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65E_C25A6693.xml" ContentType="application/vnd.ms-powerpoint.comments+xml"/>
  <Override PartName="/ppt/media/image40.jpg" ContentType="image/jpg"/>
  <Override PartName="/ppt/media/image41.jpg" ContentType="image/jpg"/>
  <Override PartName="/ppt/notesSlides/notesSlide19.xml" ContentType="application/vnd.openxmlformats-officedocument.presentationml.notesSlide+xml"/>
  <Override PartName="/ppt/comments/modernComment_698_34BFBB46.xml" ContentType="application/vnd.ms-powerpoint.comments+xml"/>
  <Override PartName="/ppt/notesSlides/notesSlide20.xml" ContentType="application/vnd.openxmlformats-officedocument.presentationml.notesSlide+xml"/>
  <Override PartName="/ppt/comments/modernComment_6C7_3DC620D9.xml" ContentType="application/vnd.ms-powerpoint.comments+xml"/>
  <Override PartName="/ppt/notesSlides/notesSlide21.xml" ContentType="application/vnd.openxmlformats-officedocument.presentationml.notesSlide+xml"/>
  <Override PartName="/ppt/comments/modernComment_6C8_669F0494.xml" ContentType="application/vnd.ms-powerpoint.comments+xml"/>
  <Override PartName="/ppt/notesSlides/notesSlide22.xml" ContentType="application/vnd.openxmlformats-officedocument.presentationml.notesSlide+xml"/>
  <Override PartName="/ppt/comments/modernComment_64B_2335BF54.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7.jpg" ContentType="image/jpg"/>
  <Override PartName="/ppt/comments/modernComment_12E_0.xml" ContentType="application/vnd.ms-powerpoint.comments+xml"/>
  <Override PartName="/ppt/comments/modernComment_82C_E0E2BB53.xml" ContentType="application/vnd.ms-powerpoint.comments+xml"/>
  <Override PartName="/ppt/comments/modernComment_82D_D9790569.xml" ContentType="application/vnd.ms-powerpoint.comments+xml"/>
  <Override PartName="/ppt/comments/modernComment_82E_5ABE2B7A.xml" ContentType="application/vnd.ms-powerpoint.comments+xml"/>
  <Override PartName="/ppt/comments/modernComment_82F_AC4EF685.xml" ContentType="application/vnd.ms-powerpoint.comments+xml"/>
  <Override PartName="/ppt/comments/modernComment_830_5C55882A.xml" ContentType="application/vnd.ms-powerpoint.comments+xml"/>
  <Override PartName="/ppt/comments/modernComment_831_3276221E.xml" ContentType="application/vnd.ms-powerpoint.comments+xml"/>
  <Override PartName="/ppt/comments/modernComment_106_0.xml" ContentType="application/vnd.ms-powerpoint.comments+xml"/>
  <Override PartName="/ppt/comments/modernComment_853_6D7E1527.xml" ContentType="application/vnd.ms-powerpoint.comments+xml"/>
  <Override PartName="/ppt/comments/modernComment_147_7268B463.xml" ContentType="application/vnd.ms-powerpoint.comments+xml"/>
  <Override PartName="/ppt/notesSlides/notesSlide25.xml" ContentType="application/vnd.openxmlformats-officedocument.presentationml.notesSlide+xml"/>
  <Override PartName="/ppt/comments/modernComment_6BB_E1C0CFBC.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86E_E89C09EC.xml" ContentType="application/vnd.ms-powerpoint.comments+xml"/>
  <Override PartName="/ppt/notesSlides/notesSlide31.xml" ContentType="application/vnd.openxmlformats-officedocument.presentationml.notesSlide+xml"/>
  <Override PartName="/ppt/comments/modernComment_840_9E95688A.xml" ContentType="application/vnd.ms-powerpoint.comments+xml"/>
  <Override PartName="/ppt/notesSlides/notesSlide32.xml" ContentType="application/vnd.openxmlformats-officedocument.presentationml.notesSlide+xml"/>
  <Override PartName="/ppt/comments/modernComment_7C7_7A0CACD3.xml" ContentType="application/vnd.ms-powerpoint.comments+xml"/>
  <Override PartName="/ppt/comments/modernComment_7DD_5F9D9714.xml" ContentType="application/vnd.ms-powerpoint.comments+xml"/>
  <Override PartName="/ppt/comments/modernComment_883_B8F7F09.xml" ContentType="application/vnd.ms-powerpoint.comments+xml"/>
  <Override PartName="/ppt/media/image207.jpg" ContentType="image/jpg"/>
  <Override PartName="/ppt/media/image208.jpg" ContentType="image/jpg"/>
  <Override PartName="/ppt/media/image210.jpg" ContentType="image/jpg"/>
  <Override PartName="/ppt/media/image214.jpg" ContentType="image/jpg"/>
  <Override PartName="/ppt/media/image215.jpg" ContentType="image/jpg"/>
  <Override PartName="/ppt/media/image216.jpg" ContentType="image/jpg"/>
  <Override PartName="/ppt/media/image223.jpg" ContentType="image/jpg"/>
  <Override PartName="/ppt/media/image225.jpg" ContentType="image/jpg"/>
  <Override PartName="/ppt/media/image226.jpg" ContentType="image/jpg"/>
  <Override PartName="/ppt/media/image227.jpg" ContentType="image/jpg"/>
  <Override PartName="/ppt/media/image228.jpg" ContentType="image/jpg"/>
  <Override PartName="/ppt/media/image229.jpg" ContentType="image/jpg"/>
  <Override PartName="/ppt/notesSlides/notesSlide33.xml" ContentType="application/vnd.openxmlformats-officedocument.presentationml.notesSlide+xml"/>
  <Override PartName="/ppt/comments/modernComment_8A4_91EEFB4E.xml" ContentType="application/vnd.ms-powerpoint.comments+xml"/>
  <Override PartName="/ppt/notesSlides/notesSlide34.xml" ContentType="application/vnd.openxmlformats-officedocument.presentationml.notesSlide+xml"/>
  <Override PartName="/ppt/media/image233.jpg" ContentType="image/jpg"/>
  <Override PartName="/ppt/media/image234.jpg" ContentType="image/jpg"/>
  <Override PartName="/ppt/media/image235.jpg" ContentType="image/jpg"/>
  <Override PartName="/ppt/media/image237.jpg" ContentType="image/jpg"/>
  <Override PartName="/ppt/media/image238.jpg" ContentType="image/jpg"/>
  <Override PartName="/ppt/media/image239.jpg" ContentType="image/jpg"/>
  <Override PartName="/ppt/media/image240.jpg" ContentType="image/jpg"/>
  <Override PartName="/ppt/media/image241.jpg" ContentType="image/jpg"/>
  <Override PartName="/ppt/media/image242.jpg" ContentType="image/jpg"/>
  <Override PartName="/ppt/media/image246.jpg" ContentType="image/jpg"/>
  <Override PartName="/ppt/media/image247.jpg" ContentType="image/jpg"/>
  <Override PartName="/ppt/media/image252.jpg" ContentType="image/jpg"/>
  <Override PartName="/ppt/notesSlides/notesSlide35.xml" ContentType="application/vnd.openxmlformats-officedocument.presentationml.notesSlide+xml"/>
  <Override PartName="/ppt/media/image256.jpg" ContentType="image/jpg"/>
  <Override PartName="/ppt/media/image257.jpg" ContentType="image/jpg"/>
  <Override PartName="/ppt/media/image262.jpg" ContentType="image/jpg"/>
  <Override PartName="/ppt/media/image263.jpg" ContentType="image/jpg"/>
  <Override PartName="/ppt/comments/modernComment_919_1A946DC3.xml" ContentType="application/vnd.ms-powerpoint.comments+xml"/>
  <Override PartName="/ppt/media/image264.jpg" ContentType="image/jpg"/>
  <Override PartName="/ppt/notesSlides/notesSlide36.xml" ContentType="application/vnd.openxmlformats-officedocument.presentationml.notesSlide+xml"/>
  <Override PartName="/ppt/comments/modernComment_8D5_493BFD71.xml" ContentType="application/vnd.ms-powerpoint.comments+xml"/>
  <Override PartName="/ppt/notesSlides/notesSlide37.xml" ContentType="application/vnd.openxmlformats-officedocument.presentationml.notesSlide+xml"/>
  <Override PartName="/ppt/comments/modernComment_126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293.jpg" ContentType="image/jpg"/>
  <Override PartName="/ppt/comments/modernComment_74D_A2567818.xml" ContentType="application/vnd.ms-powerpoint.comments+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325.jpg" ContentType="image/jpg"/>
  <Override PartName="/ppt/comments/modernComment_945_D332481A.xml" ContentType="application/vnd.ms-powerpoint.comments+xml"/>
  <Override PartName="/ppt/media/image327.jpg" ContentType="image/jpg"/>
  <Override PartName="/ppt/media/image328.jpg" ContentType="image/jpg"/>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960_7CD8B548.xml" ContentType="application/vnd.ms-powerpoint.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6DE_A6391343.xml" ContentType="application/vnd.ms-powerpoint.comments+xml"/>
  <Override PartName="/ppt/media/image338.jpg" ContentType="image/jpg"/>
  <Override PartName="/ppt/media/image339.jpg" ContentType="image/jpg"/>
  <Override PartName="/ppt/comments/modernComment_83E_8B513096.xml" ContentType="application/vnd.ms-powerpoint.comments+xml"/>
  <Override PartName="/ppt/comments/modernComment_1D9_7D5E2B94.xml" ContentType="application/vnd.ms-powerpoint.comments+xml"/>
  <Override PartName="/ppt/media/image356.jpg" ContentType="image/jpg"/>
  <Override PartName="/ppt/comments/modernComment_1E4_4D63E522.xml" ContentType="application/vnd.ms-powerpoint.comments+xml"/>
  <Override PartName="/ppt/comments/modernComment_866_893C2D9E.xml" ContentType="application/vnd.ms-powerpoint.comments+xml"/>
  <Override PartName="/ppt/notesSlides/notesSlide5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6" r:id="rId2"/>
    <p:sldMasterId id="2147483701" r:id="rId3"/>
    <p:sldMasterId id="2147483712" r:id="rId4"/>
    <p:sldMasterId id="2147483742" r:id="rId5"/>
  </p:sldMasterIdLst>
  <p:notesMasterIdLst>
    <p:notesMasterId r:id="rId353"/>
  </p:notesMasterIdLst>
  <p:sldIdLst>
    <p:sldId id="1649" r:id="rId6"/>
    <p:sldId id="1719" r:id="rId7"/>
    <p:sldId id="584" r:id="rId8"/>
    <p:sldId id="585" r:id="rId9"/>
    <p:sldId id="586" r:id="rId10"/>
    <p:sldId id="587" r:id="rId11"/>
    <p:sldId id="1629" r:id="rId12"/>
    <p:sldId id="588" r:id="rId13"/>
    <p:sldId id="591" r:id="rId14"/>
    <p:sldId id="592" r:id="rId15"/>
    <p:sldId id="1634" r:id="rId16"/>
    <p:sldId id="1704" r:id="rId17"/>
    <p:sldId id="1635" r:id="rId18"/>
    <p:sldId id="1722" r:id="rId19"/>
    <p:sldId id="1637" r:id="rId20"/>
    <p:sldId id="1636" r:id="rId21"/>
    <p:sldId id="1664" r:id="rId22"/>
    <p:sldId id="1573" r:id="rId23"/>
    <p:sldId id="1665" r:id="rId24"/>
    <p:sldId id="1721" r:id="rId25"/>
    <p:sldId id="1720" r:id="rId26"/>
    <p:sldId id="1737" r:id="rId27"/>
    <p:sldId id="1724" r:id="rId28"/>
    <p:sldId id="1666" r:id="rId29"/>
    <p:sldId id="1668" r:id="rId30"/>
    <p:sldId id="594" r:id="rId31"/>
    <p:sldId id="1579" r:id="rId32"/>
    <p:sldId id="1670" r:id="rId33"/>
    <p:sldId id="1671" r:id="rId34"/>
    <p:sldId id="1669" r:id="rId35"/>
    <p:sldId id="1690" r:id="rId36"/>
    <p:sldId id="1566" r:id="rId37"/>
    <p:sldId id="1739" r:id="rId38"/>
    <p:sldId id="1582" r:id="rId39"/>
    <p:sldId id="1585" r:id="rId40"/>
    <p:sldId id="1586" r:id="rId41"/>
    <p:sldId id="1587" r:id="rId42"/>
    <p:sldId id="1588" r:id="rId43"/>
    <p:sldId id="1640" r:id="rId44"/>
    <p:sldId id="1641" r:id="rId45"/>
    <p:sldId id="1643" r:id="rId46"/>
    <p:sldId id="1673" r:id="rId47"/>
    <p:sldId id="1726" r:id="rId48"/>
    <p:sldId id="1630" r:id="rId49"/>
    <p:sldId id="1717" r:id="rId50"/>
    <p:sldId id="1676" r:id="rId51"/>
    <p:sldId id="1677" r:id="rId52"/>
    <p:sldId id="1567" r:id="rId53"/>
    <p:sldId id="1679" r:id="rId54"/>
    <p:sldId id="1681" r:id="rId55"/>
    <p:sldId id="1680" r:id="rId56"/>
    <p:sldId id="1682" r:id="rId57"/>
    <p:sldId id="1685" r:id="rId58"/>
    <p:sldId id="1684" r:id="rId59"/>
    <p:sldId id="1686" r:id="rId60"/>
    <p:sldId id="1740" r:id="rId61"/>
    <p:sldId id="1687" r:id="rId62"/>
    <p:sldId id="1733" r:id="rId63"/>
    <p:sldId id="1734" r:id="rId64"/>
    <p:sldId id="1570" r:id="rId65"/>
    <p:sldId id="1688" r:id="rId66"/>
    <p:sldId id="1735" r:id="rId67"/>
    <p:sldId id="1736" r:id="rId68"/>
    <p:sldId id="1693" r:id="rId69"/>
    <p:sldId id="1718" r:id="rId70"/>
    <p:sldId id="1738" r:id="rId71"/>
    <p:sldId id="1696" r:id="rId72"/>
    <p:sldId id="1319" r:id="rId73"/>
    <p:sldId id="1336" r:id="rId74"/>
    <p:sldId id="1337" r:id="rId75"/>
    <p:sldId id="1716" r:id="rId76"/>
    <p:sldId id="1595" r:id="rId77"/>
    <p:sldId id="2039" r:id="rId78"/>
    <p:sldId id="320" r:id="rId79"/>
    <p:sldId id="2066" r:id="rId80"/>
    <p:sldId id="1596" r:id="rId81"/>
    <p:sldId id="1601" r:id="rId82"/>
    <p:sldId id="1968" r:id="rId83"/>
    <p:sldId id="1969" r:id="rId84"/>
    <p:sldId id="1605" r:id="rId85"/>
    <p:sldId id="2067" r:id="rId86"/>
    <p:sldId id="1610" r:id="rId87"/>
    <p:sldId id="1611" r:id="rId88"/>
    <p:sldId id="1612" r:id="rId89"/>
    <p:sldId id="1613" r:id="rId90"/>
    <p:sldId id="2151" r:id="rId91"/>
    <p:sldId id="2149" r:id="rId92"/>
    <p:sldId id="1606" r:id="rId93"/>
    <p:sldId id="2152" r:id="rId94"/>
    <p:sldId id="1619" r:id="rId95"/>
    <p:sldId id="2153" r:id="rId96"/>
    <p:sldId id="1620" r:id="rId97"/>
    <p:sldId id="2154" r:id="rId98"/>
    <p:sldId id="2155" r:id="rId99"/>
    <p:sldId id="2070" r:id="rId100"/>
    <p:sldId id="2071" r:id="rId101"/>
    <p:sldId id="2047" r:id="rId102"/>
    <p:sldId id="2064" r:id="rId103"/>
    <p:sldId id="2088" r:id="rId104"/>
    <p:sldId id="302" r:id="rId105"/>
    <p:sldId id="2092" r:id="rId106"/>
    <p:sldId id="2093" r:id="rId107"/>
    <p:sldId id="2094" r:id="rId108"/>
    <p:sldId id="2095" r:id="rId109"/>
    <p:sldId id="2096" r:id="rId110"/>
    <p:sldId id="2097" r:id="rId111"/>
    <p:sldId id="261" r:id="rId112"/>
    <p:sldId id="262" r:id="rId113"/>
    <p:sldId id="263" r:id="rId114"/>
    <p:sldId id="264" r:id="rId115"/>
    <p:sldId id="265" r:id="rId116"/>
    <p:sldId id="2131" r:id="rId117"/>
    <p:sldId id="2082" r:id="rId118"/>
    <p:sldId id="2101" r:id="rId119"/>
    <p:sldId id="2103" r:id="rId120"/>
    <p:sldId id="2102" r:id="rId121"/>
    <p:sldId id="2104" r:id="rId122"/>
    <p:sldId id="2099" r:id="rId123"/>
    <p:sldId id="318" r:id="rId124"/>
    <p:sldId id="319" r:id="rId125"/>
    <p:sldId id="2077" r:id="rId126"/>
    <p:sldId id="321" r:id="rId127"/>
    <p:sldId id="322" r:id="rId128"/>
    <p:sldId id="323" r:id="rId129"/>
    <p:sldId id="324" r:id="rId130"/>
    <p:sldId id="325" r:id="rId131"/>
    <p:sldId id="326" r:id="rId132"/>
    <p:sldId id="327" r:id="rId133"/>
    <p:sldId id="2100" r:id="rId134"/>
    <p:sldId id="2269" r:id="rId135"/>
    <p:sldId id="2130" r:id="rId136"/>
    <p:sldId id="1723" r:id="rId137"/>
    <p:sldId id="2156" r:id="rId138"/>
    <p:sldId id="2214" r:id="rId139"/>
    <p:sldId id="2157" r:id="rId140"/>
    <p:sldId id="2219" r:id="rId141"/>
    <p:sldId id="2222" r:id="rId142"/>
    <p:sldId id="2223" r:id="rId143"/>
    <p:sldId id="286" r:id="rId144"/>
    <p:sldId id="2233" r:id="rId145"/>
    <p:sldId id="2040" r:id="rId146"/>
    <p:sldId id="2158" r:id="rId147"/>
    <p:sldId id="1678" r:id="rId148"/>
    <p:sldId id="2159" r:id="rId149"/>
    <p:sldId id="1730" r:id="rId150"/>
    <p:sldId id="1731" r:id="rId151"/>
    <p:sldId id="2160" r:id="rId152"/>
    <p:sldId id="2270" r:id="rId153"/>
    <p:sldId id="2161" r:id="rId154"/>
    <p:sldId id="2162" r:id="rId155"/>
    <p:sldId id="2163" r:id="rId156"/>
    <p:sldId id="2164" r:id="rId157"/>
    <p:sldId id="2165" r:id="rId158"/>
    <p:sldId id="1628" r:id="rId159"/>
    <p:sldId id="1978" r:id="rId160"/>
    <p:sldId id="2112" r:id="rId161"/>
    <p:sldId id="2174" r:id="rId162"/>
    <p:sldId id="2175" r:id="rId163"/>
    <p:sldId id="2030" r:id="rId164"/>
    <p:sldId id="1991" r:id="rId165"/>
    <p:sldId id="2176" r:id="rId166"/>
    <p:sldId id="2109" r:id="rId167"/>
    <p:sldId id="2132" r:id="rId168"/>
    <p:sldId id="2000" r:id="rId169"/>
    <p:sldId id="2013" r:id="rId170"/>
    <p:sldId id="2135" r:id="rId171"/>
    <p:sldId id="2136" r:id="rId172"/>
    <p:sldId id="2146" r:id="rId173"/>
    <p:sldId id="2141" r:id="rId174"/>
    <p:sldId id="2275" r:id="rId175"/>
    <p:sldId id="2178" r:id="rId176"/>
    <p:sldId id="2179" r:id="rId177"/>
    <p:sldId id="292" r:id="rId178"/>
    <p:sldId id="296" r:id="rId179"/>
    <p:sldId id="299" r:id="rId180"/>
    <p:sldId id="1816" r:id="rId181"/>
    <p:sldId id="2188" r:id="rId182"/>
    <p:sldId id="344" r:id="rId183"/>
    <p:sldId id="2190" r:id="rId184"/>
    <p:sldId id="2037" r:id="rId185"/>
    <p:sldId id="335" r:id="rId186"/>
    <p:sldId id="275" r:id="rId187"/>
    <p:sldId id="2194" r:id="rId188"/>
    <p:sldId id="354" r:id="rId189"/>
    <p:sldId id="2196" r:id="rId190"/>
    <p:sldId id="2050" r:id="rId191"/>
    <p:sldId id="2049" r:id="rId192"/>
    <p:sldId id="2051" r:id="rId193"/>
    <p:sldId id="2197" r:id="rId194"/>
    <p:sldId id="2055" r:id="rId195"/>
    <p:sldId id="2198" r:id="rId196"/>
    <p:sldId id="2199" r:id="rId197"/>
    <p:sldId id="306" r:id="rId198"/>
    <p:sldId id="2200" r:id="rId199"/>
    <p:sldId id="311" r:id="rId200"/>
    <p:sldId id="1776" r:id="rId201"/>
    <p:sldId id="2168" r:id="rId202"/>
    <p:sldId id="2166" r:id="rId203"/>
    <p:sldId id="2205" r:id="rId204"/>
    <p:sldId id="2072" r:id="rId205"/>
    <p:sldId id="2206" r:id="rId206"/>
    <p:sldId id="269" r:id="rId207"/>
    <p:sldId id="270" r:id="rId208"/>
    <p:sldId id="271" r:id="rId209"/>
    <p:sldId id="2207" r:id="rId210"/>
    <p:sldId id="2208" r:id="rId211"/>
    <p:sldId id="2081" r:id="rId212"/>
    <p:sldId id="284" r:id="rId213"/>
    <p:sldId id="2209" r:id="rId214"/>
    <p:sldId id="2212" r:id="rId215"/>
    <p:sldId id="2127" r:id="rId216"/>
    <p:sldId id="2137" r:id="rId217"/>
    <p:sldId id="2184" r:id="rId218"/>
    <p:sldId id="2235" r:id="rId219"/>
    <p:sldId id="1882" r:id="rId220"/>
    <p:sldId id="2098" r:id="rId221"/>
    <p:sldId id="2237" r:id="rId222"/>
    <p:sldId id="2238" r:id="rId223"/>
    <p:sldId id="2240" r:id="rId224"/>
    <p:sldId id="2241" r:id="rId225"/>
    <p:sldId id="2242" r:id="rId226"/>
    <p:sldId id="2243" r:id="rId227"/>
    <p:sldId id="2271" r:id="rId228"/>
    <p:sldId id="2272" r:id="rId229"/>
    <p:sldId id="2248" r:id="rId230"/>
    <p:sldId id="2273" r:id="rId231"/>
    <p:sldId id="2258" r:id="rId232"/>
    <p:sldId id="2274" r:id="rId233"/>
    <p:sldId id="2249" r:id="rId234"/>
    <p:sldId id="2250" r:id="rId235"/>
    <p:sldId id="2252" r:id="rId236"/>
    <p:sldId id="2253" r:id="rId237"/>
    <p:sldId id="2256" r:id="rId238"/>
    <p:sldId id="2259" r:id="rId239"/>
    <p:sldId id="342" r:id="rId240"/>
    <p:sldId id="2401" r:id="rId241"/>
    <p:sldId id="1842" r:id="rId242"/>
    <p:sldId id="1843" r:id="rId243"/>
    <p:sldId id="1844" r:id="rId244"/>
    <p:sldId id="2044" r:id="rId245"/>
    <p:sldId id="2304" r:id="rId246"/>
    <p:sldId id="2319" r:id="rId247"/>
    <p:sldId id="2041" r:id="rId248"/>
    <p:sldId id="2045" r:id="rId249"/>
    <p:sldId id="1848" r:id="rId250"/>
    <p:sldId id="2329" r:id="rId251"/>
    <p:sldId id="2057" r:id="rId252"/>
    <p:sldId id="1855" r:id="rId253"/>
    <p:sldId id="2261" r:id="rId254"/>
    <p:sldId id="2257" r:id="rId255"/>
    <p:sldId id="2330" r:id="rId256"/>
    <p:sldId id="2264" r:id="rId257"/>
    <p:sldId id="294" r:id="rId258"/>
    <p:sldId id="295" r:id="rId259"/>
    <p:sldId id="2331" r:id="rId260"/>
    <p:sldId id="297" r:id="rId261"/>
    <p:sldId id="2402" r:id="rId262"/>
    <p:sldId id="1889" r:id="rId263"/>
    <p:sldId id="2266" r:id="rId264"/>
    <p:sldId id="2333" r:id="rId265"/>
    <p:sldId id="2267" r:id="rId266"/>
    <p:sldId id="1866" r:id="rId267"/>
    <p:sldId id="2334" r:id="rId268"/>
    <p:sldId id="2268" r:id="rId269"/>
    <p:sldId id="2335" r:id="rId270"/>
    <p:sldId id="2336" r:id="rId271"/>
    <p:sldId id="1868" r:id="rId272"/>
    <p:sldId id="1863" r:id="rId273"/>
    <p:sldId id="2337" r:id="rId274"/>
    <p:sldId id="1904" r:id="rId275"/>
    <p:sldId id="1864" r:id="rId276"/>
    <p:sldId id="1865" r:id="rId277"/>
    <p:sldId id="2338" r:id="rId278"/>
    <p:sldId id="2339" r:id="rId279"/>
    <p:sldId id="2340" r:id="rId280"/>
    <p:sldId id="2341" r:id="rId281"/>
    <p:sldId id="2342" r:id="rId282"/>
    <p:sldId id="2343" r:id="rId283"/>
    <p:sldId id="1869" r:id="rId284"/>
    <p:sldId id="1870" r:id="rId285"/>
    <p:sldId id="2344" r:id="rId286"/>
    <p:sldId id="2345" r:id="rId287"/>
    <p:sldId id="1873" r:id="rId288"/>
    <p:sldId id="1874" r:id="rId289"/>
    <p:sldId id="1876" r:id="rId290"/>
    <p:sldId id="2349" r:id="rId291"/>
    <p:sldId id="2350" r:id="rId292"/>
    <p:sldId id="2351" r:id="rId293"/>
    <p:sldId id="1894" r:id="rId294"/>
    <p:sldId id="2371" r:id="rId295"/>
    <p:sldId id="2373" r:id="rId296"/>
    <p:sldId id="2294" r:id="rId297"/>
    <p:sldId id="2296" r:id="rId298"/>
    <p:sldId id="2374" r:id="rId299"/>
    <p:sldId id="2255" r:id="rId300"/>
    <p:sldId id="1886" r:id="rId301"/>
    <p:sldId id="2181" r:id="rId302"/>
    <p:sldId id="2182" r:id="rId303"/>
    <p:sldId id="2185" r:id="rId304"/>
    <p:sldId id="2186" r:id="rId305"/>
    <p:sldId id="2180" r:id="rId306"/>
    <p:sldId id="2397" r:id="rId307"/>
    <p:sldId id="2398" r:id="rId308"/>
    <p:sldId id="2399" r:id="rId309"/>
    <p:sldId id="2106" r:id="rId310"/>
    <p:sldId id="2400" r:id="rId311"/>
    <p:sldId id="2359" r:id="rId312"/>
    <p:sldId id="2360" r:id="rId313"/>
    <p:sldId id="2177" r:id="rId314"/>
    <p:sldId id="1758" r:id="rId315"/>
    <p:sldId id="2124" r:id="rId316"/>
    <p:sldId id="1983" r:id="rId317"/>
    <p:sldId id="2110" r:id="rId318"/>
    <p:sldId id="2403" r:id="rId319"/>
    <p:sldId id="2118" r:id="rId320"/>
    <p:sldId id="2279" r:id="rId321"/>
    <p:sldId id="2280" r:id="rId322"/>
    <p:sldId id="2281" r:id="rId323"/>
    <p:sldId id="2133" r:id="rId324"/>
    <p:sldId id="2134" r:id="rId325"/>
    <p:sldId id="303" r:id="rId326"/>
    <p:sldId id="2282" r:id="rId327"/>
    <p:sldId id="2283" r:id="rId328"/>
    <p:sldId id="2126" r:id="rId329"/>
    <p:sldId id="2284" r:id="rId330"/>
    <p:sldId id="2285" r:id="rId331"/>
    <p:sldId id="2140" r:id="rId332"/>
    <p:sldId id="473" r:id="rId333"/>
    <p:sldId id="2286" r:id="rId334"/>
    <p:sldId id="2142" r:id="rId335"/>
    <p:sldId id="1988" r:id="rId336"/>
    <p:sldId id="2147" r:id="rId337"/>
    <p:sldId id="1989" r:id="rId338"/>
    <p:sldId id="484" r:id="rId339"/>
    <p:sldId id="2150" r:id="rId340"/>
    <p:sldId id="2299" r:id="rId341"/>
    <p:sldId id="2300" r:id="rId342"/>
    <p:sldId id="2301" r:id="rId343"/>
    <p:sldId id="2026" r:id="rId344"/>
    <p:sldId id="1996" r:id="rId345"/>
    <p:sldId id="1997" r:id="rId346"/>
    <p:sldId id="1998" r:id="rId347"/>
    <p:sldId id="2001" r:id="rId348"/>
    <p:sldId id="2002" r:id="rId349"/>
    <p:sldId id="2027" r:id="rId350"/>
    <p:sldId id="2028" r:id="rId351"/>
    <p:sldId id="2302" r:id="rId352"/>
  </p:sldIdLst>
  <p:sldSz cx="9144000" cy="5143500" type="screen16x9"/>
  <p:notesSz cx="6858000" cy="9144000"/>
  <p:embeddedFontLst>
    <p:embeddedFont>
      <p:font typeface="Avenir Book" panose="02000503020000020003" pitchFamily="2" charset="0"/>
      <p:regular r:id="rId354"/>
      <p:italic r:id="rId355"/>
    </p:embeddedFont>
    <p:embeddedFont>
      <p:font typeface="Cambria" panose="02040503050406030204" pitchFamily="18" charset="0"/>
      <p:regular r:id="rId356"/>
      <p:bold r:id="rId357"/>
      <p:italic r:id="rId358"/>
      <p:boldItalic r:id="rId359"/>
    </p:embeddedFont>
    <p:embeddedFont>
      <p:font typeface="Cambria Math" panose="02040503050406030204" pitchFamily="18" charset="0"/>
      <p:regular r:id="rId360"/>
    </p:embeddedFont>
    <p:embeddedFont>
      <p:font typeface="Consolas" panose="020B0609020204030204" pitchFamily="49" charset="0"/>
      <p:regular r:id="rId361"/>
      <p:bold r:id="rId362"/>
      <p:italic r:id="rId363"/>
      <p:boldItalic r:id="rId364"/>
    </p:embeddedFont>
    <p:embeddedFont>
      <p:font typeface="Corbel" panose="020B0503020204020204" pitchFamily="34" charset="0"/>
      <p:regular r:id="rId365"/>
      <p:bold r:id="rId366"/>
      <p:italic r:id="rId367"/>
      <p:boldItalic r:id="rId368"/>
    </p:embeddedFont>
    <p:embeddedFont>
      <p:font typeface="Google Sans" panose="020F0502020204030204" pitchFamily="34" charset="0"/>
      <p:regular r:id="rId369"/>
      <p:bold r:id="rId370"/>
      <p:italic r:id="rId371"/>
      <p:boldItalic r:id="rId372"/>
    </p:embeddedFont>
    <p:embeddedFont>
      <p:font typeface="Lato" panose="020F0502020204030203" pitchFamily="34" charset="0"/>
      <p:regular r:id="rId373"/>
      <p:bold r:id="rId374"/>
      <p:italic r:id="rId375"/>
      <p:boldItalic r:id="rId376"/>
    </p:embeddedFont>
    <p:embeddedFont>
      <p:font typeface="Lucida Sans Unicode" panose="020B0602030504020204" pitchFamily="34" charset="0"/>
      <p:regular r:id="rId377"/>
    </p:embeddedFont>
    <p:embeddedFont>
      <p:font typeface="Merriweather Sans" pitchFamily="2" charset="77"/>
      <p:regular r:id="rId378"/>
      <p:bold r:id="rId379"/>
      <p:italic r:id="rId380"/>
      <p:boldItalic r:id="rId381"/>
    </p:embeddedFont>
    <p:embeddedFont>
      <p:font typeface="Roboto" panose="02000000000000000000" pitchFamily="2" charset="0"/>
      <p:regular r:id="rId382"/>
      <p:bold r:id="rId383"/>
      <p:italic r:id="rId384"/>
      <p:boldItalic r:id="rId385"/>
    </p:embeddedFont>
    <p:embeddedFont>
      <p:font typeface="Source Sans Pro" panose="020B0503030403020204" pitchFamily="34" charset="0"/>
      <p:regular r:id="rId386"/>
      <p:bold r:id="rId387"/>
      <p:italic r:id="rId388"/>
      <p:boldItalic r:id="rId389"/>
    </p:embeddedFont>
    <p:embeddedFont>
      <p:font typeface="Source Serif Pro" panose="02040603050405020204" pitchFamily="18" charset="0"/>
      <p:regular r:id="rId390"/>
      <p:bold r:id="rId391"/>
      <p:italic r:id="rId392"/>
      <p:boldItalic r:id="rId393"/>
    </p:embeddedFont>
    <p:embeddedFont>
      <p:font typeface="STIXGeneral" pitchFamily="2" charset="2"/>
      <p:regular r:id="rId394"/>
      <p:bold r:id="rId395"/>
      <p:italic r:id="rId396"/>
      <p:boldItalic r:id="rId397"/>
    </p:embeddedFont>
    <p:embeddedFont>
      <p:font typeface="STIXVariants" pitchFamily="2" charset="2"/>
      <p:regular r:id="rId398"/>
      <p:bold r:id="rId399"/>
    </p:embeddedFont>
    <p:embeddedFont>
      <p:font typeface="Tahoma" panose="020B0604030504040204" pitchFamily="34" charset="0"/>
      <p:regular r:id="rId400"/>
      <p:bold r:id="rId401"/>
    </p:embeddedFont>
    <p:embeddedFont>
      <p:font typeface="Trebuchet MS" panose="020B0703020202090204" pitchFamily="34" charset="0"/>
      <p:regular r:id="rId402"/>
      <p:bold r:id="rId403"/>
      <p:italic r:id="rId404"/>
    </p:embeddedFont>
    <p:embeddedFont>
      <p:font typeface="Verdana" panose="020B0604030504040204" pitchFamily="34" charset="0"/>
      <p:regular r:id="rId405"/>
      <p:bold r:id="rId406"/>
      <p:italic r:id="rId407"/>
      <p:boldItalic r:id="rId4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364B6"/>
    <a:srgbClr val="289A00"/>
    <a:srgbClr val="DCECFF"/>
    <a:srgbClr val="FFE5DF"/>
    <a:srgbClr val="FACD9A"/>
    <a:srgbClr val="CDEC8B"/>
    <a:srgbClr val="B0FF63"/>
    <a:srgbClr val="FFF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E500CE-7F48-F441-8355-F5ADC46D5D7B}" v="11" dt="2024-08-27T12:25:41.876"/>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79"/>
    <p:restoredTop sz="81727"/>
  </p:normalViewPr>
  <p:slideViewPr>
    <p:cSldViewPr snapToGrid="0">
      <p:cViewPr>
        <p:scale>
          <a:sx n="309" d="100"/>
          <a:sy n="309" d="100"/>
        </p:scale>
        <p:origin x="144" y="10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font" Target="fonts/font13.fntdata"/><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24.fntdata"/><Relationship Id="rId5" Type="http://schemas.openxmlformats.org/officeDocument/2006/relationships/slideMaster" Target="slideMasters/slideMaster5.xml"/><Relationship Id="rId181" Type="http://schemas.openxmlformats.org/officeDocument/2006/relationships/slide" Target="slides/slide176.xml"/><Relationship Id="rId237" Type="http://schemas.openxmlformats.org/officeDocument/2006/relationships/slide" Target="slides/slide232.xml"/><Relationship Id="rId402" Type="http://schemas.openxmlformats.org/officeDocument/2006/relationships/font" Target="fonts/font49.fntdata"/><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font" Target="fonts/font35.fntdata"/><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413" Type="http://schemas.microsoft.com/office/2015/10/relationships/revisionInfo" Target="revisionInfo.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font" Target="fonts/font4.fntdata"/><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399" Type="http://schemas.openxmlformats.org/officeDocument/2006/relationships/font" Target="fonts/font46.fntdata"/><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font" Target="fonts/font15.fntdata"/><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26.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font" Target="fonts/font37.fntdata"/><Relationship Id="rId404" Type="http://schemas.openxmlformats.org/officeDocument/2006/relationships/font" Target="fonts/font51.fntdata"/><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font" Target="fonts/font6.fntdata"/><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font" Target="fonts/font17.fntdata"/><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28.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406" Type="http://schemas.openxmlformats.org/officeDocument/2006/relationships/font" Target="fonts/font53.fntdata"/><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font" Target="fonts/font39.fntdata"/><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font" Target="fonts/font8.fntdata"/><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63" Type="http://schemas.openxmlformats.org/officeDocument/2006/relationships/slide" Target="slides/slide258.xml"/><Relationship Id="rId319" Type="http://schemas.openxmlformats.org/officeDocument/2006/relationships/slide" Target="slides/slide314.xml"/><Relationship Id="rId58" Type="http://schemas.openxmlformats.org/officeDocument/2006/relationships/slide" Target="slides/slide53.xml"/><Relationship Id="rId123" Type="http://schemas.openxmlformats.org/officeDocument/2006/relationships/slide" Target="slides/slide118.xml"/><Relationship Id="rId330" Type="http://schemas.openxmlformats.org/officeDocument/2006/relationships/slide" Target="slides/slide325.xml"/><Relationship Id="rId165" Type="http://schemas.openxmlformats.org/officeDocument/2006/relationships/slide" Target="slides/slide160.xml"/><Relationship Id="rId372" Type="http://schemas.openxmlformats.org/officeDocument/2006/relationships/font" Target="fonts/font19.fntdata"/><Relationship Id="rId232" Type="http://schemas.openxmlformats.org/officeDocument/2006/relationships/slide" Target="slides/slide227.xml"/><Relationship Id="rId274" Type="http://schemas.openxmlformats.org/officeDocument/2006/relationships/slide" Target="slides/slide269.xml"/><Relationship Id="rId27" Type="http://schemas.openxmlformats.org/officeDocument/2006/relationships/slide" Target="slides/slide22.xml"/><Relationship Id="rId69" Type="http://schemas.openxmlformats.org/officeDocument/2006/relationships/slide" Target="slides/slide64.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font" Target="fonts/font9.fntdata"/><Relationship Id="rId383" Type="http://schemas.openxmlformats.org/officeDocument/2006/relationships/font" Target="fonts/font30.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font" Target="fonts/font20.fntdata"/><Relationship Id="rId394" Type="http://schemas.openxmlformats.org/officeDocument/2006/relationships/font" Target="fonts/font41.fntdata"/><Relationship Id="rId408" Type="http://schemas.openxmlformats.org/officeDocument/2006/relationships/font" Target="fonts/font55.fntdata"/><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font" Target="fonts/font10.fntdata"/><Relationship Id="rId384" Type="http://schemas.openxmlformats.org/officeDocument/2006/relationships/font" Target="fonts/font31.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notesMaster" Target="notesMasters/notesMaster1.xml"/><Relationship Id="rId374" Type="http://schemas.openxmlformats.org/officeDocument/2006/relationships/font" Target="fonts/font21.fntdata"/><Relationship Id="rId395" Type="http://schemas.openxmlformats.org/officeDocument/2006/relationships/font" Target="fonts/font42.fntdata"/><Relationship Id="rId409" Type="http://schemas.openxmlformats.org/officeDocument/2006/relationships/presProps" Target="presProps.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font" Target="fonts/font11.fntdata"/><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32.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410" Type="http://schemas.openxmlformats.org/officeDocument/2006/relationships/viewProps" Target="viewProps.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font" Target="fonts/font1.fntdata"/><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22.fntdata"/><Relationship Id="rId396" Type="http://schemas.openxmlformats.org/officeDocument/2006/relationships/font" Target="fonts/font43.fntdata"/><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400" Type="http://schemas.openxmlformats.org/officeDocument/2006/relationships/font" Target="fonts/font47.fntdata"/><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font" Target="fonts/font12.fntdata"/><Relationship Id="rId386" Type="http://schemas.openxmlformats.org/officeDocument/2006/relationships/font" Target="fonts/font33.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411" Type="http://schemas.openxmlformats.org/officeDocument/2006/relationships/theme" Target="theme/theme1.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font" Target="fonts/font2.fntdata"/><Relationship Id="rId376" Type="http://schemas.openxmlformats.org/officeDocument/2006/relationships/font" Target="fonts/font23.fntdata"/><Relationship Id="rId397" Type="http://schemas.openxmlformats.org/officeDocument/2006/relationships/font" Target="fonts/font44.fntdata"/><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401" Type="http://schemas.openxmlformats.org/officeDocument/2006/relationships/font" Target="fonts/font48.fntdata"/><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font" Target="fonts/font34.fnt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412" Type="http://schemas.openxmlformats.org/officeDocument/2006/relationships/tableStyles" Target="tableStyles.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font" Target="fonts/font3.fntdata"/><Relationship Id="rId398" Type="http://schemas.openxmlformats.org/officeDocument/2006/relationships/font" Target="fonts/font45.fntdata"/><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font" Target="fonts/font14.fntdata"/><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25.fntdata"/><Relationship Id="rId403" Type="http://schemas.openxmlformats.org/officeDocument/2006/relationships/font" Target="fonts/font50.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font" Target="fonts/font36.fntdata"/><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414" Type="http://schemas.microsoft.com/office/2018/10/relationships/authors" Target="authors.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font" Target="fonts/font5.fntdata"/><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font" Target="fonts/font16.fntdata"/><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27.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font" Target="fonts/font38.fntdata"/><Relationship Id="rId405" Type="http://schemas.openxmlformats.org/officeDocument/2006/relationships/font" Target="fonts/font52.fntdata"/><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font" Target="fonts/font7.fntdata"/><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font" Target="fonts/font18.fntdata"/><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29.fntdata"/><Relationship Id="rId242" Type="http://schemas.openxmlformats.org/officeDocument/2006/relationships/slide" Target="slides/slide237.xml"/><Relationship Id="rId284" Type="http://schemas.openxmlformats.org/officeDocument/2006/relationships/slide" Target="slides/slide279.xml"/><Relationship Id="rId37" Type="http://schemas.openxmlformats.org/officeDocument/2006/relationships/slide" Target="slides/slide32.xml"/><Relationship Id="rId79" Type="http://schemas.openxmlformats.org/officeDocument/2006/relationships/slide" Target="slides/slide74.xml"/><Relationship Id="rId102" Type="http://schemas.openxmlformats.org/officeDocument/2006/relationships/slide" Target="slides/slide97.xml"/><Relationship Id="rId144" Type="http://schemas.openxmlformats.org/officeDocument/2006/relationships/slide" Target="slides/slide139.xml"/><Relationship Id="rId90" Type="http://schemas.openxmlformats.org/officeDocument/2006/relationships/slide" Target="slides/slide85.xml"/><Relationship Id="rId186" Type="http://schemas.openxmlformats.org/officeDocument/2006/relationships/slide" Target="slides/slide181.xml"/><Relationship Id="rId351" Type="http://schemas.openxmlformats.org/officeDocument/2006/relationships/slide" Target="slides/slide346.xml"/><Relationship Id="rId393" Type="http://schemas.openxmlformats.org/officeDocument/2006/relationships/font" Target="fonts/font40.fntdata"/><Relationship Id="rId407" Type="http://schemas.openxmlformats.org/officeDocument/2006/relationships/font" Target="fonts/font54.fntdata"/><Relationship Id="rId211" Type="http://schemas.openxmlformats.org/officeDocument/2006/relationships/slide" Target="slides/slide206.xml"/><Relationship Id="rId253" Type="http://schemas.openxmlformats.org/officeDocument/2006/relationships/slide" Target="slides/slide248.xml"/><Relationship Id="rId295" Type="http://schemas.openxmlformats.org/officeDocument/2006/relationships/slide" Target="slides/slide290.xml"/><Relationship Id="rId309" Type="http://schemas.openxmlformats.org/officeDocument/2006/relationships/slide" Target="slides/slide304.xml"/><Relationship Id="rId48" Type="http://schemas.openxmlformats.org/officeDocument/2006/relationships/slide" Target="slides/slide43.xml"/><Relationship Id="rId113" Type="http://schemas.openxmlformats.org/officeDocument/2006/relationships/slide" Target="slides/slide108.xml"/><Relationship Id="rId320" Type="http://schemas.openxmlformats.org/officeDocument/2006/relationships/slide" Target="slides/slide315.xml"/></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5A6FF90-B9CA-D74B-9420-C7A8AAFB8717}" authorId="{AC97BE05-7214-46BD-569F-A0959E827800}" created="2024-02-25T13:41:58.493">
    <pc:sldMkLst xmlns:pc="http://schemas.microsoft.com/office/powerpoint/2013/main/command">
      <pc:docMk/>
      <pc:sldMk cId="0" sldId="262"/>
    </pc:sldMkLst>
    <p188:txBody>
      <a:bodyPr/>
      <a:lstStyle/>
      <a:p>
        <a:r>
          <a:rPr lang="en-US"/>
          <a:t>Here explain why negative inf. </a:t>
        </a:r>
      </a:p>
    </p188:txBody>
  </p188:cm>
</p188:cmLst>
</file>

<file path=ppt/comments/modernComment_126_0.xml><?xml version="1.0" encoding="utf-8"?>
<p188:cmLst xmlns:a="http://schemas.openxmlformats.org/drawingml/2006/main" xmlns:r="http://schemas.openxmlformats.org/officeDocument/2006/relationships" xmlns:p188="http://schemas.microsoft.com/office/powerpoint/2018/8/main">
  <p188:cm id="{4AB53548-0787-604E-B230-8FDA08F575E6}" authorId="{AC97BE05-7214-46BD-569F-A0959E827800}" status="resolved" created="2023-12-29T06:42:44.723">
    <pc:sldMkLst xmlns:pc="http://schemas.microsoft.com/office/powerpoint/2013/main/command">
      <pc:docMk/>
      <pc:sldMk cId="0" sldId="294"/>
    </pc:sldMkLst>
    <p188:txBody>
      <a:bodyPr/>
      <a:lstStyle/>
      <a:p>
        <a:r>
          <a:rPr lang="en-US"/>
          <a:t>Here I can also show the boxes that I usually show in my talks. </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E8328572-A70A-7A4A-9F98-299F4399410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147_7268B463.xml><?xml version="1.0" encoding="utf-8"?>
<p188:cmLst xmlns:a="http://schemas.openxmlformats.org/drawingml/2006/main" xmlns:r="http://schemas.openxmlformats.org/officeDocument/2006/relationships" xmlns:p188="http://schemas.microsoft.com/office/powerpoint/2018/8/main">
  <p188:cm id="{34B8FECE-3EBA-354B-9D51-411038F0BFEF}" authorId="{AC97BE05-7214-46BD-569F-A0959E827800}" status="resolved" created="2023-12-27T18:38:54.264">
    <pc:sldMkLst xmlns:pc="http://schemas.microsoft.com/office/powerpoint/2013/main/command">
      <pc:docMk/>
      <pc:sldMk cId="474894553" sldId="327"/>
    </pc:sldMkLst>
    <p188:txBody>
      <a:bodyPr/>
      <a:lstStyle/>
      <a:p>
        <a:r>
          <a:rPr lang="en-US"/>
          <a:t>Not sure how important is this question. </a:t>
        </a:r>
      </a:p>
    </p188:txBody>
  </p188:cm>
</p188:cmLst>
</file>

<file path=ppt/comments/modernComment_1D9_7D5E2B94.xml><?xml version="1.0" encoding="utf-8"?>
<p188:cmLst xmlns:a="http://schemas.openxmlformats.org/drawingml/2006/main" xmlns:r="http://schemas.openxmlformats.org/officeDocument/2006/relationships" xmlns:p188="http://schemas.microsoft.com/office/powerpoint/2018/8/main">
  <p188:cm id="{1F5420EA-BFB3-3441-B792-5DF5D259A9D4}" authorId="{AC97BE05-7214-46BD-569F-A0959E827800}" created="2023-12-29T03:28:35.957">
    <pc:sldMkLst xmlns:pc="http://schemas.microsoft.com/office/powerpoint/2013/main/command">
      <pc:docMk/>
      <pc:sldMk cId="456681400" sldId="473"/>
    </pc:sldMkLst>
    <p188:txBody>
      <a:bodyPr/>
      <a:lstStyle/>
      <a:p>
        <a:r>
          <a:rPr lang="en-US"/>
          <a:t>Here define “PetaFLOPs-days” means </a:t>
        </a:r>
      </a:p>
    </p188:txBody>
  </p188:cm>
</p188:cmLst>
</file>

<file path=ppt/comments/modernComment_1E4_4D63E522.xml><?xml version="1.0" encoding="utf-8"?>
<p188:cmLst xmlns:a="http://schemas.openxmlformats.org/drawingml/2006/main" xmlns:r="http://schemas.openxmlformats.org/officeDocument/2006/relationships" xmlns:p188="http://schemas.microsoft.com/office/powerpoint/2018/8/main">
  <p188:cm id="{5E3E4D89-13DB-D647-B050-54C73EF68075}" authorId="{AC97BE05-7214-46BD-569F-A0959E827800}" created="2023-02-27T02:19:32.878">
    <ac:txMkLst xmlns:ac="http://schemas.microsoft.com/office/drawing/2013/main/command">
      <pc:docMk xmlns:pc="http://schemas.microsoft.com/office/powerpoint/2013/main/command"/>
      <pc:sldMk xmlns:pc="http://schemas.microsoft.com/office/powerpoint/2013/main/command" cId="592883905" sldId="484"/>
      <ac:spMk id="25" creationId="{4238A324-8258-0777-3A29-D4D98DC25548}"/>
      <ac:txMk cp="321" len="14">
        <ac:context len="338" hash="1177088955"/>
      </ac:txMk>
    </ac:txMkLst>
    <p188:pos x="0" y="0"/>
    <p188:txBody>
      <a:bodyPr/>
      <a:lstStyle/>
      <a:p>
        <a:r>
          <a:rPr lang="en-US"/>
          <a:t>How to state it more clearly?</a:t>
        </a:r>
      </a:p>
    </p188:txBody>
  </p188:cm>
</p188:cmLst>
</file>

<file path=ppt/comments/modernComment_64B_2335BF54.xml><?xml version="1.0" encoding="utf-8"?>
<p188:cmLst xmlns:a="http://schemas.openxmlformats.org/drawingml/2006/main" xmlns:r="http://schemas.openxmlformats.org/officeDocument/2006/relationships" xmlns:p188="http://schemas.microsoft.com/office/powerpoint/2018/8/main">
  <p188:cm id="{15AF4DC6-34D6-AF48-A4FB-D3B3AB9713AF}" authorId="{AC97BE05-7214-46BD-569F-A0959E827800}" status="resolved" created="2023-12-27T16:42:45.078">
    <pc:sldMkLst xmlns:pc="http://schemas.microsoft.com/office/powerpoint/2013/main/command">
      <pc:docMk/>
      <pc:sldMk cId="590724948" sldId="1611"/>
    </pc:sldMkLst>
    <p188:txBody>
      <a:bodyPr/>
      <a:lstStyle/>
      <a:p>
        <a:r>
          <a:rPr lang="en-US"/>
          <a:t>TODO: there are two alpha’s which can be confusing. Change one of them to a different notation. </a:t>
        </a:r>
      </a:p>
    </p188:txBody>
  </p188:cm>
</p188:cmLst>
</file>

<file path=ppt/comments/modernComment_65E_C25A6693.xml><?xml version="1.0" encoding="utf-8"?>
<p188:cmLst xmlns:a="http://schemas.openxmlformats.org/drawingml/2006/main" xmlns:r="http://schemas.openxmlformats.org/officeDocument/2006/relationships" xmlns:p188="http://schemas.microsoft.com/office/powerpoint/2018/8/main">
  <p188:cm id="{6CFA9241-07BB-9B44-8DAC-23DEE4090B64}" authorId="{AC97BE05-7214-46BD-569F-A0959E827800}" status="resolved" created="2023-11-13T01:53:07.681">
    <pc:sldMkLst xmlns:pc="http://schemas.microsoft.com/office/powerpoint/2013/main/command">
      <pc:docMk/>
      <pc:sldMk cId="2768321608" sldId="1630"/>
    </pc:sldMkLst>
    <p188:txBody>
      <a:bodyPr/>
      <a:lstStyle/>
      <a:p>
        <a:r>
          <a:rPr lang="en-US"/>
          <a:t>quote from Jelineck that everytime I fire a linguist … </a:t>
        </a:r>
      </a:p>
    </p188:txBody>
  </p188:cm>
</p188:cmLst>
</file>

<file path=ppt/comments/modernComment_698_34BFBB46.xml><?xml version="1.0" encoding="utf-8"?>
<p188:cmLst xmlns:a="http://schemas.openxmlformats.org/drawingml/2006/main" xmlns:r="http://schemas.openxmlformats.org/officeDocument/2006/relationships" xmlns:p188="http://schemas.microsoft.com/office/powerpoint/2018/8/main">
  <p188:cm id="{8259E32C-1C88-5D4D-857E-1ADD59E851F0}" authorId="{AC97BE05-7214-46BD-569F-A0959E827800}" status="resolved" created="2023-11-13T01:54:26.278" complete="100000">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BB_E1C0CFBC.xml><?xml version="1.0" encoding="utf-8"?>
<p188:cmLst xmlns:a="http://schemas.openxmlformats.org/drawingml/2006/main" xmlns:r="http://schemas.openxmlformats.org/officeDocument/2006/relationships" xmlns:p188="http://schemas.microsoft.com/office/powerpoint/2018/8/main">
  <p188:cm id="{3D788AEE-B8B6-494F-85CE-D22B538E9149}" authorId="{AC97BE05-7214-46BD-569F-A0959E827800}" status="resolved" created="2023-12-27T17:23:42.627">
    <pc:sldMkLst xmlns:pc="http://schemas.microsoft.com/office/powerpoint/2013/main/command">
      <pc:docMk/>
      <pc:sldMk cId="2283472175" sldId="1723"/>
    </pc:sldMkLst>
    <p188:txBody>
      <a:bodyPr/>
      <a:lstStyle/>
      <a:p>
        <a:r>
          <a:rPr lang="en-US"/>
          <a:t>Consider moving this to the later section, i.e., to the stack of attention blocks. </a:t>
        </a:r>
      </a:p>
    </p188:txBody>
  </p188:cm>
</p188:cmLst>
</file>

<file path=ppt/comments/modernComment_6C7_3DC620D9.xml><?xml version="1.0" encoding="utf-8"?>
<p188:cmLst xmlns:a="http://schemas.openxmlformats.org/drawingml/2006/main" xmlns:r="http://schemas.openxmlformats.org/officeDocument/2006/relationships" xmlns:p188="http://schemas.microsoft.com/office/powerpoint/2018/8/main">
  <p188:cm id="{53CC2239-D36E-8A4D-A925-6AC0DBA6A77A}" authorId="{AC97BE05-7214-46BD-569F-A0959E827800}" status="resolved" created="2023-11-13T01:54:26.278">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C8_669F0494.xml><?xml version="1.0" encoding="utf-8"?>
<p188:cmLst xmlns:a="http://schemas.openxmlformats.org/drawingml/2006/main" xmlns:r="http://schemas.openxmlformats.org/officeDocument/2006/relationships" xmlns:p188="http://schemas.microsoft.com/office/powerpoint/2018/8/main">
  <p188:cm id="{45FC3A04-7182-374C-BBCD-519E10E902F4}" authorId="{AC97BE05-7214-46BD-569F-A0959E827800}" status="resolved" created="2023-11-13T01:54:26.278">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DE_A6391343.xml><?xml version="1.0" encoding="utf-8"?>
<p188:cmLst xmlns:a="http://schemas.openxmlformats.org/drawingml/2006/main" xmlns:r="http://schemas.openxmlformats.org/officeDocument/2006/relationships" xmlns:p188="http://schemas.microsoft.com/office/powerpoint/2018/8/main">
  <p188:cm id="{52C76375-0800-6D4B-A66F-3FE26FF6E8BA}" authorId="{AC97BE05-7214-46BD-569F-A0959E827800}" status="resolved" created="2023-02-27T00:32:34.306">
    <pc:sldMkLst xmlns:pc="http://schemas.microsoft.com/office/powerpoint/2013/main/command">
      <pc:docMk/>
      <pc:sldMk cId="3755822236" sldId="1758"/>
    </pc:sldMkLst>
    <p188:txBody>
      <a:bodyPr/>
      <a:lstStyle/>
      <a:p>
        <a:r>
          <a:rPr lang="en-US"/>
          <a:t>include examples of bigbench. </a:t>
        </a:r>
      </a:p>
    </p188:txBody>
  </p188:cm>
</p188:cmLst>
</file>

<file path=ppt/comments/modernComment_74D_A2567818.xml><?xml version="1.0" encoding="utf-8"?>
<p188:cmLst xmlns:a="http://schemas.openxmlformats.org/drawingml/2006/main" xmlns:r="http://schemas.openxmlformats.org/officeDocument/2006/relationships" xmlns:p188="http://schemas.microsoft.com/office/powerpoint/2018/8/main">
  <p188:cm id="{25B85ED0-BB24-8949-89D5-4AE72196C2A5}" authorId="{AC97BE05-7214-46BD-569F-A0959E827800}" status="resolved" created="2023-12-31T15:30:46.091">
    <pc:sldMkLst xmlns:pc="http://schemas.microsoft.com/office/powerpoint/2013/main/command">
      <pc:docMk/>
      <pc:sldMk cId="2723575832" sldId="1869"/>
    </pc:sldMkLst>
    <p188:txBody>
      <a:bodyPr/>
      <a:lstStyle/>
      <a:p>
        <a:r>
          <a:rPr lang="en-US"/>
          <a:t>The objective is not quite KL divergence. Need to figure out the discrepency. </a:t>
        </a:r>
      </a:p>
    </p188:txBody>
  </p188:cm>
</p188:cmLst>
</file>

<file path=ppt/comments/modernComment_7C7_7A0CACD3.xml><?xml version="1.0" encoding="utf-8"?>
<p188:cmLst xmlns:a="http://schemas.openxmlformats.org/drawingml/2006/main" xmlns:r="http://schemas.openxmlformats.org/officeDocument/2006/relationships" xmlns:p188="http://schemas.microsoft.com/office/powerpoint/2018/8/main">
  <p188:cm id="{C4D0AC00-BD4D-2541-93E0-3CA92CE6310F}" authorId="{AC97BE05-7214-46BD-569F-A0959E827800}" status="resolved" created="2023-02-27T02:22:13.549">
    <pc:sldMkLst xmlns:pc="http://schemas.microsoft.com/office/powerpoint/2013/main/command">
      <pc:docMk/>
      <pc:sldMk cId="918904744" sldId="1991"/>
    </pc:sldMkLst>
    <p188:txBody>
      <a:bodyPr/>
      <a:lstStyle/>
      <a:p>
        <a:r>
          <a:rPr lang="en-US"/>
          <a:t>LLamma should be added </a:t>
        </a:r>
      </a:p>
    </p188:txBody>
  </p188:cm>
  <p188:cm id="{B7D2A077-9239-E74D-8EF9-34ADE792F5A6}" authorId="{AC97BE05-7214-46BD-569F-A0959E827800}" status="resolved" created="2024-02-22T13:59:38.740">
    <pc:sldMkLst xmlns:pc="http://schemas.microsoft.com/office/powerpoint/2013/main/command">
      <pc:docMk/>
      <pc:sldMk cId="2047651027" sldId="1991"/>
    </pc:sldMkLst>
    <p188:txBody>
      <a:bodyPr/>
      <a:lstStyle/>
      <a:p>
        <a:r>
          <a:rPr lang="en-US"/>
          <a:t>add more updated models here … </a:t>
        </a:r>
      </a:p>
    </p188:txBody>
  </p188:cm>
</p188:cmLst>
</file>

<file path=ppt/comments/modernComment_7DD_5F9D9714.xml><?xml version="1.0" encoding="utf-8"?>
<p188:cmLst xmlns:a="http://schemas.openxmlformats.org/drawingml/2006/main" xmlns:r="http://schemas.openxmlformats.org/officeDocument/2006/relationships" xmlns:p188="http://schemas.microsoft.com/office/powerpoint/2018/8/main">
  <p188:cm id="{49A1ADBF-B3A2-0446-8ED6-B222B354A8C6}" authorId="{AC97BE05-7214-46BD-569F-A0959E827800}" created="2024-02-25T22:36:47.295">
    <pc:sldMkLst xmlns:pc="http://schemas.microsoft.com/office/powerpoint/2013/main/command">
      <pc:docMk/>
      <pc:sldMk cId="1604163348" sldId="2013"/>
    </pc:sldMkLst>
    <p188:txBody>
      <a:bodyPr/>
      <a:lstStyle/>
      <a:p>
        <a:r>
          <a:rPr lang="en-US"/>
          <a:t>citations to t5 paprr</a:t>
        </a:r>
      </a:p>
    </p188:txBody>
  </p188:cm>
</p188:cmLst>
</file>

<file path=ppt/comments/modernComment_82C_E0E2BB53.xml><?xml version="1.0" encoding="utf-8"?>
<p188:cmLst xmlns:a="http://schemas.openxmlformats.org/drawingml/2006/main" xmlns:r="http://schemas.openxmlformats.org/officeDocument/2006/relationships" xmlns:p188="http://schemas.microsoft.com/office/powerpoint/2018/8/main">
  <p188:cm id="{94BD0B7D-F86D-5749-90C1-0BF121EB144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D_D9790569.xml><?xml version="1.0" encoding="utf-8"?>
<p188:cmLst xmlns:a="http://schemas.openxmlformats.org/drawingml/2006/main" xmlns:r="http://schemas.openxmlformats.org/officeDocument/2006/relationships" xmlns:p188="http://schemas.microsoft.com/office/powerpoint/2018/8/main">
  <p188:cm id="{A5BDF4B3-6D32-FF4F-AB87-B2851315C2A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E_5ABE2B7A.xml><?xml version="1.0" encoding="utf-8"?>
<p188:cmLst xmlns:a="http://schemas.openxmlformats.org/drawingml/2006/main" xmlns:r="http://schemas.openxmlformats.org/officeDocument/2006/relationships" xmlns:p188="http://schemas.microsoft.com/office/powerpoint/2018/8/main">
  <p188:cm id="{15D26BF8-9D72-9C46-970B-88EF3661DC5B}"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F_AC4EF685.xml><?xml version="1.0" encoding="utf-8"?>
<p188:cmLst xmlns:a="http://schemas.openxmlformats.org/drawingml/2006/main" xmlns:r="http://schemas.openxmlformats.org/officeDocument/2006/relationships" xmlns:p188="http://schemas.microsoft.com/office/powerpoint/2018/8/main">
  <p188:cm id="{B03F74E7-AFBE-DD4F-A7C9-6B8806CC91A9}"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0_5C55882A.xml><?xml version="1.0" encoding="utf-8"?>
<p188:cmLst xmlns:a="http://schemas.openxmlformats.org/drawingml/2006/main" xmlns:r="http://schemas.openxmlformats.org/officeDocument/2006/relationships" xmlns:p188="http://schemas.microsoft.com/office/powerpoint/2018/8/main">
  <p188:cm id="{2EDA2B94-6F23-A442-A0AE-2EB2326E4715}"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1_3276221E.xml><?xml version="1.0" encoding="utf-8"?>
<p188:cmLst xmlns:a="http://schemas.openxmlformats.org/drawingml/2006/main" xmlns:r="http://schemas.openxmlformats.org/officeDocument/2006/relationships" xmlns:p188="http://schemas.microsoft.com/office/powerpoint/2018/8/main">
  <p188:cm id="{D13053CB-A3B1-8141-88A5-0FDD6F20F902}"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E_8B513096.xml><?xml version="1.0" encoding="utf-8"?>
<p188:cmLst xmlns:a="http://schemas.openxmlformats.org/drawingml/2006/main" xmlns:r="http://schemas.openxmlformats.org/officeDocument/2006/relationships" xmlns:p188="http://schemas.microsoft.com/office/powerpoint/2018/8/main">
  <p188:cm id="{16C15731-5258-4341-8920-F2E3B574124C}" authorId="{AC97BE05-7214-46BD-569F-A0959E827800}" status="resolved" created="2023-02-27T00:32:34.306">
    <pc:sldMkLst xmlns:pc="http://schemas.microsoft.com/office/powerpoint/2013/main/command">
      <pc:docMk/>
      <pc:sldMk cId="3755822236" sldId="1758"/>
    </pc:sldMkLst>
    <p188:txBody>
      <a:bodyPr/>
      <a:lstStyle/>
      <a:p>
        <a:r>
          <a:rPr lang="en-US"/>
          <a:t>include examples of bigbench. </a:t>
        </a:r>
      </a:p>
    </p188:txBody>
  </p188:cm>
</p188:cmLst>
</file>

<file path=ppt/comments/modernComment_840_9E95688A.xml><?xml version="1.0" encoding="utf-8"?>
<p188:cmLst xmlns:a="http://schemas.openxmlformats.org/drawingml/2006/main" xmlns:r="http://schemas.openxmlformats.org/officeDocument/2006/relationships" xmlns:p188="http://schemas.microsoft.com/office/powerpoint/2018/8/main">
  <p188:cm id="{CCC33303-5E35-0341-9E3D-BF04EF9F024F}" authorId="{AC97BE05-7214-46BD-569F-A0959E827800}" status="resolved" created="2023-11-14T02:13:01.714">
    <pc:sldMkLst xmlns:pc="http://schemas.microsoft.com/office/powerpoint/2013/main/command">
      <pc:docMk/>
      <pc:sldMk cId="3720476317" sldId="2042"/>
    </pc:sldMkLst>
    <p188:txBody>
      <a:bodyPr/>
      <a:lstStyle/>
      <a:p>
        <a:r>
          <a:rPr lang="en-US"/>
          <a:t>I think we need to reorganize these: 
 - Introduce the major model names 
 - Delve into individual topics: training objectives, training data, cleaning, deduplicating, training and changing learning rate, etc. </a:t>
        </a:r>
      </a:p>
    </p188:txBody>
  </p188:cm>
</p188:cmLst>
</file>

<file path=ppt/comments/modernComment_853_6D7E1527.xml><?xml version="1.0" encoding="utf-8"?>
<p188:cmLst xmlns:a="http://schemas.openxmlformats.org/drawingml/2006/main" xmlns:r="http://schemas.openxmlformats.org/officeDocument/2006/relationships" xmlns:p188="http://schemas.microsoft.com/office/powerpoint/2018/8/main">
  <p188:cm id="{301AF424-777E-184A-A582-AA593BF4D36C}"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66_893C2D9E.xml><?xml version="1.0" encoding="utf-8"?>
<p188:cmLst xmlns:a="http://schemas.openxmlformats.org/drawingml/2006/main" xmlns:r="http://schemas.openxmlformats.org/officeDocument/2006/relationships" xmlns:p188="http://schemas.microsoft.com/office/powerpoint/2018/8/main">
  <p188:cm id="{0131D5F2-E765-9C4F-AAB1-D2BB574F17A1}" authorId="{AC97BE05-7214-46BD-569F-A0959E827800}" created="2023-02-27T02:19:32.878">
    <ac:txMkLst xmlns:ac="http://schemas.microsoft.com/office/drawing/2013/main/command">
      <pc:docMk xmlns:pc="http://schemas.microsoft.com/office/powerpoint/2013/main/command"/>
      <pc:sldMk xmlns:pc="http://schemas.microsoft.com/office/powerpoint/2013/main/command" cId="592883905" sldId="484"/>
      <ac:spMk id="25" creationId="{4238A324-8258-0777-3A29-D4D98DC25548}"/>
      <ac:txMk cp="321" len="14">
        <ac:context len="338" hash="1177088955"/>
      </ac:txMk>
    </ac:txMkLst>
    <p188:pos x="0" y="0"/>
    <p188:txBody>
      <a:bodyPr/>
      <a:lstStyle/>
      <a:p>
        <a:r>
          <a:rPr lang="en-US"/>
          <a:t>How to state it more clearly?</a:t>
        </a:r>
      </a:p>
    </p188:txBody>
  </p188:cm>
</p188:cmLst>
</file>

<file path=ppt/comments/modernComment_86E_E89C09EC.xml><?xml version="1.0" encoding="utf-8"?>
<p188:cmLst xmlns:a="http://schemas.openxmlformats.org/drawingml/2006/main" xmlns:r="http://schemas.openxmlformats.org/officeDocument/2006/relationships" xmlns:p188="http://schemas.microsoft.com/office/powerpoint/2018/8/main">
  <p188:cm id="{DF74E1F0-60E2-4946-A37F-892EFDD245B3}" authorId="{AC97BE05-7214-46BD-569F-A0959E827800}" status="resolved" created="2023-02-23T21:00:59.029">
    <pc:sldMkLst xmlns:pc="http://schemas.microsoft.com/office/powerpoint/2013/main/command">
      <pc:docMk/>
      <pc:sldMk cId="3902540268" sldId="1677"/>
    </pc:sldMkLst>
    <p188:txBody>
      <a:bodyPr/>
      <a:lstStyle/>
      <a:p>
        <a:r>
          <a:rPr lang="en-US"/>
          <a:t>here it would be useful to walk  them through the blocks. 
Most important, show them how encoder-decoder are used (batch vs generate one token at a time). </a:t>
        </a:r>
      </a:p>
    </p188:txBody>
  </p188:cm>
</p188:cmLst>
</file>

<file path=ppt/comments/modernComment_883_B8F7F09.xml><?xml version="1.0" encoding="utf-8"?>
<p188:cmLst xmlns:a="http://schemas.openxmlformats.org/drawingml/2006/main" xmlns:r="http://schemas.openxmlformats.org/officeDocument/2006/relationships" xmlns:p188="http://schemas.microsoft.com/office/powerpoint/2018/8/main">
  <p188:cm id="{46DAF5E0-F44F-7D45-B17B-FD78CF435DA7}" authorId="{AC97BE05-7214-46BD-569F-A0959E827800}" status="resolved" created="2023-12-28T00:49:58.029">
    <pc:sldMkLst xmlns:pc="http://schemas.microsoft.com/office/powerpoint/2013/main/command">
      <pc:docMk/>
      <pc:sldMk cId="193953545" sldId="2115"/>
    </pc:sldMkLst>
    <p188:txBody>
      <a:bodyPr/>
      <a:lstStyle/>
      <a:p>
        <a:r>
          <a:rPr lang="en-US"/>
          <a:t>This figure can appear in slide 1 or 2, or both. </a:t>
        </a:r>
      </a:p>
    </p188:txBody>
  </p188:cm>
</p188:cmLst>
</file>

<file path=ppt/comments/modernComment_8A4_91EEFB4E.xml><?xml version="1.0" encoding="utf-8"?>
<p188:cmLst xmlns:a="http://schemas.openxmlformats.org/drawingml/2006/main" xmlns:r="http://schemas.openxmlformats.org/officeDocument/2006/relationships" xmlns:p188="http://schemas.microsoft.com/office/powerpoint/2018/8/main">
  <p188:cm id="{97F3EBB5-EF37-BA4E-B5DC-6654A2AAAD5A}" authorId="{AC97BE05-7214-46BD-569F-A0959E827800}" status="resolved" created="2023-12-28T03:46:04.498">
    <pc:sldMkLst xmlns:pc="http://schemas.microsoft.com/office/powerpoint/2013/main/command">
      <pc:docMk/>
      <pc:sldMk cId="2448358222" sldId="2095"/>
    </pc:sldMkLst>
    <p188:txBody>
      <a:bodyPr/>
      <a:lstStyle/>
      <a:p>
        <a:r>
          <a:rPr lang="en-US"/>
          <a:t>Rework this slide. </a:t>
        </a:r>
      </a:p>
    </p188:txBody>
  </p188:cm>
</p188:cmLst>
</file>

<file path=ppt/comments/modernComment_8D5_493BFD71.xml><?xml version="1.0" encoding="utf-8"?>
<p188:cmLst xmlns:a="http://schemas.openxmlformats.org/drawingml/2006/main" xmlns:r="http://schemas.openxmlformats.org/officeDocument/2006/relationships" xmlns:p188="http://schemas.microsoft.com/office/powerpoint/2018/8/main">
  <p188:cm id="{687207E0-7FFE-9A44-A999-16551EDB9AF0}" authorId="{AC97BE05-7214-46BD-569F-A0959E827800}" status="resolved" created="2023-04-24T15:12:31.534">
    <pc:sldMkLst xmlns:pc="http://schemas.microsoft.com/office/powerpoint/2013/main/command">
      <pc:docMk/>
      <pc:sldMk cId="273686170" sldId="1989"/>
    </pc:sldMkLst>
    <p188:txBody>
      <a:bodyPr/>
      <a:lstStyle/>
      <a:p>
        <a:r>
          <a:rPr lang="en-US"/>
          <a:t>Also known as “Behavior Cloning” </a:t>
        </a:r>
      </a:p>
    </p188:txBody>
  </p188:cm>
</p188:cmLst>
</file>

<file path=ppt/comments/modernComment_919_1A946DC3.xml><?xml version="1.0" encoding="utf-8"?>
<p188:cmLst xmlns:a="http://schemas.openxmlformats.org/drawingml/2006/main" xmlns:r="http://schemas.openxmlformats.org/officeDocument/2006/relationships" xmlns:p188="http://schemas.microsoft.com/office/powerpoint/2018/8/main">
  <p188:cm id="{F50DBC71-2653-FD44-976A-58559EC64B76}" authorId="{AC97BE05-7214-46BD-569F-A0959E827800}" created="2023-12-30T01:10:47.105">
    <pc:sldMkLst xmlns:pc="http://schemas.microsoft.com/office/powerpoint/2013/main/command">
      <pc:docMk/>
      <pc:sldMk cId="445935043" sldId="306"/>
    </pc:sldMkLst>
    <p188:txBody>
      <a:bodyPr/>
      <a:lstStyle/>
      <a:p>
        <a:r>
          <a:rPr lang="en-US"/>
          <a:t>Just before this, I can also explain “input inversion” and CoT augmentation. </a:t>
        </a:r>
      </a:p>
    </p188:txBody>
  </p188:cm>
</p188:cmLst>
</file>

<file path=ppt/comments/modernComment_945_D332481A.xml><?xml version="1.0" encoding="utf-8"?>
<p188:cmLst xmlns:a="http://schemas.openxmlformats.org/drawingml/2006/main" xmlns:r="http://schemas.openxmlformats.org/officeDocument/2006/relationships" xmlns:p188="http://schemas.microsoft.com/office/powerpoint/2018/8/main">
  <p188:cm id="{2F785850-FDA7-A347-BE20-987D8E2A7176}" authorId="{AC97BE05-7214-46BD-569F-A0959E827800}" status="resolved" created="2023-12-31T16:34:39.552">
    <pc:sldMkLst xmlns:pc="http://schemas.microsoft.com/office/powerpoint/2013/main/command">
      <pc:docMk/>
      <pc:sldMk cId="604372188" sldId="2258"/>
    </pc:sldMkLst>
    <p188:txBody>
      <a:bodyPr/>
      <a:lstStyle/>
      <a:p>
        <a:r>
          <a:rPr lang="en-US"/>
          <a:t>I may want to merge this into other chapters. </a:t>
        </a:r>
      </a:p>
    </p188:txBody>
  </p188:cm>
</p188:cmLst>
</file>

<file path=ppt/comments/modernComment_960_7CD8B548.xml><?xml version="1.0" encoding="utf-8"?>
<p188:cmLst xmlns:a="http://schemas.openxmlformats.org/drawingml/2006/main" xmlns:r="http://schemas.openxmlformats.org/officeDocument/2006/relationships" xmlns:p188="http://schemas.microsoft.com/office/powerpoint/2018/8/main">
  <p188:cm id="{67866DFF-9EB3-354B-9457-03477C77A8EE}" authorId="{AC97BE05-7214-46BD-569F-A0959E827800}" status="resolved" created="2023-04-24T14:18:13.453">
    <pc:sldMkLst xmlns:pc="http://schemas.microsoft.com/office/powerpoint/2013/main/command">
      <pc:docMk/>
      <pc:sldMk cId="2094576968" sldId="292"/>
    </pc:sldMkLst>
    <p188:txBody>
      <a:bodyPr/>
      <a:lstStyle/>
      <a:p>
        <a:r>
          <a:rPr lang="en-US"/>
          <a:t>I wanna highlight: 
 - massive open-source impact of this work (e.g., Stanford Alpaca) 
 - I wanna highlight related work.
</a:t>
        </a:r>
      </a:p>
    </p188:txBody>
  </p188:cm>
  <p188:cm id="{FA23BABD-797A-734A-A4D9-CBAAD8A1B207}" authorId="{AC97BE05-7214-46BD-569F-A0959E827800}" status="resolved" created="2023-04-24T22:26:00.304">
    <pc:sldMkLst xmlns:pc="http://schemas.microsoft.com/office/powerpoint/2013/main/command">
      <pc:docMk/>
      <pc:sldMk cId="2094576968" sldId="292"/>
    </pc:sldMkLst>
    <p188:txBody>
      <a:bodyPr/>
      <a:lstStyle/>
      <a:p>
        <a:r>
          <a:rPr lang="en-US"/>
          <a:t> I wanna highlight related work.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(RLHF)</a:t>
          </a:r>
        </a:p>
      </dsp:txBody>
      <dsp:txXfrm>
        <a:off x="6653944" y="623799"/>
        <a:ext cx="1784814" cy="14963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1T17:37:44.7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14 12550 240924 42423,'0'-8'1041'0'0,"0"3"-1525"0"0,0 5 0 0 0,0 11 0 0 0,0 4 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524 0 12696,'-40'0'-882,"2"18"1057,5 10 1,2 21-241,-4 3 1,2-4-171,2-13 0,2 1-115,-7-5 183,2 6-277,-17-4 444,3 1 0,1-8 0,9-7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459 1 12665,'-46'11'491,"0"16"1,8 25-36,3 10 0,4-5-735,4-17 0,-3-1-705,-1 1 243,-5-1-243,-4 6 957,6-5 0,-5-6 0,13-9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499 8 12632,'-41'-7'491,"-3"7"1,2 23-374,-6 12 0,0 8-107,9 0 0,-5 5-187,1 9 0,1 1 176,6 3 0,-1-3 0,3-5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0"/>
    </inkml:context>
    <inkml:brush xml:id="br0">
      <inkml:brushProperty name="width" value="0.08571" units="cm"/>
      <inkml:brushProperty name="height" value="0.08571" units="cm"/>
    </inkml:brush>
  </inkml:definitions>
  <inkml:trace contextRef="#ctx0" brushRef="#br0">229 571 8263,'0'41'0,"0"1"0,0 3 0,0 2-217,0 2 1,0 2 0,0 3-1,0 2 306,0 0 1,0 7 50,0-2 0,0 2 0,0-2 179,0-4-304,0 2 1,0 4-1,0 10 43,0-34 1,0 0-1,0 2 1,0-1-426,0 0 0,0-1 0,0 0 0,0 1 349,0-1 1,0 1 0,0 1 0,0 0 7,0 0 0,0 1 14,0 3 1,0-1 0,0-1 0,0 0-1000,1 3 0,-2 0 1003,-2-1 1,0 1-1,2 2 1,0 0 6,0 0 0,-1 0 0,0 4 1,1 0-6,-2 0 1,1 1 83,1-2 0,1 3-84,-3 3 0,0 2 0,0-1 0,1 2 45,1 3 1,-2 0 0,0-1 0,0 0-103,1-1 0,0 0 0,1-1 0,0 0 87,-1-2 0,0 1 0,-1 1 0,0 0-203,1-3 1,0 0 0,-1-1-1,0-1 108,1-7 1,0 0 28,1 3 0,0 0 1,-2-1-1,0-1 1,3 2-1,0 0-45,0-3 1,0 0-1,0-2 1,0 0 16,0-5 0,0 1 1,0 0-1,0 2-29,0 1 1,0 1-1,0 2 1,0 0 65,0 1 0,0-2 1,0-2-1,0-1-8,0-4 1,0-1 0,0-1 0,0 1 565,0 31 0,0 0-588,0-5 0,0-6-174,0-7 1,-1-10 28,-3-7-60,2-6 1,-5 2 0,4-10 1025,-2-3-774,1-3 0,4 3 0,0 3 0</inkml:trace>
  <inkml:trace contextRef="#ctx0" brushRef="#br0" timeOffset="1">255 348 8444,'0'-6'-2708,"0"-6"2708,0 10 505,-6-9-139,5 9-88,-5-4 171,6 6 2,0 0-233,-6 0-211,5 0 129,-5 0 0,6 2-192,0 2 1,-5-1 70,1 6 0,-1 0 8,0 3 0,4 3-29,-4 3 1,-2 2 47,-2 6 0,2 2 2,-2 3 0,1 2-5,-6 6 0,0-1-85,-3-3 0,2 1 43,-3-5 1,0 4-13,0-5 1,5-4-1,4-4 1,2-10-18,-2 1 18,-3-9 0,12 1 12,0-10 1,2-3 15,7-10 0,0-2-20,3-6 1,3-7 80,3-7 0,-3-5-74,7-8 1,-2-3-214,3-1 0,-4-4 213,-7 4 0,3-4-1,3 5 1,-4-1 165,4 4 1,-8 13-147,-1 4 0,-5 10 211,4 9-174,-5 0 38,3 15 1,-6 2 32,0 8 0,0 9 8,0 0 1,5 0 206,-1-3 1,5 5-249,-5 2 0,7 0 121,-3 0 1,4 0-125,1 1 1,0 3 76,0-3 0,0 2-58,0 3 0,2-3 15,2-2 1,-2 4-67,3 1 0,-4-2-22,-1 6 1,-1 1 6,-3-1 1,2 5-5,-2-1 0,1-2-118,-1 2 1,1-5 82,-6 0 1,5-8-97,-5-5 1,5 2 115,-5-2 1,2-3-139,-1-6 157,-4-5-17,5 9-42,-1-10 2,-3 4-1,4-6 4,-6 0-26,0-6 0,0 3 23,0-6-312,0 6 262,-6-9 0,1 5-3,-4-6 1,-3 4-12,3 0 0,-3 5-108,0-5 0,-6 0-13,0-3 0,0-2 114,0 1 0,2 3-11,-6-3 0,0 3 1,-4-8 1,0 8 81,0 2 0,-1 0-56,1-1 1,1-1 18,-2 6 1,5-5 60,0 5 1,6 0-78,-1 4 0,2 1 141,2 4 1,1-3-114,4 7 1,2-5-117,6 5 100,-6-6-324,5 9 96,-5-11-5,6 5 0,1-6-204,4 0 1,2 0 126,6 0 1,0 0 361,0 0 0,7-6 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2"/>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54 470 13079,'-8'-1'-925,"4"-4"1,1 4 1089,-2-3-306,4 3-180,-5 1 658,0-6-285,5 4 1,-7-4-239,4 6 283,2 0-71,-3 0 54,5 0 207,0 6-215,0-4-103,0 4 194,0-1 0,2-4-55,1 4 0,0-4-9,6-1 0,-4 2-3,3 2-176,1-2 0,5 4 54,-2-6 1,1 0 246,1 0 0,-2 0-37,2 0 0,3 0-24,0 0 0,3 0-74,-3 0 1,-1 0-55,6 0 1,-1 0 9,0 0 1,4 4-9,-3 0 0,1 1-16,-1-5 0,7 4-19,-3 1 0,4-2 26,1-3 0,9 5 9,8-1 0,8 1 21,6-5 1,7 0-418,6 0 1,-3 0 381,3 0 1,-34-1 0,0 0-12,3-1 0,0 0 0,5 1 0,-1-1 7,-2-3 1,0 2-1,0 0 1,1 3 1,-3-3 1,0 1 0,2-1-1,1 0-9,-4 1 1,1 0 0,3-1-1,1 2-6,-2 0 0,-1 2 1,-2-1-1,0 0-50,0 0 1,2 0-1,-3 0 1,1 0 38,-1 0 1,-1 0 0,2 0-1,0 0 8,0 0 1,2 0 0,-2 0 0,1 0-13,4 0 0,0 0 0,0 0 0,1 0 31,-1 0 0,0 0 1,4-2-1,0-1-264,0 1 1,1 0 0,0-1 0,1 0 288,1 1 0,-1-1 1,3 3-1,0-1-24,-5-1 1,1 0 0,3 1 0,1 1 5,0 0 1,0 0 0,-2-3 0,0 1 21,0 0 1,0 0-1,-1-1 1,2 1-4,-1 2 0,-1 0 0,1 0 0,-1 0-15,-1 0 1,-1 0 0,-2 0 0,-1 0 8,-1 0 1,0 0 0,5 0 0,2 0-113,-1 0 1,1 0 0,1 0 0,0 0 34,-3 0 1,-1 0-1,-1-1 1,0-2 29,1 0 1,1 1-1,2 0 1,1 0-6,6 2 0,-1 0 1,-3 0-1,0-1-3,-3-1 0,-1-1 0,3 3 0,0-1 12,2-1 0,0-1 1,1 0-1,1 0 5,0 1 1,0 1 0,-1-2-1,-1 1 66,-2 2 0,0 0 1,1-2-1,1 0-60,4-1 1,1 1 0,0 0 0,-1 0-2,-4 2 0,0 0 0,2-2 1,0-1-5,-2 2 0,0-2 1,-3 0-1,0 0 5,0 1 1,1 0 0,0 0-1,0 1 44,0-4 1,0 2 0,0 0 0,0 3 76,0-3 1,0 1 0,-2-1-1,1 0 2,-4 1 1,1 0 0,4-3-1,2 1-57,2 1 1,0 2-1,-2-2 1,-2 0-62,0 1 1,0-1-1,0 3 1,1-1 31,1-1 0,0-1 0,4 1 0,1-1-157,1 1 0,0 0 0,-2-1 1,-2 0-336,-4 0 0,0 1 1,4 1-1,2 1 213,2-2 0,0-1 0,-2 1 0,-1-1 94,-5 1 1,0-1 0,1 1 0,1 0-226,-5 2 0,0 0 0,3-1 0,-1 0 278,-1-1 0,-1 0 1,-3 1-1,0 0-49,-8 0 0,1-1 0,4 0 0,0 1 231,0-2 1,0 1 0,2 1 0,0 1-63,1-3 1,-1 1 0,-1 1 0,-1 1-3,-2 0 0,0 0 0,5 0 1,1 0-25,3 0 1,0 0 0,-1 0 0,0 0-3,-3 0 0,2 0 0,2 0 0,-1 0-41,-1 0 1,-1 0 0,4 0-1,0 0-59,-1 0 0,-1 0 1,1 0-1,-2 1 43,-3 1 1,0 1-1,2-3 1,0 3-96,-2 1 1,0 0 0,1-2-1,0-1 49,0 1 1,-2 0 0,-3 0 0,-1-1-81,-6 2 0,0-1 0,2-1 1,0-1-60,33 5 0,-32-4 0,1-1 42,-4 0 0,0 0 1,1 2-1,0 0 196,34 3 0,0-2 0,-5-2 0,-1 5 0,2 1 0</inkml:trace>
  <inkml:trace contextRef="#ctx0" brushRef="#br1" timeOffset="1">13518 392 8406,'-7'-7'952,"1"-5"-873,6 10 0,-2-4 199,-1 6-82,1-5 0,-5 4-169,2-4 0,2 4 169,-5 1 0,3-5-55,-4 1 0,5-1-48,-4 5 0,-1-4-154,-4 0 0,-1-5 108,2 4 1,-8-4-142,-2 0 0,-2 1 14,-3 0 0,-3-6 134,0-3 0,-6-5-92,6 5 1,-5-6 47,4 0 1,1-1-74,4-2 0,1 4 99,3 0 1,2 8 5,2 0 1,4 3-23,-4 6 1,10 2-1,3 8 1,4 2 60,1 6 0,0 2-57,0 2 0,1-2 78,4 3 1,2 0-66,6 0 1,1-1 58,4-4 0,-2 0-49,6 1 0,-5-2 5,5 2 0,0-1-50,4 0 0,0-5-8,0 1 0,2-1-91,3 0 0,-2 4 76,6-4 1,-2 3-101,2-2 1,2-2 112,-7-3 0,0-1-42,-3 6 23,-6-6-10,-9 2 96,-6-5 0,-9 0 16,-6 0 0,0 5 8,-13-1 1,-1 2-60,-2-1 0,-3-4 146,-3 3 0,2 2-131,-5-1 0,-2 4 19,-3-6 0,4 6-32,0-4 0,5 5 1,-5-1 1,4-2-34,-4 1 0,6 1-14,-2 5 0,8-6 100,1 1 0,7-2-30,-3 2 110,9 3-93,3-11 119,6 5 0,2-6-204,2 0 0,2-6 4,3-3 0,3 0 17,-4-3 1,-1 4-133,2-9 0,-6 5-82,1-5 0,2-4 43,-1 0 1,-1 0 74,-4 0 0,0-2 18,0-3 1,0-4 140,0-1 0,0-4-70,0 5 0,-1-2 27,-4 1 1,2 3-77,-5-2 0,5 8-31,-2 4-372,-2 4 361,-1 7 1,2 2-320,1 10 0,4 4 122,1 8 1,6 2-452,2 2 1,4 4-40,1-3 782,0 3 0,6 1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4"/>
    </inkml:context>
    <inkml:brush xml:id="br0">
      <inkml:brushProperty name="width" value="0.17143" units="cm"/>
      <inkml:brushProperty name="height" value="0.17143" units="cm"/>
      <inkml:brushProperty name="color" value="#F6630D"/>
    </inkml:brush>
  </inkml:definitions>
  <inkml:trace contextRef="#ctx0" brushRef="#br0">66 184 8162,'2'-12'-2089,"2"4"2280,-2 2-321,4 6 120,-1 6 1,-3 1-8,2 6 0,-2 0-124,-2 0 1,0 0 143,0 0 0,0 0-15,0 1 0,0-2-20,0 2 24,0-1 10,0 0 0,0 0-2,0 0 0,0 0 0,-6 0 0,-1 0 0</inkml:trace>
  <inkml:trace contextRef="#ctx0" brushRef="#br0" timeOffset="1">14 197 8162,'0'-13'-2242,"0"0"2259,0 0 15,0 0-13,0-1 0,-2 3 1,-2 2 1,3 2 17,-3 2 44,2 4-42,2-11 9,0 11 8,0-10 15,0 9 1,0-5 55,0 2-49,0 4 1,0-7 201,0 4-230,0 3 0,0-7 140,0 4-64,0 2 94,0-4-237,0 1 19,6 4-10,-5-5-57,5 6 1392,-6 0-1230,0-6 0,0 4 311,0-4-204,0 18 1,0-7 196,0 7-278,0-1 0,0 3-64,0 4 0,0-4 53,0 4 1,1 2-161,4 2 1,-4 3 86,4 1 0,0 1-70,0 4 0,1 1 20,-2 3 1,-1 3-34,5-3 0,-3 3 59,4 1 0,-6 1-1,1-1 0,-1-4-17,1-1 0,-2-4 19,2 0 0,-1 2-45,2-1 0,-4-1 47,4-3 0,-5-1-136,0 0 1,5 4 43,-1 1 1,1 1 28,-5-1 0,4 0 7,1 5 0,0 4 2,0-5 1,-2 4 128,6-8 1,-6 0-79,0-5 0,3 0 18,-1 0 0,1-4-32,-2 0 1,-1-5 15,6 5 1,-5-2-9,5 2 1,-5 1-2,5-5 0,-6 0-23,1-6 0,2 6 16,-2 0 0,5-1-324,-4-4 252,-1 0 0,-4 1-160,0-2 0,0-3-126,0 0-105,0-6 235,0 9 298,0-11-51,0 5-214,-6-6 557,5 0 140,-5 0-436,6-6-248,-6 5-74,4-11 164,-3 10-15,5-9 37,0 9 61,0-10-121,0 11 212,0-10 0,0 8-114,0-6 1,0 5-82,0-5-25,0 6-248,0-8 191,0 3 1,0-1-34,0 1-198,0 5 175,0-9-64,0 10 1,0-5 312,0 3 0,0 3 0,0-5 0</inkml:trace>
  <inkml:trace contextRef="#ctx0" brushRef="#br0" timeOffset="2">66 53 8221,'2'-9'-240,"2"0"-269,-2 6 1231,4-8 14,-6 10-419,0-11-104,0 10 0,0-2-77,0 8 82,0 4 0,0 1-108,0-1 1,0 1 9,0 4 1,0 0-117,0 0 1,0 0 2,0 0 1,0 1 67,0-2 1,0 2-72,0-1 1,0 4 42,0 1 0,1 1-146,3-2 0,-2-1 73,2 6 0,2-5-90,-1 5 0,0 0 94,-1 4 1,-1 6-95,6 3 1,-6 3-48,1 1 1,2 2 86,-1 3 1,1-4-181,-2 4 0,-2 5 68,1-1 1,3 6-92,-1-6 1,4 3-55,-5 2 0,2 9 333,-2 4 0,-2 1 0,5-3 0,0 2 0,2 5 0,-5-34 0,1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7"/>
    </inkml:context>
    <inkml:brush xml:id="br0">
      <inkml:brushProperty name="width" value="0.17143" units="cm"/>
      <inkml:brushProperty name="height" value="0.17143" units="cm"/>
      <inkml:brushProperty name="color" value="#F6630D"/>
    </inkml:brush>
    <inkml:brush xml:id="br1">
      <inkml:brushProperty name="width" value="0.08571" units="cm"/>
      <inkml:brushProperty name="height" value="0.08571" units="cm"/>
      <inkml:brushProperty name="color" value="#F6630D"/>
    </inkml:brush>
  </inkml:definitions>
  <inkml:trace contextRef="#ctx0" brushRef="#br0">617 2055 7566,'-3'5'217,"0"1"-30,3-6-201,0 3-11,0 0-50,0-2 148,0 5-4,3-2 127,-3 0-162,6 2 1,-4-2 134,2 3-80,-2-3-155,4 2 126,-5 0-45,8 2 1,-6 5 27,3-4 14,0 0 17,0 0-32,1 0 104,1 3-86,-2-1-118,1 3 65,0-3-24,0 1 0,-1-1 33,2 0 0,-1 1-48,-1-3 33,-2 1 0,2-3 57,-1-1 1,-2 1-53,3 0 1,-4-3 10,2 2-1,-2-2 0,4 3 2,-2 0 1,0-3-183,1 1 181,-4-1-106,9 4 74,-6 1 20,9-1 1,-5 4-20,1-2 1,-3-4 68,-2-1 0,1-1-50,1 3 1,1 0 0,0 0-4,0 0 5,0 0 1,0 2-7,0 0 10,-1 1-30,1-4 18,1 4 1,-4-2 88,1 1 9,-4-1 13,5-1-10,-2 2 27,3-1-124,0 5 0,0-5 32,0 1 0,-3-2-95,1 0 116,-1 1-188,3-2 149,3 1-82,-2 0 103,2 0-17,-4-1 0,1 2 73,1-1 1,-4-3-71,1 1-6,-4-1 1,7 3 5,-1 0 1,2-2-34,-2-1 38,0 1 0,2 2-91,0-1 67,0 1 0,-2 1-7,0-2 92,0-2-75,-1 5 194,2-4-189,-1 5 0,-1-5 145,1-1-87,-3-2-13,2 4-46,-2-3 3,3 4-116,0 4 140,0-4-83,-1 6 0,1-6 44,1 2 0,-4 0-15,1-3 1,-3-1 5,2-1 0,-1 1 43,1 2 1,-2-2-39,3-1 4,-4-2-14,5 6 13</inkml:trace>
  <inkml:trace contextRef="#ctx0" brushRef="#br0" timeOffset="1">1256 2882 10431,'2'0'4,"2"9"-21,-1-6 19</inkml:trace>
  <inkml:trace contextRef="#ctx0" brushRef="#br0" timeOffset="2">1270 2898 10425,'1'1'2,"4"6"5,-1-3 1,-1 0-10,1 0 34,-1-1-31</inkml:trace>
  <inkml:trace contextRef="#ctx0" brushRef="#br0" timeOffset="3">1297 2927 10476,'2'3'2,"4"3"-10</inkml:trace>
  <inkml:trace contextRef="#ctx0" brushRef="#br0" timeOffset="4">1311 2942 10476,'2'2'2,"4"5"13,-2-1-8,6-2 142,-9 2-132,8-2 104,-5 3-97,6-3 10,-3 2-78,4-2 87,-4 0-131,-1 2 97,1-3 0,0 2-34,0-1 1,-2-1 13,-1 2 115,1-4-62,2 5 11,-1-2 140,1 3-148,4 0-66,-1-1 81,1 2-122,2-1 109,-5-1-40,4 1-12,-4 0 2,2 0-7,-6 0 23,2 0-27,-2-3 21,3 2 0,-3-3-26,1 4 25,-4 1-109,6-2-56,-3 1 66,2 0 1,1-3 106,0 1 1,-3-3-65,1 3 40,0-3 0,2 4-57,0-2 150,-4-1-118,3 3 111,1-2-67,1 3 1,2-3 11,-3 2-21,0-5 0,-1 3 0,1-2 2,-2-1-2,1 5 0,0-5 0,2 5 0,4-5-4,-2 4 4,-4-4-1,0 5 2,0-4-2,2 4 1,2-6 1,-3 6-2,0-1 2,0-2-2,-1 3 2,2-2-138,-1 2 130,2-1 1,-1 1 99,1-2-107,-4-1 72,1 3 1,-2-4-58,3 2 38,-4-2-18,3 4-13,-2-5 19,3 5 3,0-5-4,-3 5-9,5-5 93,-4 5-87,4-2-27,2 2 0,-1-1 20,1 0 1,-1-3-30,-3 3 1,0-3-67,0 3 95,-4-4-237,6 5 205,0-2-104,4 3 63,1 0 72,-3 0 1,1-3-17,-3 1 0,-2-3 5,-3 3 1,1-3-10,2 2 0,0-1 3,0 1 1,-1-1 24,1 2 0,-2-3-20,0 2 5,-1-2 0,3 4-5,0-2-3,-3-1 1,5 3 39,-4-2-13,5 1 5,-4 1 8,1-3-24,0 1 201,0 2-174,0-5-57,3 5 0,-3-5 64,-5 0-88</inkml:trace>
  <inkml:trace contextRef="#ctx0" brushRef="#br1" timeOffset="5">10103 4250 10007,'12'-1'1,"18"1"1,2 0-17,-1 0 0,-2 0 18,5 0 1,2-2-59,3-2 1,0 2 47,0-2 0,-4 2-3,0 2 1,-1 0 31,0 0 1,-1 0 3,-7 0 0,0 0 25,0-5 1,-1 4 11,-3-4 1,3 4-36,-4 1 0,4 0-5,1 0 1,1 0-12,-1 0 1,-4 0 17,-1 0 0,1 0-40,4 0 1,1 0 38,-1 0 1,-1 0-7,-4 0 1,4 0 24,-3 0 1,3 0 2,1 0 0,-4 0-52,-1 0 0,-3 0 30,3 0 1,0 0-30,1 0 0,1-5 29,-5 1 0,3 0-67,-3 4 0,6 0 27,-3 0 0,4 0-11,1 0 0,-1 0-7,-3 0 0,5 0 11,-5 0 0,5 0 16,-4 0 1,0 0-5,-1 0 0,3 0 8,-4 0 0,-2 0-6,-3 0 0</inkml:trace>
  <inkml:trace contextRef="#ctx0" brushRef="#br0" timeOffset="6">0 0 13443,'2'5'16,"2"13"47,2-3-83,-1 2 1,-5-2 61,5-2 0,1 5-19,-2-1 0,2 0-3,-2-3 1,-2 3 43,2 0 1,-1 0-55,2-3 0,-4 0-11,4 4 0,-4-2 13,-1 6 1,4-5-13,0 5 0,1-4 17,-5 3 0,1 1-35,4 4 0,-4-1 28,4-3 1,-2 1 91,1-6 0,-3 7-103,4-3 1,1 0-1,-2 1 1,4-6-10,-3 1 0,4 3 26,-5-3 0,5 2 7,-5-2 1,5-2-6,-4 2 0,0 2-2,-1-1 0,-1 1-10,6-2 1,-6-2-12,1 2 0,-1 2 4,2-2 0,-4 1 0,4-5 1,-4 4 85,-1 1 0,5 4-73,-2-5 1,2 2 114,-5-1 1,1-4-102,4 3 1,-4 2 71,4-1 1,-2-1-56,1-3 1,-3-1-10,4-1 1,1 6-34,-2 0 0,2-1-6,-2-4 0,-1 2-106,6 2 1,-6-2 77,1 2 1,2-1-34,-2 2 1,2-4 53,-1 3 1,-2 3-7,5-3 0,-4 5 39,5-5 1,-6 6 92,1 0 0,4 0-47,1-1 0,-3 3 19,3-4 1,-4 0-41,4 0 1,-5 0-6,5 0 0,-5 3-126,5-6 0,-2 3 79,2-3 0,1 3-81,-6-3 0,7 0 92,-2-6 0,0 6-31,0 0 1,3 3 31,-3-3 0,0-1-1,0-4 1,3 2 4,-3 3 1,1-4-18,-1 3 1,2-2 21,-2-2 1,-2 4-8,2 1 1,-1 1 7,0-2 0,4-2-11,-3 2 0,-2 2 10,2-2 1,-2 3-16,1-3 1,4-3 2,-3 4 0,1-2-8,-1 1 1,2-2 9,-2 3 1,-2-6-27,2-3 0,-1 3 23,0-3 1,4 3-7,-3 0 1,-2 2 0,2-1 0,-5 0 125,4 0 0,0 0-68,1 0 1,1 0 8,-6 0 1,5-4 14,-4 0 1,3 0 12,-4 3 0,5 2-30,-4-1 1,0-4-1,0 0 0,-2-1-108,6 5 0,-5 0 96,4 1 0,-3-2-119,4 2 1,-6-9 77</inkml:trace>
  <inkml:trace contextRef="#ctx0" brushRef="#br0" timeOffset="7">926 2584 15960,'1'2'5,"3"3"0</inkml:trace>
  <inkml:trace contextRef="#ctx0" brushRef="#br0" timeOffset="8">939 2601 15985,'2'2'3,"-2"0"-6</inkml:trace>
  <inkml:trace contextRef="#ctx0" brushRef="#br0" timeOffset="9">953 2625 15946,'3'7'-12</inkml:trace>
  <inkml:trace contextRef="#ctx0" brushRef="#br0" timeOffset="10">2371 3581 10786,'2'0'19,"15"0"123,1 1-47</inkml:trace>
  <inkml:trace contextRef="#ctx0" brushRef="#br0" timeOffset="11">2426 3587 11117,'4'1'-14,"4"4"-20,1-4 70,5-1 0,-10 2-88</inkml:trace>
  <inkml:trace contextRef="#ctx0" brushRef="#br0" timeOffset="12">2468 3596 11059,'6'3'-72,"7"0"-20,0 2 0,0-5 67,0 0 0,0 1-34,0 4 46,0-4 1,1 5-10,-2-6 1,-3 2 7,0 2 1,-5-3-39,5 4 51,0-4 1,4-1-7,0 0 0,-4 5-15,0-1 1,-1 1 14,5-5 0,0 1 13,1 3 0,-2-3-15,2 4 0,-1-4 9,0-1 0,1 5-9,4-1 1,-3 1 47,2-5 0,-2 0-18,-2 0 0,4 1 3,1 3 1,-1-2-11,-4 2 1,5-2-5,-1-2 0,0 1 31,-3 4 0,0-4-29,3 3 0,-2-3 3,3-1 1,-4 5-9,-1-1 1,0 1-2,1-5 0,-2 4-22,2 1 0,-1-1 39,0-4-38,0 0 0,0 1 21,0 4 1,1-4 0,-2 4 1,1-4-8,1-1 0,-2 5-1,2-2 0,3 2 3,0-5 0,3 1 2,-3 4 0,-3-4 2,4 4 1,3 1 4,0-2 0,0 0 9,0-4 0,-3 5 21,4-1 1,-5 1 73,5-5 1,-5 4-62,5 0 1,-5 0 60,0-4 1,-1 0-83,2 0 0,-9 2-13,5 2 0,-4-2-73,3 2 0,0-2 95,0-2 0,0 1-136,1 3 118,-2-2 1,1 4-50,1-6 1,-2 1 20,2 4 17,-1-4 0,0 5-18,0-6 0,0 0 29,0 0 0,2 4-16,2 0 1,-2 1 1,3-5 0,-3 1-11,3 4 1,-3-4 10,2 4 0,2-4-23,-2-1 0,2 4 16,-1 1 1,-3-1-37,7-4 1,-4 0 55,4 0 0,-6 0 2,1 0 0,-2 5 43,-2-1 0,0 0 88,0-4-141,0 0 1,0 0 11,1 0 1,-2 0-25,2 0 0,-6 0 30,1 0 1,-1 4-69,6 1 1,-1-1 58,0-4 1,0 0-83,0 0 1,0 0 52,1 0 0,0 0-5,3 0 0,0 2 84,4 2 1,-3-2-71,3 2 0,-3-3 1,4-1 1,-5 0 5,5 0 1,-5 0 139,5 0 1,-4 0-121,4 0 1,-2 0-8,2 0 1,-3 0-22,-6 0 0,4 5-4,1-1 0,0 1-39,-6-5 1,3 0 59,3 0 0,-4 0-32,3 0 0,-2 4 14,-2 0 0,0 0-45,0-4 1,2 0 34,2 0 0,-2 0 7,3 0 1,0 0-47,0 0 0,5 0-5,-1 0 1,-2 5 46,2-1 0,-4 1-10,3-5 1,0 0 26,0 0 1,3 0-26,-6 0 0,3 4 13,-3 0 1,3 1-15,-3-5 0,0 0 38,-6 0 0,6 0-19,0 0 1,-1 0 6,-4 0 0,0 4-6,0 1 0,0-1-6,0-4 1,2 0 57,2 0 1,-2 0-55,3 0 0,-4 0-4,-1 0 1,0 2 9,0 1 0,2-1-8,2 2 0,-2-2-1,2-2 1,-1 0-4,1 0 1,0 0 16,5 0 0,-7 4-9,3 1 1,3-1 41,0-4 1,-2 0-44,-2 0 1,3 0 54,-3 0 1,2 0-27,-2 0 0,-2 0 2,2 0 0,-2 0 77,-2 0-78,0 0 0,0 0-72,0 0 0,1 2 62,-2 2 1,2-3-138,-1 4 0,0-4 120,0-1 0,0 0-58,0 0 1,1 0 40,-2 0 0,3 0 1,3 0 1,-4 0-5,3 0 1,0 0 3,0 0 0,-1 0-31,5 0 1,-3 0 30,4 0 0,-5 0-15,5 0 1,-2 5 12,2-1 0,2 1-129,-7-5 1,5 0 110,-5 0 1,5 0-64,-4 0 0,-1 0 123,-4 0 0,2 0-76,2 0 1,-2 3 48,3 2 1,-4-1-39,-1-4 0,5 0 80,-1 0 1,5 0-63,-4 0 0,3 0 60,-3 0 0,5 2-35,-1 2 1,-2-2 5,2 2 1,-1-3-12,0-1 1,4 0-2,-3 0 0,1 0 4,-1 0 0,1 0-6,-6 0 0,5 0 60,-4 0 0,4 2-54,-5 2 0,5-2 75,-5 2 1,1-2-63,-5-2 0,4 0-20,1 0 0,-1 0-22,-3 0 1,0 0-1,3 0 0,0 0-44,5 0 1,-7 0 68,3 0 0,1 4-18,-2 1 1,7-2-1,-3-3 1,0 0 8,0 0 0,1 0-13,4 0 1,-1 0 10,-3 0 1,3 0 10,-4 0 1,0 2 3,1 2 1,-6-2 44,1 2 0,-2-2-52,-2-2 1,0 0 41,0 0 1,1 0-36,-2 0 0,2 0 1,-1 0 0,-1 0 8,2 0 1,3 0-122,1 0 0,4 0 67,-5 0 1,6 0 30,-1 0 0,1 0 18,-1 0 0,3 0-25,-3 0 0,-2 1 56,2 4 1,-1-4-49,0 3 0,3-2 29,-7-2 0,5 0-7,-4 0 1,3 0-16,-3 0 0,-1 0-5,-4 0 1,5 0-2,-1 0 0,1 0-46,-5 0 1,4 1 48,1 4 0,1-4-14,-2 4 1,2-4 8,2-1 0,0 0 107,-3 0 0,-3 0-102,7 0 1,-1 0 53,1 0 0,1 0-47,-6 0 1,5 2 14,-5 2 1,7-3-123,-2 3 1,-2-2 115,2-2 0,-5 0-38,5 0 0,-5 0 21,6 0 1,-7 0 10,1 0 1,2 0-17,-1 0 0,0 0 6,0 0 0,-3 0 28,2 0 0,-3 4 9,0 1 1,3-1-55,0-4 0,5 0 34,-4 0 0,4 0-106,-5 0 0,9 0 89,-4 0 1,6 0-150,-7 0 1,6 0 123,3 0 0,-2 5-24,2-1 0,-2 0 15,-2-4 1,-4 0-8,0 0 0,-1 0-20,0 0 0,-2 0 19,-6 0 1,5 0 91,-1 0 1,0 0-79,-3 0 0,-1 0 62,0 0 1,1 0-51,4 0 0,1 0 64,3 0 0,3 0-42,-4 0 1,4 0 3,1 0 1,1 0-1,-1 0 0,-1 5-9,2-1 0,-1 1 1,0-5 1,-1 0 0,-3 0 0,-1 0-127,-4 0 0,-3 0 110,4 0 1,1 0-26,-2 0 1,0 0-39,-3 0 0,0 0-14,3 0 0,0 0 47,5 0 1,-1 0 3,6 0 1,-3 0-26,-2 0 1,7 0 20,-2 0 0,2 0 8,-3 0 1,0 0-19,0 0 1,3 0 115,-3 0 0,4 3-52,-9 2 0,4-1 6,1-4 1,-1 0-146,-3 0 1,1 0 109,-6 0 1,3 0-125,-3 0 1,3 0 68,7 0 0,-1 0 12,0 0 1,0 0-10,1 0 0,3 0 104,0 0 0,1 0-55,-5 0 1,1 0 6,-1 0 1,0 0-28,0 0 0,-1 0 17,-3 0 0,1 0-50,-6 0 1,5 2 48,-5 2 0,3-2-49,-3 2 0,-1-2 19,6-2 1,-1 0 107,6 0 0,-1 0-49,0 0 1,-4 0 98,0 0 0,4 0 56,5 0 1,-5 0-91,-4 0 0,-2 0 99,2 0 1,2 0-118,-7 0 0,5 0 31,-5 0 1,0 0-6,-3 0 1,-2 0-93,2 0 1,-1 1-55,0 3 0,-3-2 104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0"/>
    </inkml:context>
    <inkml:brush xml:id="br0">
      <inkml:brushProperty name="width" value="0.17143" units="cm"/>
      <inkml:brushProperty name="height" value="0.17143" units="cm"/>
      <inkml:brushProperty name="color" value="#F6630D"/>
    </inkml:brush>
  </inkml:definitions>
  <inkml:trace contextRef="#ctx0" brushRef="#br0">56 8 7174,'7'0'-521,"3"0"431,-6 0 198,0 3-139,2-3 132,-3 3-277,1 0 134,2-2-40,-5 2-184,2-3 251,-9 0-8,1 0-19,-7 0 176,0 0 0,0-1-67,0-1 190,3 1 121,1-2-147,1 0 133,1 3-168,2-3-50,-2-1 53,5 3 716,-2-2-765,9 6 1,-1-1 84,4 3-151,-2-4 43,4 5 0,1-3-184,4 2 0,-2 0 97,-2-3 1,-1 3-305,3-3 0,2 3-31,0-2 1,0 1-157,-2-2 0,0 1-42,-1 0 1,-1-3 492,0 3 0,-4-3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1"/>
    </inkml:context>
    <inkml:brush xml:id="br0">
      <inkml:brushProperty name="width" value="0.17143" units="cm"/>
      <inkml:brushProperty name="height" value="0.17143" units="cm"/>
      <inkml:brushProperty name="color" value="#F6630D"/>
    </inkml:brush>
  </inkml:definitions>
  <inkml:trace contextRef="#ctx0" brushRef="#br0">15 15 7914,'-4'-4'-477,"1"1"1187,0 3-802,2-3 226,-2 2 264,3-2-339,3 9 0,-1-4 18,2 5 49,-2-5-258,4 4 224,-6-2-263,7 0 226,-3 3-165,3-4 100,-4 4-12,3 0 184,-2 0-153,7-1-6,-4 1 23,3 1-47,-3-2 54,-1 1-69,1 0 86,1 0 1,-2-2 56,1-1-27,-3-2-67,2 4 1,-2-5 30,3 4 0,-2-3 12,-1 3 59,-2-4-72,4 5 0,-3-4 34,4 3-6,-3-4-2,3 5 35,-4-2-38,1 0-5,2 2 11,-2-5-89,3 5 80,-1-3-27,2 5 0,-4-4 11,1 1 3,-4-4 37,5 5-32,-2-2-4,3 0 0,-3 2 18,1-2 138,-3 0-114,4 2 104,-2-2-137,0 0 20,2 2-196,-6-6 110,3 3 1,-8-6 14,-2-1-43,-1 1 0,1-5 27,0 0 1,0 2 0,0 2 1,1-1 8,-1-2-3,-1 4 1,2-3 89,-1 1-87,0 1 1,0-2 19,0 2 1,0 0-6,0 0 17,1 2 0,-1-4 88,0 2 18,3 1-69,-5-4-10,4 6-123,-5-5 119,7 5-163,-3-2 144,5 0-73,-6 3 19,6-6-3,-5 2 0,5-1 13,-4 1 1,3 1 0,-2-2 112,2 4-101,-4-5-3,2 2 14,1-3-25,-4 1 1,5 1 14,-2 0-5,2 3 0,-1-1-22,0 0 23,3 3-19,-3-6 11,0 5 18,2-2-13,-2 0-1,3 2 1,0-2 0,0 0 252,0 2-76,3 4-151,-2-1 29,2 4-128,-3-6 121,-6-6 9,4 4 50,-8-7-97,10 9 1,-4-5 106,2 3-76,1 1-84,-2-2 51,3 9 58,3-4-59,1 7 0,0-5 200,1 3-114,-3 0 16,4-1-118,-2 1 70,2 1 8,-2-2-6,2 1-4,-2 0-35,3-3 1,-2 2 54,-1-1-87,-2-2 1,4 3-20,-5-2 65,5-1-14,-3 3 1,2-4-13,0 2 1,-3-1-7,3 2 9,-4-4 33,5 2-48,-5 0 2,5 1-35,-2 0 50,3 2 74,0-5-78,-3 5 142,2-3-141,-2 5 0,2-4 19,1 1 1,-2-3-26,0 3 1,-3-3 0,3 2-153,-1-2 171,3 4-86,0-2 59,-4 3-12,3 0 1,-1-3 27,2 1 0,-3-3 30,1 3-32,-4-4-2,5 8 0,-2-4-9,3 4 1,-2-3 17,-1-2-38,-2-2 32,4 7-35,-2-5 24,2 7 60,-2-5-22,2-2 6,-5 2 9,6-5 1,-6 5-22,4-2-60,-4 0 67,2 2-88,0-5 77,1 5-82,0-2 37,2 2-1,-6 1 8,6-3 7,-1 3 17,-1-4 1,2 2-16,-2-1-2,-1-2 2,3 4 1,-4-5-107,2 4 100,-2-4-6,4 2 7,-2 1-11,0-3 44,2 5 0,-2-5-38,2 4 25,-2-4-9,2 5 26,-1-2-50,1 3-4,4-3-9,-2 2 26,1-2-34,-1 3 28,-1-3-54,-1 2 41,1-3 8,3 1 1,-2 2 12,1-1 0,-4-1 1,0 1 0,-3-3 20,3 2-33,-1-2 30,4 4-22,-2-2 7,1 2 0,0 0-2,0-2 0,-3-2-7,1 3 1,-2-3-51,1 3-10,1-1 38,-2 3 18,6 0 0,-6 0-9,3 0 1,-3-3 4,3 1 1,-4-3 13,2 3 1,-1-3-14,1 2 0,-2-1 80,3 2-29,-4-1 9,5 0-41,-2 2 0,4-2 4,-2 3-12,-2 0 1,2-2 14,-1-1-20,1 1 1,1-1 10,0 1 0,-3-3 10,1 2 23,-1-2-34,3 4 0,0-4 5,0 3 0,0-3 4,0 2 15,-3-2 0,4 2-19,-1-2 1,-1-1-22,-1 4 30,-1-4-8,3 5 0,2-4-1,0 3 1,1-3 15,-3 3-200,-1-4 178,4 5-47,1-2 0,2 1 33,-2-1 1,-3-2-128,-3 3 97,0-4 63,1 6-25,4-3 7,-2 0 57,2 2-69,-3-3-40,0 1 46,2 2-284,-1-2 49,2 3 57,0 0 181,1 0 0,3-1-2,-1-2 1,-2 2-2,-2 0 0,0-3-94,0 2 65,-2-1 2,9 3 0,-4 0-69,4 0 1,-4-2 46,-3-1 32,-2 1 1,3 1 19,2-2-14,-5 2 1,5-2 18,-3 3-70,-3-3 70,7 2-29,-6-2-23,7 3 1,-1-3 29,-2 1 1,0-3-44,-2 3 0,-1-3 35,1 3 1,-1-3-7,-2 3 0,3-3 44,1 3 0,1-3-39,-2 2 1,4-1 17,-2 1 0,0-2-12,0 4 1,1-5 54,2 1 0,-1 1-46,1 0 0,1 1 4,1-2 1,-2 3-65,2-3 1,-1 3-9,-1-3 1,1 3-300,0 0 1,0-1 110,4 1 0,0-1-772,4 3 0,0-3 31,4 1 1008,0-1 0,6 7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2"/>
    </inkml:context>
    <inkml:brush xml:id="br0">
      <inkml:brushProperty name="width" value="0.17143" units="cm"/>
      <inkml:brushProperty name="height" value="0.17143" units="cm"/>
    </inkml:brush>
  </inkml:definitions>
  <inkml:trace contextRef="#ctx0" brushRef="#br0">213 588 7601,'-4'0'-443,"0"0"896,4 0-267,-4 0-222,3 0 1,-3 1 146,4 2-104,0-3 70,0 8 1,0-7 69,0 5-57,0 0 0,0 3-31,0-1 1,3 1-25,0-1 0,0 0 28,-3 1 1,0 3-53,0-1 0,3 3 50,-1-3 0,1 4-94,-3 0 0,0-2 82,0 1 1,0 1-109,0 1 0,0-2 63,0 1 1,0-2 2,0 1 0,0 2 62,0-2 1,0-1-53,0-2 1,0 2 97,0 1 0,0 0-86,0 0 0,0-3 11,0 4 0,-3-4 8,1 3 1,-1-3-68,3 4 1,0-5 18,0 1 1,0 1-6,0 0 0,0 0 20,0-4 0,0 2-3,0 1 1,0-2 60,0 3 1,0-3-61,0 0 0,0 0 31,0 2 1,-1-1-40,-2 1 0,2 1-6,-2 0 1,2-1-48,1-2 0,0 0 69,0 3 0,-1-3-49,-2 3 1,2-3 36,-2 0 0,3-1 3,0 0 0,0 1-20,0-1 1,0 2 8,0 1 0,-3-2 0,0 3 0,0-3 1,3 0 1,0 0 10,0 3 0,0-3-9,0 3 1,0-3 84,0 0 1,0 2-81,0 0 1,0 2 42,0-2 0,0 0-33,0 3 1,0-3-15,0 3 1,0-2-3,0 2 1,0 0-6,0 3 1,-3-3-10,0 0 1,0 0-7,3 4 0,0-3-6,0 0 1,0 1 20,0-2 1,0-1-26,0 1 0,0 0 21,0 0 0,-2 1 6,-1-4 0,0 4-7,3 0 1,0 0 19,0-1 0,0 2-12,0-1 1,0 0 1,0-1 1,-1 4-49,-2-4 0,3 4 43,-3-4 0,2-1-7,1 1 1,0 0 1,0 0 1,0-1 10,0-2 0,-3-1-9,0 1 0,0-1 1,3-2 0,0 2 23,0 1 1,-1-1 4,-2 1 0,2 1 17,-2-1 1,3 2-34,0-2 0,0 0-6,0 3 1,0-3 8,0 4 0,0-4-35,0 3 0,0-1 33,0 1 0,0 1 2,0-3 1,0 2 28,0-2 1,0 3 1,0-1 0,0-1 89,0 1 0,0-2-107,0 1 0,0-2 28,0 0 1,0 2-13,0-2 1,0 0-75,0-2 1,0 0 36,0-1 1,0 1-16,0-1 1,0 0 10,0 1 0,0 0-11,0-1 0,-3 3 23,0 1 0,0 0-12,3-1 1,0 0 51,0 3 1,0-3-44,0 4 0,0-5 19,0 1 1,0 1-21,0 0 0,0 2-3,0-2 0,0-1-21,0-3 1,0 4 31,0-1 1,0 1-2,0-4 1,0 3-11,0 1 1,0 0 12,0 0 1,0 0-13,0 2 0,0-1-38,0-1 1,0-2 32,0 4 0,0-2-2,0 2 0,0-3 22,0 3 1,0-2 1,0 2 1,0-1-23,0 1 0,-3 2 2,0-5 0,0 4-5,3-1 1,0-1 9,0 1 0,0-2-12,0 2 1,0-4 12,0 1 0,-2 2-2,-1-2 1,0 1-5,3-3 0,0-1-1,0 0 0,-1 3 1,-2 1 1,3 0 1,-3-4 1,2 0 8,1 1 0,0-1-7,0 1 0,0 3-16,0-1 1,0 0 8,0-3 1,0 1-3,0 0 0,0 2-5,0 0 1,-2 0-2,0-2 1,1 3-19,-2-1 0,2 1 22,1-1 1,0-1 8,0 1 0,0 0-10,0 0 1,0-1 43,0 1 0,0-1-41,0-2 0,0 3 33,0 0 1,0 1-28,0-3 0,0 0 3,0 2 1,0-1-50,0 1 1,0 2 46,0-2 0,0 0-22,0-3 1,0 4 13,0 0 1,-3 0-3,1-1 0,-1-1-5,3 1 0,0 2 31,0 1 1,0 2-8,0-2 1,0 2 4,0-2 0,0 2-9,0 1 1,0-3 3,0 0 0,0 1-61,0 2 0,0-1 52,0-2 0,0 1-25,3-4 0,-2 3 19,2-2 0,-2 2-20,-1-3 0,0 0 8,0-2 0,0 3-7,0-1 1,0 3 18,0-3 0,0 2-1,0-2 0,0 0 17,0 3 0,0-1-20,0 1 0,-1 3 17,-2-4 0,2 1-14,-2 0 1,3-1-11,0 2 1,0 0-29,0-4 1,0 1-7,0-1 1,-1-1-14,-2 1 0,2-1 40,-2-2 0,2 3 31,1 1 1,-3 0-36,0 0 1,0-3 98,3 3 1,0 0-91,0-1 1,-3 4 40,1-1 0,-1 0-21,3 0 1,0-1 5,0 2 1,0 0 12,0 0 1,0-2-7,0 1 1,0-2 42,0 2 0,0-1-51,0 1 1,0-1 68,0-1 0,0-3-70,0 3 0,0 0-2,0-1 0,0 2-6,0-2 1,0-2-5,0 3 1,0 0-2,0-1 0,0 3 17,0-2 0,0-1-41,0-2 1,0 2 28,0 0 0,0 4 0,0-4 0,1 3 11,2-3 0,-2 4 5,2 0 0,-3 0-18,0-1 0,0 1 7,0-3 1,0 3-7,0-1 1,0 1 6,0-1 1,0 1-7,0-3 1,0 2 4,0-3 0,0 3 22,0-2 1,0-1-30,0-2 0,0 2 1,0 0 0,0 4 0,0-4 1,0 0-1,0-2 0,0 3-5,0 2 0,0-2 9,0 0 1,0 0-8,0 0 1,3 3 3,0-1 0,0-2-7,-3 0 0,0-2 5,0 2 1,0-3 0,0 2 0,0 2-27,0-2 0,0 0 26,0-3 0,0 1-43,0 0 0,0-1-6,0 1 1,0-1 42,0 1 0,0 2-11,0 1 0,0-1 18,0-3 0,0 1-21,0-1 0,0 1-31,0 0 0,0 0 39,0 2 0,0-1 0,0 1 1,0-1 39,0-2 1,0 3 4,0 0 1,0 1 28,0-3 1,1 2-64,2 0 0,-2 2 13,2-2 0,-2-2 3,-1 3 0,0-3-39,0 0 1,0-1 25,0 1 0,0 0-5,0-1 0,0 0 79,0 1-41,0-1 1,0 1 44,0 0 1,3-1-67,-1 0 1,1 1-2,-3-1 0,0 1 13,0 0 0,0-1-15,0 1-11,0-1 1,0 0-7,0 1 1,0 0-5,0-1 1,0-2 16,0-1 0,0-2 105,0 3-105,0-1 0,0 4-11,0 0 0,0-3 13,0-1 1,0 1 12,0 2-58,0 0 0,0-2-94,0 0 0,0-3-352,0 3 248,0 0-199,0 2 0,1-3-164,2 1 598,-2-4 0,3 2 0,-4-4 0</inkml:trace>
  <inkml:trace contextRef="#ctx0" brushRef="#br0" timeOffset="1">26 843 8229,'-4'8'-1244,"2"0"1781,-4-2-70,5 1-64,-3-5 686,4 1-936,4-11 1,-3 3 2,5-6 0,0-3 14,3 0 1,-1-5-49,0-1 1,1-3 135,-1 0 1,4-2-76,-1 0 1,5-4-12,-2-3 0,5-1 18,0-1 1,1-3 8,-3 0 0,-1 0 34,-1 3 1,-3 0 11,-3 0 1,-1 5-6,0 3 0,-3 2-302,-2 4 0,0-1-572,0 1 1,1 5 452,-1-2 1,-2 2 54,2-2 1,-1-1 130,0 2 1,0-1-100,0 3 1,0-1 30,-2 4 0,3 0-77,-1 2 92,1 0 1,-3 4-62,0-1 56,0 5 1,0-5-18,0 3 19,0 3 85,0-4 1,0 11-24,0 1 1,0-1 1,0-1 1,0 1 35,0 4 1,0-1-48,0 1 0,0 0-31,0 0 1,0 0 32,0 2 1,0-2-6,0 1 1,0 0 1,0-1 0,0 1 29,0 0 1,0-3 20,0 2 0,3-1 109,0-2 0,-1 1-12,-2-1 0,2 1-65,0 0 1,-1-1-25,2 0 1,-1 1 6,1-1 1,-2 1-135,2 0 1,-2-1 132,2 1 0,-2 2-141,2 0 1,-2 1 16,-1 0 1,3-2-96,0 4 1,0 1 172,-3 2 0,0-3-44,0 0 0,0 1 165,3 1 1,-2 1-94,2-3 0,-2 1 12,-1-4 0,3 4-36,0-1 1,0-2 42,-3 0 0,2 0-26,1 0 0,0-1 34,-3-2-61,4-1 1,-3 0-10,2 1 1,0-3 52,0 0 1,1-2-34,-1 2 0,-2 2-53,2-3 1,-2 2 54,2-1 0,-2 1-59,2-2 0,-2 4 26,-1-1 1,0-3-4,0 1 1,0-3-208,0 2 208,0-2-245,0 0 220,0-10 1,-2 4 74,-1-5-90,0 1 1,2-1 2,-2-1 0,2 3 16,-2 0 0,2 3-9,1-2-64,-3-1 1,1-2 73,0-1 0,-3 1-53,3-1 1,-2 0 30,1 1 1,1-2-36,-3-1 1,2-2 72,-3-4 1,4-3 5,-4 0 1,1-4-8,-1 2 1,-1-1 1,5-1 1,-4 1 70,3 3 0,-2 3-95,2 3-8,0 4 25,-1-3-121,3 8 1,-4 2 75,3 3 1,0-1-4,0-2 62,1 2 0,0-3 1,-2 4 111,2-3-139,-3-3 1,4 1 189,0-1 0,0 3-17,0-2 2,0 3 0,0-3-61,0 2-8,0 2 16,0-6-48,0 2 0,-3-4 29,0 1 0,1-1-32,2 1 0,0 0 122,0-1 1,0 3-113,0-3 0,0 5 103,0-4 1,0 1-67,0-1 0,0 2-67,0 0 20,0 0 0,0 0-149,0 1 100,0 3 34,0-2 31,0 12 0,0-2-40,0 9 1,0-4 6,0 3 1,0 0 18,0 0 0,0 2 6,0 2 0,1-1-79,2 2 1,-2 2 57,2 0 1,0 2-59,0-1 0,0 3 45,-3 1 1,3-1-134,0 1 0,0-3 126,-3-1 0,0-2-6,0 3 1,0-7 1,0 1 1,3-6 1,-1 1 0,1-6-254,-3 0 231,0-4-261,0 2 212,0-12 1,0 1-116,0-7 0,0 0 86,0-3 0,0-4-106,0-1 1,0-3 109,0 0 0,0-4-14,0 1 1,0-4 86,0 4 0,-3-3-72,1 2 1,-3-2 96,3 3 0,0-3-83,0 2 0,-2 1 86,1 2 1,-3 4-37,3-1 0,1 7 8,2-2 1,-1 6 27,-2 0 215,2 1-129,-3 10 227,4-3-182,0 11 0,0-4-42,0 6 107,0-3 1,0 3-48,0 0 0,0-3-42,0-1 1,0-2 4,0 2 0,0-2 11,0 3 0,0-3 76,0 2-107,0 1 0,0 3-151,0-1 0,0 1 94,0-1 0,0 3-185,0 1 1,-1 3 52,-2 0 1,2 1-139,-5 4 1,1 0 50,-4 5 1,0 0-8,1 7 0,-5 0-72,-1 5 1,-1-1 95,1 3 1,-5-3-25,2 1 1,-2-5 45,2-1 1,0-4 133,0-1 0,3-5-119,0-3 0,3-2-57,0 1 0,5-3-3,4-3 1,0-2-474,2 0 255,0-4 0,2-2-104,0-3 504,3 0 0,7-7 0,2-3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788"/>
    </inkml:context>
    <inkml:brush xml:id="br0">
      <inkml:brushProperty name="width" value="0.08571" units="cm"/>
      <inkml:brushProperty name="height" value="0.08571" units="cm"/>
    </inkml:brush>
  </inkml:definitions>
  <inkml:trace contextRef="#ctx0" brushRef="#br0">0 1 8241,'0'8'-728,"0"-3"1284,0-5 1467,0 0-1610,0 6-696,0-5 111,0 5 1,0-4-273,0 2-377,0-2 359,0 9-740,0-3 658,0 4 544,0 2 0,6-1 0,2 0 0</inkml:trace>
  <inkml:trace contextRef="#ctx0" brushRef="#br0" timeOffset="1">40 184 8351,'0'8'-748,"0"4"796,0-6-429,0 8 280,0-1 1,0 0-462,0 0 562,0-6 0,0 5 0,0-5 0</inkml:trace>
  <inkml:trace contextRef="#ctx0" brushRef="#br0" timeOffset="2">66 368 8241,'0'7'243,"0"-1"174,0 0 147,0-5-577,0 5 1,0-4 175,0 2-687,0-2 253,0 3-155,0 1-327,0-5-239,0 11 334,0-5 658,0 7 0,0-6 0,0 1 0,0-5 0,0 5 0,0-6 0,0 9 0,0-5 0</inkml:trace>
  <inkml:trace contextRef="#ctx0" brushRef="#br0" timeOffset="3">79 564 8241,'0'8'-1801,"0"-1"2758,0-3-969,0-2 0,0 5 117,0-2-224,0-5 1,0 8 39,0-4-111,-6-2 179,4 9-183,-3-9 24,5 10-423,0-11 593,0 10 0,0-9 0,0 10 0,0-5 0</inkml:trace>
  <inkml:trace contextRef="#ctx0" brushRef="#br0" timeOffset="4">79 708 8241,'0'8'-958,"0"3"872,0-9 213,0 10-307,0-11 65,0 10-308,0-9 302,0 10 0,0-10-97,0 7 1,-2-6 217,-2 2 0,2-4 0,-3 5 0,5 1 0</inkml:trace>
  <inkml:trace contextRef="#ctx0" brushRef="#br0" timeOffset="5">79 891 7904,'0'14'-620,"-2"-3"834,-2-2-282,2 3 1,-3-9 96,5 5 0,0-3-807,0 4 349,0-7 106,0 10 323,0-4 0,0 4 0,0 2 0</inkml:trace>
  <inkml:trace contextRef="#ctx0" brushRef="#br0" timeOffset="6">66 1075 7696,'0'13'-89,"0"0"1,0-4-113,0 0 302,0-6-238,0 9 0,0-10 131,0 7-346,0-6 0,0 4-221,0-2 573,0-4 0,0 6-111,0-2 111,0-4 0,0 7 0,0-5 0,0-1 0,0 5 0,0-2 0,0-4 129,0 11 1,0-9 44,0 6 0,0-5 147,0 4 1,0-3-12,0 4 1,0-5-143,0 5 0,0-5-243,0 5 1,0-4 140,0 3 1,0-4-717,0 5 346,0-6-244,0 9 548,0-5 0,0 6 0,0 0 0</inkml:trace>
  <inkml:trace contextRef="#ctx0" brushRef="#br0" timeOffset="7">66 1468 8241,'0'9'0,"0"-1"0,0-3-255,0 4 0,0-5 272,0 5 0,0-5-195,0 5 1,0-5 114,0 5 0,0-5-385,0 5 1,0-5 66,0 5 381,0-6 0,0 8 0,0-3 0</inkml:trace>
  <inkml:trace contextRef="#ctx0" brushRef="#br0" timeOffset="8">79 1717 8241,'-2'8'-1096,"-2"1"650,2-6 134,-3 9 0,5-9-23,0 6 335,0-6 0,0 3 0,0-6 0</inkml:trace>
  <inkml:trace contextRef="#ctx0" brushRef="#br0" timeOffset="9">79 1861 8241,'0'13'-1233,"0"0"679,0 0 554,0 1 0,0-2 0,0 2 0</inkml:trace>
  <inkml:trace contextRef="#ctx0" brushRef="#br0" timeOffset="10">79 2084 8241,'0'13'43,"0"0"56,0 0 0,0-4-493,0-1-158,0 1-10,0 5 444,0-2 1,0-4-146,0 3 1,0-8 71,0 6 69,0-1 0,0 6 122,0-1 0,0-6 0,0 5 0,0-5 0,0 6 0,0-4 78,0 0 1,0-5 59,0 4 16,0-5-139,0 9 0,0-9-86,0 6 1,0-5 105,0 5-35,0-6 0,-6 8 0,-1-3 0</inkml:trace>
  <inkml:trace contextRef="#ctx0" brushRef="#br0" timeOffset="11">79 2307 8233,'-6'6'-441,"3"2"350,-5-4 0,5-1 468,-2 6 0,-1-5-121,2 5 1,0-1-445,4 6 0,0-1 92,0 0 0,0-3-472,0 3 0,0-3 568,0 8 0,-6-4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4"/>
    </inkml:context>
    <inkml:brush xml:id="br0">
      <inkml:brushProperty name="width" value="0.17143" units="cm"/>
      <inkml:brushProperty name="height" value="0.17143" units="cm"/>
    </inkml:brush>
  </inkml:definitions>
  <inkml:trace contextRef="#ctx0" brushRef="#br0">34 426 8405,'-8'8'-223,"-1"-2"45,4 1 0,-1-4 650,3 2 358,0-3 91,3 2-907,4-4 0,-2 0 1,3 0-30,1 0 0,3 0 128,-1 0 0,1 0-33,-1 0 1,-1-3-34,1 0 0,-1-2 58,4 2 1,2-3-136,-2 3 0,1-3 139,-1 3 1,3-3-271,3 0 0,0 0 54,0 0 1,-1-2-94,-1 3 0,3-3 99,-5-1 1,5 1-112,-4-1 1,3 1 106,-1 0 1,1 2-12,-3 0 1,0 3 31,-3-3 1,-2 5 17,2-2 1,-1-1 11,-2 1 0,-2 0 44,0 3 1,-4 0 3,4 0 7,-4 0 0,3 0 219,-3 0 15,0 0-135,5 0 225,-6 0 464,3 0-760,-12 0 3,7 0-11,-11 4 29,11-3 1,-3 3 53,1-4-99,2 0 262,-3 0-270,12 0-50,-7 0 61,7-4-452,-5 3-23,-1-3-327,2 4 293,-1 0-37,-2 0 538,3 0 0,-4 0 0</inkml:trace>
  <inkml:trace contextRef="#ctx0" brushRef="#br0" timeOffset="1">102 60 8374,'0'-5'-816,"0"-1"1,0 3 407,0-2 1,-1 2 843,-2-3 1,3 3-12,-3-2 0,1 2-75,-1 1 1,1 0 218,-3-1-31,-1 2-94,-3-3 7,1 1-45,-1 2-210,5-3-287,0 4 330,4 0-128,0 4 0,1 0 8,2 1 1,-3 0 2,3-3 0,2 1 14,1 2 0,-2-2 24,2 3 1,0-1-4,3 4 0,-1-4-157,0 1 0,3 0 149,1 3 1,0-1-210,-4 1 1,3-1 55,0 0 1,4 0 50,-4-2 1,5 4-8,-3-5 0,3 5-9,-2-5 1,2 2-40,-2 2 1,2 0-4,1-1 0,0 1-55,1-1 0,0 0 101,1 1 1,-1 0-108,2 0 0,-6-1 33,-2 0 10,1 1 0,-4-1 15,3 1 3,-6-4 8,-3 2-7,1-6 7,-3 3-3519,3-4 3522,-8 4 0,-1-4 0,-4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56"/>
    </inkml:context>
    <inkml:brush xml:id="br0">
      <inkml:brushProperty name="width" value="0.08571" units="cm"/>
      <inkml:brushProperty name="height" value="0.08571" units="cm"/>
    </inkml:brush>
  </inkml:definitions>
  <inkml:trace contextRef="#ctx0" brushRef="#br0">229 571 8263,'0'41'0,"0"1"0,0 3 0,0 2-217,0 2 1,0 2 0,0 3-1,0 2 306,0 0 1,0 7 50,0-2 0,0 2 0,0-2 179,0-4-304,0 2 1,0 4-1,0 10 43,0-34 1,0 0-1,0 2 1,0-1-426,0 0 0,0-1 0,0 0 0,0 1 349,0-1 1,0 1 0,0 1 0,0 0 7,0 0 0,0 1 14,0 3 1,0-1 0,0-1 0,0 0-1000,1 3 0,-2 0 1003,-2-1 1,0 1-1,2 2 1,0 0 6,0 0 0,-1 0 0,0 4 1,1 0-6,-2 0 1,1 1 83,1-2 0,1 3-84,-3 3 0,0 2 0,0-1 0,1 2 45,1 3 1,-2 0 0,0-1 0,0 0-103,1-1 0,0 0 0,1-1 0,0 0 87,-1-2 0,0 1 0,-1 1 0,0 0-203,1-3 1,0 0 0,-1-1-1,0-1 108,1-7 1,0 0 28,1 3 0,0 0 1,-2-1-1,0-1 1,3 2-1,0 0-45,0-3 1,0 0-1,0-2 1,0 0 16,0-5 0,0 1 1,0 0-1,0 2-29,0 1 1,0 1-1,0 2 1,0 0 65,0 1 0,0-2 1,0-2-1,0-1-8,0-4 1,0-1 0,0-1 0,0 1 565,0 31 0,0 0-588,0-5 0,0-6-174,0-7 1,-1-10 28,-3-7-60,2-6 1,-5 2 0,4-10 1025,-2-3-774,1-3 0,4 3 0,0 3 0</inkml:trace>
  <inkml:trace contextRef="#ctx0" brushRef="#br0" timeOffset="1">255 348 8444,'0'-6'-2708,"0"-6"2708,0 10 505,-6-9-139,5 9-88,-5-4 171,6 6 2,0 0-233,-6 0-211,5 0 129,-5 0 0,6 2-192,0 2 1,-5-1 70,1 6 0,-1 0 8,0 3 0,4 3-29,-4 3 1,-2 2 47,-2 6 0,2 2 2,-2 3 0,1 2-5,-6 6 0,0-1-85,-3-3 0,2 1 43,-3-5 1,0 4-13,0-5 1,5-4-1,4-4 1,2-10-18,-2 1 18,-3-9 0,12 1 12,0-10 1,2-3 15,7-10 0,0-2-20,3-6 1,3-7 80,3-7 0,-3-5-74,7-8 1,-2-3-214,3-1 0,-4-4 213,-7 4 0,3-4-1,3 5 1,-4-1 165,4 4 1,-8 13-147,-1 4 0,-5 10 211,4 9-174,-5 0 38,3 15 1,-6 2 32,0 8 0,0 9 8,0 0 1,5 0 206,-1-3 1,5 5-249,-5 2 0,7 0 121,-3 0 1,4 0-125,1 1 1,0 3 76,0-3 0,0 2-58,0 3 0,2-3 15,2-2 1,-2 4-67,3 1 0,-4-2-22,-1 6 1,-1 1 6,-3-1 1,2 5-5,-2-1 0,1-2-118,-1 2 1,1-5 82,-6 0 1,5-8-97,-5-5 1,5 2 115,-5-2 1,2-3-139,-1-6 157,-4-5-17,5 9-42,-1-10 2,-3 4-1,4-6 4,-6 0-26,0-6 0,0 3 23,0-6-312,0 6 262,-6-9 0,1 5-3,-4-6 1,-3 4-12,3 0 0,-3 5-108,0-5 0,-6 0-13,0-3 0,0-2 114,0 1 0,2 3-11,-6-3 0,0 3 1,-4-8 1,0 8 81,0 2 0,-1 0-56,1-1 1,1-1 18,-2 6 1,5-5 60,0 5 1,6 0-78,-1 4 0,2 1 141,2 4 1,1-3-114,4 7 1,2-5-117,6 5 100,-6-6-324,5 9 96,-5-11-5,6 5 0,1-6-204,4 0 1,2 0 126,6 0 1,0 0 361,0 0 0,7-6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58"/>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54 470 13079,'-8'-1'-925,"4"-4"1,1 4 1089,-2-3-306,4 3-180,-5 1 658,0-6-285,5 4 1,-7-4-239,4 6 283,2 0-71,-3 0 54,5 0 207,0 6-215,0-4-103,0 4 194,0-1 0,2-4-55,1 4 0,0-4-9,6-1 0,-4 2-3,3 2-176,1-2 0,5 4 54,-2-6 1,1 0 246,1 0 0,-2 0-37,2 0 0,3 0-24,0 0 0,3 0-74,-3 0 1,-1 0-55,6 0 1,-1 0 9,0 0 1,4 4-9,-3 0 0,1 1-16,-1-5 0,7 4-19,-3 1 0,4-2 26,1-3 0,9 5 9,8-1 0,8 1 21,6-5 1,7 0-418,6 0 1,-3 0 381,3 0 1,-34-1 0,0 0-12,3-1 0,0 0 0,5 1 0,-1-1 7,-2-3 1,0 2-1,0 0 1,1 3 1,-3-3 1,0 1 0,2-1-1,1 0-9,-4 1 1,1 0 0,3-1-1,1 2-6,-2 0 0,-1 2 1,-2-1-1,0 0-50,0 0 1,2 0-1,-3 0 1,1 0 38,-1 0 1,-1 0 0,2 0-1,0 0 8,0 0 1,2 0 0,-2 0 0,1 0-13,4 0 0,0 0 0,0 0 0,1 0 31,-1 0 0,0 0 1,4-2-1,0-1-264,0 1 1,1 0 0,0-1 0,1 0 288,1 1 0,-1-1 1,3 3-1,0-1-24,-5-1 1,1 0 0,3 1 0,1 1 5,0 0 1,0 0 0,-2-3 0,0 1 21,0 0 1,0 0-1,-1-1 1,2 1-4,-1 2 0,-1 0 0,1 0 0,-1 0-15,-1 0 1,-1 0 0,-2 0 0,-1 0 8,-1 0 1,0 0 0,5 0 0,2 0-113,-1 0 1,1 0 0,1 0 0,0 0 34,-3 0 1,-1 0-1,-1-1 1,0-2 29,1 0 1,1 1-1,2 0 1,1 0-6,6 2 0,-1 0 1,-3 0-1,0-1-3,-3-1 0,-1-1 0,3 3 0,0-1 12,2-1 0,0-1 1,1 0-1,1 0 5,0 1 1,0 1 0,-1-2-1,-1 1 66,-2 2 0,0 0 1,1-2-1,1 0-60,4-1 1,1 1 0,0 0 0,-1 0-2,-4 2 0,0 0 0,2-2 1,0-1-5,-2 2 0,0-2 1,-3 0-1,0 0 5,0 1 1,1 0 0,0 0-1,0 1 44,0-4 1,0 2 0,0 0 0,0 3 76,0-3 1,0 1 0,-2-1-1,1 0 2,-4 1 1,1 0 0,4-3-1,2 1-57,2 1 1,0 2-1,-2-2 1,-2 0-62,0 1 1,0-1-1,0 3 1,1-1 31,1-1 0,0-1 0,4 1 0,1-1-157,1 1 0,0 0 0,-2-1 1,-2 0-336,-4 0 0,0 1 1,4 1-1,2 1 213,2-2 0,0-1 0,-2 1 0,-1-1 94,-5 1 1,0-1 0,1 1 0,1 0-226,-5 2 0,0 0 0,3-1 0,-1 0 278,-1-1 0,-1 0 1,-3 1-1,0 0-49,-8 0 0,1-1 0,4 0 0,0 1 231,0-2 1,0 1 0,2 1 0,0 1-63,1-3 1,-1 1 0,-1 1 0,-1 1-3,-2 0 0,0 0 0,5 0 1,1 0-25,3 0 1,0 0 0,-1 0 0,0 0-3,-3 0 0,2 0 0,2 0 0,-1 0-41,-1 0 1,-1 0 0,4 0-1,0 0-59,-1 0 0,-1 0 1,1 0-1,-2 1 43,-3 1 1,0 1-1,2-3 1,0 3-96,-2 1 1,0 0 0,1-2-1,0-1 49,0 1 1,-2 0 0,-3 0 0,-1-1-81,-6 2 0,0-1 0,2-1 1,0-1-60,33 5 0,-32-4 0,1-1 42,-4 0 0,0 0 1,1 2-1,0 0 196,34 3 0,0-2 0,-5-2 0,-1 5 0,2 1 0</inkml:trace>
  <inkml:trace contextRef="#ctx0" brushRef="#br1" timeOffset="1">13518 392 8406,'-7'-7'952,"1"-5"-873,6 10 0,-2-4 199,-1 6-82,1-5 0,-5 4-169,2-4 0,2 4 169,-5 1 0,3-5-55,-4 1 0,5-1-48,-4 5 0,-1-4-154,-4 0 0,-1-5 108,2 4 1,-8-4-142,-2 0 0,-2 1 14,-3 0 0,-3-6 134,0-3 0,-6-5-92,6 5 1,-5-6 47,4 0 1,1-1-74,4-2 0,1 4 99,3 0 1,2 8 5,2 0 1,4 3-23,-4 6 1,10 2-1,3 8 1,4 2 60,1 6 0,0 2-57,0 2 0,1-2 78,4 3 1,2 0-66,6 0 1,1-1 58,4-4 0,-2 0-49,6 1 0,-5-2 5,5 2 0,0-1-50,4 0 0,0-5-8,0 1 0,2-1-91,3 0 0,-2 4 76,6-4 1,-2 3-101,2-2 1,2-2 112,-7-3 0,0-1-42,-3 6 23,-6-6-10,-9 2 96,-6-5 0,-9 0 16,-6 0 0,0 5 8,-13-1 1,-1 2-60,-2-1 0,-3-4 146,-3 3 0,2 2-131,-5-1 0,-2 4 19,-3-6 0,4 6-32,0-4 0,5 5 1,-5-1 1,4-2-34,-4 1 0,6 1-14,-2 5 0,8-6 100,1 1 0,7-2-30,-3 2 110,9 3-93,3-11 119,6 5 0,2-6-204,2 0 0,2-6 4,3-3 0,3 0 17,-4-3 1,-1 4-133,2-9 0,-6 5-82,1-5 0,2-4 43,-1 0 1,-1 0 74,-4 0 0,0-2 18,0-3 1,0-4 140,0-1 0,0-4-70,0 5 0,-1-2 27,-4 1 1,2 3-77,-5-2 0,5 8-31,-2 4-372,-2 4 361,-1 7 1,2 2-320,1 10 0,4 4 122,1 8 1,6 2-452,2 2 1,4 4-40,1-3 782,0 3 0,6 1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60"/>
    </inkml:context>
    <inkml:brush xml:id="br0">
      <inkml:brushProperty name="width" value="0.17143" units="cm"/>
      <inkml:brushProperty name="height" value="0.17143" units="cm"/>
      <inkml:brushProperty name="color" value="#F6630D"/>
    </inkml:brush>
  </inkml:definitions>
  <inkml:trace contextRef="#ctx0" brushRef="#br0">66 184 8162,'2'-12'-2089,"2"4"2280,-2 2-321,4 6 120,-1 6 1,-3 1-8,2 6 0,-2 0-124,-2 0 1,0 0 143,0 0 0,0 0-15,0 1 0,0-2-20,0 2 24,0-1 10,0 0 0,0 0-2,0 0 0,0 0 0,-6 0 0,-1 0 0</inkml:trace>
  <inkml:trace contextRef="#ctx0" brushRef="#br0" timeOffset="1">14 197 8162,'0'-13'-2242,"0"0"2259,0 0 15,0 0-13,0-1 0,-2 3 1,-2 2 1,3 2 17,-3 2 44,2 4-42,2-11 9,0 11 8,0-10 15,0 9 1,0-5 55,0 2-49,0 4 1,0-7 201,0 4-230,0 3 0,0-7 140,0 4-64,0 2 94,0-4-237,0 1 19,6 4-10,-5-5-57,5 6 1392,-6 0-1230,0-6 0,0 4 311,0-4-204,0 18 1,0-7 196,0 7-278,0-1 0,0 3-64,0 4 0,0-4 53,0 4 1,1 2-161,4 2 1,-4 3 86,4 1 0,0 1-70,0 4 0,1 1 20,-2 3 1,-1 3-34,5-3 0,-3 3 59,4 1 0,-6 1-1,1-1 0,-1-4-17,1-1 0,-2-4 19,2 0 0,-1 2-45,2-1 0,-4-1 47,4-3 0,-5-1-136,0 0 1,5 4 43,-1 1 1,1 1 28,-5-1 0,4 0 7,1 5 0,0 4 2,0-5 1,-2 4 128,6-8 1,-6 0-79,0-5 0,3 0 18,-1 0 0,1-4-32,-2 0 1,-1-5 15,6 5 1,-5-2-9,5 2 1,-5 1-2,5-5 0,-6 0-23,1-6 0,2 6 16,-2 0 0,5-1-324,-4-4 252,-1 0 0,-4 1-160,0-2 0,0-3-126,0 0-105,0-6 235,0 9 298,0-11-51,0 5-214,-6-6 557,5 0 140,-5 0-436,6-6-248,-6 5-74,4-11 164,-3 10-15,5-9 37,0 9 61,0-10-121,0 11 212,0-10 0,0 8-114,0-6 1,0 5-82,0-5-25,0 6-248,0-8 191,0 3 1,0-1-34,0 1-198,0 5 175,0-9-64,0 10 1,0-5 312,0 3 0,0 3 0,0-5 0</inkml:trace>
  <inkml:trace contextRef="#ctx0" brushRef="#br0" timeOffset="2">66 53 8221,'2'-9'-240,"2"0"-269,-2 6 1231,4-8 14,-6 10-419,0-11-104,0 10 0,0-2-77,0 8 82,0 4 0,0 1-108,0-1 1,0 1 9,0 4 1,0 0-117,0 0 1,0 0 2,0 0 1,0 1 67,0-2 1,0 2-72,0-1 1,0 4 42,0 1 0,1 1-146,3-2 0,-2-1 73,2 6 0,2-5-90,-1 5 0,0 0 94,-1 4 1,-1 6-95,6 3 1,-6 3-48,1 1 1,2 2 86,-1 3 1,1-4-181,-2 4 0,-2 5 68,1-1 1,3 6-92,-1-6 1,4 3-55,-5 2 0,2 9 333,-2 4 0,-2 1 0,5-3 0,0 2 0,2 5 0,-5-34 0,1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63"/>
    </inkml:context>
    <inkml:brush xml:id="br0">
      <inkml:brushProperty name="width" value="0.17143" units="cm"/>
      <inkml:brushProperty name="height" value="0.17143" units="cm"/>
      <inkml:brushProperty name="color" value="#F6630D"/>
    </inkml:brush>
    <inkml:brush xml:id="br1">
      <inkml:brushProperty name="width" value="0.08571" units="cm"/>
      <inkml:brushProperty name="height" value="0.08571" units="cm"/>
      <inkml:brushProperty name="color" value="#F6630D"/>
    </inkml:brush>
  </inkml:definitions>
  <inkml:trace contextRef="#ctx0" brushRef="#br0">617 2055 7566,'-3'5'217,"0"1"-30,3-6-201,0 3-11,0 0-50,0-2 148,0 5-4,3-2 127,-3 0-162,6 2 1,-4-2 134,2 3-80,-2-3-155,4 2 126,-5 0-45,8 2 1,-6 5 27,3-4 14,0 0 17,0 0-32,1 0 104,1 3-86,-2-1-118,1 3 65,0-3-24,0 1 0,-1-1 33,2 0 0,-1 1-48,-1-3 33,-2 1 0,2-3 57,-1-1 1,-2 1-53,3 0 1,-4-3 10,2 2-1,-2-2 0,4 3 2,-2 0 1,0-3-183,1 1 181,-4-1-106,9 4 74,-6 1 20,9-1 1,-5 4-20,1-2 1,-3-4 68,-2-1 0,1-1-50,1 3 1,1 0 0,0 0-4,0 0 5,0 0 1,0 2-7,0 0 10,-1 1-30,1-4 18,1 4 1,-4-2 88,1 1 9,-4-1 13,5-1-10,-2 2 27,3-1-124,0 5 0,0-5 32,0 1 0,-3-2-95,1 0 116,-1 1-188,3-2 149,3 1-82,-2 0 103,2 0-17,-4-1 0,1 2 73,1-1 1,-4-3-71,1 1-6,-4-1 1,7 3 5,-1 0 1,2-2-34,-2-1 38,0 1 0,2 2-91,0-1 67,0 1 0,-2 1-7,0-2 92,0-2-75,-1 5 194,2-4-189,-1 5 0,-1-5 145,1-1-87,-3-2-13,2 4-46,-2-3 3,3 4-116,0 4 140,0-4-83,-1 6 0,1-6 44,1 2 0,-4 0-15,1-3 1,-3-1 5,2-1 0,-1 1 43,1 2 1,-2-2-39,3-1 4,-4-2-14,5 6 13</inkml:trace>
  <inkml:trace contextRef="#ctx0" brushRef="#br0" timeOffset="1">1256 2882 10431,'2'0'4,"2"9"-21,-1-6 19</inkml:trace>
  <inkml:trace contextRef="#ctx0" brushRef="#br0" timeOffset="2">1270 2898 10425,'1'1'2,"4"6"5,-1-3 1,-1 0-10,1 0 34,-1-1-31</inkml:trace>
  <inkml:trace contextRef="#ctx0" brushRef="#br0" timeOffset="3">1297 2927 10476,'2'3'2,"4"3"-10</inkml:trace>
  <inkml:trace contextRef="#ctx0" brushRef="#br0" timeOffset="4">1311 2942 10476,'2'2'2,"4"5"13,-2-1-8,6-2 142,-9 2-132,8-2 104,-5 3-97,6-3 10,-3 2-78,4-2 87,-4 0-131,-1 2 97,1-3 0,0 2-34,0-1 1,-2-1 13,-1 2 115,1-4-62,2 5 11,-1-2 140,1 3-148,4 0-66,-1-1 81,1 2-122,2-1 109,-5-1-40,4 1-12,-4 0 2,2 0-7,-6 0 23,2 0-27,-2-3 21,3 2 0,-3-3-26,1 4 25,-4 1-109,6-2-56,-3 1 66,2 0 1,1-3 106,0 1 1,-3-3-65,1 3 40,0-3 0,2 4-57,0-2 150,-4-1-118,3 3 111,1-2-67,1 3 1,2-3 11,-3 2-21,0-5 0,-1 3 0,1-2 2,-2-1-2,1 5 0,0-5 0,2 5 0,4-5-4,-2 4 4,-4-4-1,0 5 2,0-4-2,2 4 1,2-6 1,-3 6-2,0-1 2,0-2-2,-1 3 2,2-2-138,-1 2 130,2-1 1,-1 1 99,1-2-107,-4-1 72,1 3 1,-2-4-58,3 2 38,-4-2-18,3 4-13,-2-5 19,3 5 3,0-5-4,-3 5-9,5-5 93,-4 5-87,4-2-27,2 2 0,-1-1 20,1 0 1,-1-3-30,-3 3 1,0-3-67,0 3 95,-4-4-237,6 5 205,0-2-104,4 3 63,1 0 72,-3 0 1,1-3-17,-3 1 0,-2-3 5,-3 3 1,1-3-10,2 2 0,0-1 3,0 1 1,-1-1 24,1 2 0,-2-3-20,0 2 5,-1-2 0,3 4-5,0-2-3,-3-1 1,5 3 39,-4-2-13,5 1 5,-4 1 8,1-3-24,0 1 201,0 2-174,0-5-57,3 5 0,-3-5 64,-5 0-88</inkml:trace>
  <inkml:trace contextRef="#ctx0" brushRef="#br1" timeOffset="5">10103 4250 10007,'12'-1'1,"18"1"1,2 0-17,-1 0 0,-2 0 18,5 0 1,2-2-59,3-2 1,0 2 47,0-2 0,-4 2-3,0 2 1,-1 0 31,0 0 1,-1 0 3,-7 0 0,0 0 25,0-5 1,-1 4 11,-3-4 1,3 4-36,-4 1 0,4 0-5,1 0 1,1 0-12,-1 0 1,-4 0 17,-1 0 0,1 0-40,4 0 1,1 0 38,-1 0 1,-1 0-7,-4 0 1,4 0 24,-3 0 1,3 0 2,1 0 0,-4 0-52,-1 0 0,-3 0 30,3 0 1,0 0-30,1 0 0,1-5 29,-5 1 0,3 0-67,-3 4 0,6 0 27,-3 0 0,4 0-11,1 0 0,-1 0-7,-3 0 0,5 0 11,-5 0 0,5 0 16,-4 0 1,0 0-5,-1 0 0,3 0 8,-4 0 0,-2 0-6,-3 0 0</inkml:trace>
  <inkml:trace contextRef="#ctx0" brushRef="#br0" timeOffset="6">0 0 13443,'2'5'16,"2"13"47,2-3-83,-1 2 1,-5-2 61,5-2 0,1 5-19,-2-1 0,2 0-3,-2-3 1,-2 3 43,2 0 1,-1 0-55,2-3 0,-4 0-11,4 4 0,-4-2 13,-1 6 1,4-5-13,0 5 0,1-4 17,-5 3 0,1 1-35,4 4 0,-4-1 28,4-3 1,-2 1 91,1-6 0,-3 7-103,4-3 1,1 0-1,-2 1 1,4-6-10,-3 1 0,4 3 26,-5-3 0,5 2 7,-5-2 1,5-2-6,-4 2 0,0 2-2,-1-1 0,-1 1-10,6-2 1,-6-2-12,1 2 0,-1 2 4,2-2 0,-4 1 0,4-5 1,-4 4 85,-1 1 0,5 4-73,-2-5 1,2 2 114,-5-1 1,1-4-102,4 3 1,-4 2 71,4-1 1,-2-1-56,1-3 1,-3-1-10,4-1 1,1 6-34,-2 0 0,2-1-6,-2-4 0,-1 2-106,6 2 1,-6-2 77,1 2 1,2-1-34,-2 2 1,2-4 53,-1 3 1,-2 3-7,5-3 0,-4 5 39,5-5 1,-6 6 92,1 0 0,4 0-47,1-1 0,-3 3 19,3-4 1,-4 0-41,4 0 1,-5 0-6,5 0 0,-5 3-126,5-6 0,-2 3 79,2-3 0,1 3-81,-6-3 0,7 0 92,-2-6 0,0 6-31,0 0 1,3 3 31,-3-3 0,0-1-1,0-4 1,3 2 4,-3 3 1,1-4-18,-1 3 1,2-2 21,-2-2 1,-2 4-8,2 1 1,-1 1 7,0-2 0,4-2-11,-3 2 0,-2 2 10,2-2 1,-2 3-16,1-3 1,4-3 2,-3 4 0,1-2-8,-1 1 1,2-2 9,-2 3 1,-2-6-27,2-3 0,-1 3 23,0-3 1,4 3-7,-3 0 1,-2 2 0,2-1 0,-5 0 125,4 0 0,0 0-68,1 0 1,1 0 8,-6 0 1,5-4 14,-4 0 1,3 0 12,-4 3 0,5 2-30,-4-1 1,0-4-1,0 0 0,-2-1-108,6 5 0,-5 0 96,4 1 0,-3-2-119,4 2 1,-6-9 77</inkml:trace>
  <inkml:trace contextRef="#ctx0" brushRef="#br0" timeOffset="7">926 2584 15960,'1'2'5,"3"3"0</inkml:trace>
  <inkml:trace contextRef="#ctx0" brushRef="#br0" timeOffset="8">939 2601 15985,'2'2'3,"-2"0"-6</inkml:trace>
  <inkml:trace contextRef="#ctx0" brushRef="#br0" timeOffset="9">953 2625 15946,'3'7'-12</inkml:trace>
  <inkml:trace contextRef="#ctx0" brushRef="#br0" timeOffset="10">2371 3581 10786,'2'0'19,"15"0"123,1 1-47</inkml:trace>
  <inkml:trace contextRef="#ctx0" brushRef="#br0" timeOffset="11">2426 3587 11117,'4'1'-14,"4"4"-20,1-4 70,5-1 0,-10 2-88</inkml:trace>
  <inkml:trace contextRef="#ctx0" brushRef="#br0" timeOffset="12">2468 3596 11059,'6'3'-72,"7"0"-20,0 2 0,0-5 67,0 0 0,0 1-34,0 4 46,0-4 1,1 5-10,-2-6 1,-3 2 7,0 2 1,-5-3-39,5 4 51,0-4 1,4-1-7,0 0 0,-4 5-15,0-1 1,-1 1 14,5-5 0,0 1 13,1 3 0,-2-3-15,2 4 0,-1-4 9,0-1 0,1 5-9,4-1 1,-3 1 47,2-5 0,-2 0-18,-2 0 0,4 1 3,1 3 1,-1-2-11,-4 2 1,5-2-5,-1-2 0,0 1 31,-3 4 0,0-4-29,3 3 0,-2-3 3,3-1 1,-4 5-9,-1-1 1,0 1-2,1-5 0,-2 4-22,2 1 0,-1-1 39,0-4-38,0 0 0,0 1 21,0 4 1,1-4 0,-2 4 1,1-4-8,1-1 0,-2 5-1,2-2 0,3 2 3,0-5 0,3 1 2,-3 4 0,-3-4 2,4 4 1,3 1 4,0-2 0,0 0 9,0-4 0,-3 5 21,4-1 1,-5 1 73,5-5 1,-5 4-62,5 0 1,-5 0 60,0-4 1,-1 0-83,2 0 0,-9 2-13,5 2 0,-4-2-73,3 2 0,0-2 95,0-2 0,0 1-136,1 3 118,-2-2 1,1 4-50,1-6 1,-2 1 20,2 4 17,-1-4 0,0 5-18,0-6 0,0 0 29,0 0 0,2 4-16,2 0 1,-2 1 1,3-5 0,-3 1-11,3 4 1,-3-4 10,2 4 0,2-4-23,-2-1 0,2 4 16,-1 1 1,-3-1-37,7-4 1,-4 0 55,4 0 0,-6 0 2,1 0 0,-2 5 43,-2-1 0,0 0 88,0-4-141,0 0 1,0 0 11,1 0 1,-2 0-25,2 0 0,-6 0 30,1 0 1,-1 4-69,6 1 1,-1-1 58,0-4 1,0 0-83,0 0 1,0 0 52,1 0 0,0 0-5,3 0 0,0 2 84,4 2 1,-3-2-71,3 2 0,-3-3 1,4-1 1,-5 0 5,5 0 1,-5 0 139,5 0 1,-4 0-121,4 0 1,-2 0-8,2 0 1,-3 0-22,-6 0 0,4 5-4,1-1 0,0 1-39,-6-5 1,3 0 59,3 0 0,-4 0-32,3 0 0,-2 4 14,-2 0 0,0 0-45,0-4 1,2 0 34,2 0 0,-2 0 7,3 0 1,0 0-47,0 0 0,5 0-5,-1 0 1,-2 5 46,2-1 0,-4 1-10,3-5 1,0 0 26,0 0 1,3 0-26,-6 0 0,3 4 13,-3 0 1,3 1-15,-3-5 0,0 0 38,-6 0 0,6 0-19,0 0 1,-1 0 6,-4 0 0,0 4-6,0 1 0,0-1-6,0-4 1,2 0 57,2 0 1,-2 0-55,3 0 0,-4 0-4,-1 0 1,0 2 9,0 1 0,2-1-8,2 2 0,-2-2-1,2-2 1,-1 0-4,1 0 1,0 0 16,5 0 0,-7 4-9,3 1 1,3-1 41,0-4 1,-2 0-44,-2 0 1,3 0 54,-3 0 1,2 0-27,-2 0 0,-2 0 2,2 0 0,-2 0 77,-2 0-78,0 0 0,0 0-72,0 0 0,1 2 62,-2 2 1,2-3-138,-1 4 0,0-4 120,0-1 0,0 0-58,0 0 1,1 0 40,-2 0 0,3 0 1,3 0 1,-4 0-5,3 0 1,0 0 3,0 0 0,-1 0-31,5 0 1,-3 0 30,4 0 0,-5 0-15,5 0 1,-2 5 12,2-1 0,2 1-129,-7-5 1,5 0 110,-5 0 1,5 0-64,-4 0 0,-1 0 123,-4 0 0,2 0-76,2 0 1,-2 3 48,3 2 1,-4-1-39,-1-4 0,5 0 80,-1 0 1,5 0-63,-4 0 0,3 0 60,-3 0 0,5 2-35,-1 2 1,-2-2 5,2 2 1,-1-3-12,0-1 1,4 0-2,-3 0 0,1 0 4,-1 0 0,1 0-6,-6 0 0,5 0 60,-4 0 0,4 2-54,-5 2 0,5-2 75,-5 2 1,1-2-63,-5-2 0,4 0-20,1 0 0,-1 0-22,-3 0 1,0 0-1,3 0 0,0 0-44,5 0 1,-7 0 68,3 0 0,1 4-18,-2 1 1,7-2-1,-3-3 1,0 0 8,0 0 0,1 0-13,4 0 1,-1 0 10,-3 0 1,3 0 10,-4 0 1,0 2 3,1 2 1,-6-2 44,1 2 0,-2-2-52,-2-2 1,0 0 41,0 0 1,1 0-36,-2 0 0,2 0 1,-1 0 0,-1 0 8,2 0 1,3 0-122,1 0 0,4 0 67,-5 0 1,6 0 30,-1 0 0,1 0 18,-1 0 0,3 0-25,-3 0 0,-2 1 56,2 4 1,-1-4-49,0 3 0,3-2 29,-7-2 0,5 0-7,-4 0 1,3 0-16,-3 0 0,-1 0-5,-4 0 1,5 0-2,-1 0 0,1 0-46,-5 0 1,4 1 48,1 4 0,1-4-14,-2 4 1,2-4 8,2-1 0,0 0 107,-3 0 0,-3 0-102,7 0 1,-1 0 53,1 0 0,1 0-47,-6 0 1,5 2 14,-5 2 1,7-3-123,-2 3 1,-2-2 115,2-2 0,-5 0-38,5 0 0,-5 0 21,6 0 1,-7 0 10,1 0 1,2 0-17,-1 0 0,0 0 6,0 0 0,-3 0 28,2 0 0,-3 4 9,0 1 1,3-1-55,0-4 0,5 0 34,-4 0 0,4 0-106,-5 0 0,9 0 89,-4 0 1,6 0-150,-7 0 1,6 0 123,3 0 0,-2 5-24,2-1 0,-2 0 15,-2-4 1,-4 0-8,0 0 0,-1 0-20,0 0 0,-2 0 19,-6 0 1,5 0 91,-1 0 1,0 0-79,-3 0 0,-1 0 62,0 0 1,1 0-51,4 0 0,1 0 64,3 0 0,3 0-42,-4 0 1,4 0 3,1 0 1,1 0-1,-1 0 0,-1 5-9,2-1 0,-1 1 1,0-5 1,-1 0 0,-3 0 0,-1 0-127,-4 0 0,-3 0 110,4 0 1,1 0-26,-2 0 1,0 0-39,-3 0 0,0 0-14,3 0 0,0 0 47,5 0 1,-1 0 3,6 0 1,-3 0-26,-2 0 1,7 0 20,-2 0 0,2 0 8,-3 0 1,0 0-19,0 0 1,3 0 115,-3 0 0,4 3-52,-9 2 0,4-1 6,1-4 1,-1 0-146,-3 0 1,1 0 109,-6 0 1,3 0-125,-3 0 1,3 0 68,7 0 0,-1 0 12,0 0 1,0 0-10,1 0 0,3 0 104,0 0 0,1 0-55,-5 0 1,1 0 6,-1 0 1,0 0-28,0 0 0,-1 0 17,-3 0 0,1 0-50,-6 0 1,5 2 48,-5 2 0,3-2-49,-3 2 0,-1-2 19,6-2 1,-1 0 107,6 0 0,-1 0-49,0 0 1,-4 0 98,0 0 0,4 0 56,5 0 1,-5 0-91,-4 0 0,-2 0 99,2 0 1,2 0-118,-7 0 0,5 0 31,-5 0 1,0 0-6,-3 0 1,-2 0-93,2 0 1,-1 1-55,0 3 0,-3-2 104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76"/>
    </inkml:context>
    <inkml:brush xml:id="br0">
      <inkml:brushProperty name="width" value="0.17143" units="cm"/>
      <inkml:brushProperty name="height" value="0.17143" units="cm"/>
      <inkml:brushProperty name="color" value="#F6630D"/>
    </inkml:brush>
  </inkml:definitions>
  <inkml:trace contextRef="#ctx0" brushRef="#br0">56 8 7174,'7'0'-521,"3"0"431,-6 0 198,0 3-139,2-3 132,-3 3-277,1 0 134,2-2-40,-5 2-184,2-3 251,-9 0-8,1 0-19,-7 0 176,0 0 0,0-1-67,0-1 190,3 1 121,1-2-147,1 0 133,1 3-168,2-3-50,-2-1 53,5 3 716,-2-2-765,9 6 1,-1-1 84,4 3-151,-2-4 43,4 5 0,1-3-184,4 2 0,-2 0 97,-2-3 1,-1 3-305,3-3 0,2 3-31,0-2 1,0 1-157,-2-2 0,0 1-42,-1 0 1,-1-3 492,0 3 0,-4-3 0,2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77"/>
    </inkml:context>
    <inkml:brush xml:id="br0">
      <inkml:brushProperty name="width" value="0.17143" units="cm"/>
      <inkml:brushProperty name="height" value="0.17143" units="cm"/>
      <inkml:brushProperty name="color" value="#F6630D"/>
    </inkml:brush>
  </inkml:definitions>
  <inkml:trace contextRef="#ctx0" brushRef="#br0">15 15 7914,'-4'-4'-477,"1"1"1187,0 3-802,2-3 226,-2 2 264,3-2-339,3 9 0,-1-4 18,2 5 49,-2-5-258,4 4 224,-6-2-263,7 0 226,-3 3-165,3-4 100,-4 4-12,3 0 184,-2 0-153,7-1-6,-4 1 23,3 1-47,-3-2 54,-1 1-69,1 0 86,1 0 1,-2-2 56,1-1-27,-3-2-67,2 4 1,-2-5 30,3 4 0,-2-3 12,-1 3 59,-2-4-72,4 5 0,-3-4 34,4 3-6,-3-4-2,3 5 35,-4-2-38,1 0-5,2 2 11,-2-5-89,3 5 80,-1-3-27,2 5 0,-4-4 11,1 1 3,-4-4 37,5 5-32,-2-2-4,3 0 0,-3 2 18,1-2 138,-3 0-114,4 2 104,-2-2-137,0 0 20,2 2-196,-6-6 110,3 3 1,-8-6 14,-2-1-43,-1 1 0,1-5 27,0 0 1,0 2 0,0 2 1,1-1 8,-1-2-3,-1 4 1,2-3 89,-1 1-87,0 1 1,0-2 19,0 2 1,0 0-6,0 0 17,1 2 0,-1-4 88,0 2 18,3 1-69,-5-4-10,4 6-123,-5-5 119,7 5-163,-3-2 144,5 0-73,-6 3 19,6-6-3,-5 2 0,5-1 13,-4 1 1,3 1 0,-2-2 112,2 4-101,-4-5-3,2 2 14,1-3-25,-4 1 1,5 1 14,-2 0-5,2 3 0,-1-1-22,0 0 23,3 3-19,-3-6 11,0 5 18,2-2-13,-2 0-1,3 2 1,0-2 0,0 0 252,0 2-76,3 4-151,-2-1 29,2 4-128,-3-6 121,-6-6 9,4 4 50,-8-7-97,10 9 1,-4-5 106,2 3-76,1 1-84,-2-2 51,3 9 58,3-4-59,1 7 0,0-5 200,1 3-114,-3 0 16,4-1-118,-2 1 70,2 1 8,-2-2-6,2 1-4,-2 0-35,3-3 1,-2 2 54,-1-1-87,-2-2 1,4 3-20,-5-2 65,5-1-14,-3 3 1,2-4-13,0 2 1,-3-1-7,3 2 9,-4-4 33,5 2-48,-5 0 2,5 1-35,-2 0 50,3 2 74,0-5-78,-3 5 142,2-3-141,-2 5 0,2-4 19,1 1 1,-2-3-26,0 3 1,-3-3 0,3 2-153,-1-2 171,3 4-86,0-2 59,-4 3-12,3 0 1,-1-3 27,2 1 0,-3-3 30,1 3-32,-4-4-2,5 8 0,-2-4-9,3 4 1,-2-3 17,-1-2-38,-2-2 32,4 7-35,-2-5 24,2 7 60,-2-5-22,2-2 6,-5 2 9,6-5 1,-6 5-22,4-2-60,-4 0 67,2 2-88,0-5 77,1 5-82,0-2 37,2 2-1,-6 1 8,6-3 7,-1 3 17,-1-4 1,2 2-16,-2-1-2,-1-2 2,3 4 1,-4-5-107,2 4 100,-2-4-6,4 2 7,-2 1-11,0-3 44,2 5 0,-2-5-38,2 4 25,-2-4-9,2 5 26,-1-2-50,1 3-4,4-3-9,-2 2 26,1-2-34,-1 3 28,-1-3-54,-1 2 41,1-3 8,3 1 1,-2 2 12,1-1 0,-4-1 1,0 1 0,-3-3 20,3 2-33,-1-2 30,4 4-22,-2-2 7,1 2 0,0 0-2,0-2 0,-3-2-7,1 3 1,-2-3-51,1 3-10,1-1 38,-2 3 18,6 0 0,-6 0-9,3 0 1,-3-3 4,3 1 1,-4-3 13,2 3 1,-1-3-14,1 2 0,-2-1 80,3 2-29,-4-1 9,5 0-41,-2 2 0,4-2 4,-2 3-12,-2 0 1,2-2 14,-1-1-20,1 1 1,1-1 10,0 1 0,-3-3 10,1 2 23,-1-2-34,3 4 0,0-4 5,0 3 0,0-3 4,0 2 15,-3-2 0,4 2-19,-1-2 1,-1-1-22,-1 4 30,-1-4-8,3 5 0,2-4-1,0 3 1,1-3 15,-3 3-200,-1-4 178,4 5-47,1-2 0,2 1 33,-2-1 1,-3-2-128,-3 3 97,0-4 63,1 6-25,4-3 7,-2 0 57,2 2-69,-3-3-40,0 1 46,2 2-284,-1-2 49,2 3 57,0 0 181,1 0 0,3-1-2,-1-2 1,-2 2-2,-2 0 0,0-3-94,0 2 65,-2-1 2,9 3 0,-4 0-69,4 0 1,-4-2 46,-3-1 32,-2 1 1,3 1 19,2-2-14,-5 2 1,5-2 18,-3 3-70,-3-3 70,7 2-29,-6-2-23,7 3 1,-1-3 29,-2 1 1,0-3-44,-2 3 0,-1-3 35,1 3 1,-1-3-7,-2 3 0,3-3 44,1 3 0,1-3-39,-2 2 1,4-1 17,-2 1 0,0-2-12,0 4 1,1-5 54,2 1 0,-1 1-46,1 0 0,1 1 4,1-2 1,-2 3-65,2-3 1,-1 3-9,-1-3 1,1 3-300,0 0 1,0-1 110,4 1 0,0-1-772,4 3 0,0-3 31,4 1 1008,0-1 0,6 7 0,-1-1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1T17:37:59.47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14 12550 240924 42423,'0'-8'1041'0'0,"0"3"-1525"0"0,0 5 0 0 0,0 11 0 0 0,0 4 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79"/>
    </inkml:context>
    <inkml:brush xml:id="br0">
      <inkml:brushProperty name="width" value="0.08571" units="cm"/>
      <inkml:brushProperty name="height" value="0.08571" units="cm"/>
    </inkml:brush>
  </inkml:definitions>
  <inkml:trace contextRef="#ctx0" brushRef="#br0">0 1 8241,'0'8'-728,"0"-3"1284,0-5 1467,0 0-1610,0 6-696,0-5 111,0 5 1,0-4-273,0 2-377,0-2 359,0 9-740,0-3 658,0 4 544,0 2 0,6-1 0,2 0 0</inkml:trace>
  <inkml:trace contextRef="#ctx0" brushRef="#br0" timeOffset="1">40 184 8351,'0'8'-748,"0"4"796,0-6-429,0 8 280,0-1 1,0 0-462,0 0 562,0-6 0,0 5 0,0-5 0</inkml:trace>
  <inkml:trace contextRef="#ctx0" brushRef="#br0" timeOffset="2">66 368 8241,'0'7'243,"0"-1"174,0 0 147,0-5-577,0 5 1,0-4 175,0 2-687,0-2 253,0 3-155,0 1-327,0-5-239,0 11 334,0-5 658,0 7 0,0-6 0,0 1 0,0-5 0,0 5 0,0-6 0,0 9 0,0-5 0</inkml:trace>
  <inkml:trace contextRef="#ctx0" brushRef="#br0" timeOffset="3">79 564 8241,'0'8'-1801,"0"-1"2758,0-3-969,0-2 0,0 5 117,0-2-224,0-5 1,0 8 39,0-4-111,-6-2 179,4 9-183,-3-9 24,5 10-423,0-11 593,0 10 0,0-9 0,0 10 0,0-5 0</inkml:trace>
  <inkml:trace contextRef="#ctx0" brushRef="#br0" timeOffset="4">79 708 8241,'0'8'-958,"0"3"872,0-9 213,0 10-307,0-11 65,0 10-308,0-9 302,0 10 0,0-10-97,0 7 1,-2-6 217,-2 2 0,2-4 0,-3 5 0,5 1 0</inkml:trace>
  <inkml:trace contextRef="#ctx0" brushRef="#br0" timeOffset="5">79 891 7904,'0'14'-620,"-2"-3"834,-2-2-282,2 3 1,-3-9 96,5 5 0,0-3-807,0 4 349,0-7 106,0 10 323,0-4 0,0 4 0,0 2 0</inkml:trace>
  <inkml:trace contextRef="#ctx0" brushRef="#br0" timeOffset="6">66 1075 7696,'0'13'-89,"0"0"1,0-4-113,0 0 302,0-6-238,0 9 0,0-10 131,0 7-346,0-6 0,0 4-221,0-2 573,0-4 0,0 6-111,0-2 111,0-4 0,0 7 0,0-5 0,0-1 0,0 5 0,0-2 0,0-4 129,0 11 1,0-9 44,0 6 0,0-5 147,0 4 1,0-3-12,0 4 1,0-5-143,0 5 0,0-5-243,0 5 1,0-4 140,0 3 1,0-4-717,0 5 346,0-6-244,0 9 548,0-5 0,0 6 0,0 0 0</inkml:trace>
  <inkml:trace contextRef="#ctx0" brushRef="#br0" timeOffset="7">66 1468 8241,'0'9'0,"0"-1"0,0-3-255,0 4 0,0-5 272,0 5 0,0-5-195,0 5 1,0-5 114,0 5 0,0-5-385,0 5 1,0-5 66,0 5 381,0-6 0,0 8 0,0-3 0</inkml:trace>
  <inkml:trace contextRef="#ctx0" brushRef="#br0" timeOffset="8">79 1717 8241,'-2'8'-1096,"-2"1"650,2-6 134,-3 9 0,5-9-23,0 6 335,0-6 0,0 3 0,0-6 0</inkml:trace>
  <inkml:trace contextRef="#ctx0" brushRef="#br0" timeOffset="9">79 1861 8241,'0'13'-1233,"0"0"679,0 0 554,0 1 0,0-2 0,0 2 0</inkml:trace>
  <inkml:trace contextRef="#ctx0" brushRef="#br0" timeOffset="10">79 2084 8241,'0'13'43,"0"0"56,0 0 0,0-4-493,0-1-158,0 1-10,0 5 444,0-2 1,0-4-146,0 3 1,0-8 71,0 6 69,0-1 0,0 6 122,0-1 0,0-6 0,0 5 0,0-5 0,0 6 0,0-4 78,0 0 1,0-5 59,0 4 16,0-5-139,0 9 0,0-9-86,0 6 1,0-5 105,0 5-35,0-6 0,-6 8 0,-1-3 0</inkml:trace>
  <inkml:trace contextRef="#ctx0" brushRef="#br0" timeOffset="11">79 2307 8233,'-6'6'-441,"3"2"350,-5-4 0,5-1 468,-2 6 0,-1-5-121,2 5 1,0-1-445,4 6 0,0-1 92,0 0 0,0-3-472,0 3 0,0-3 568,0 8 0,-6-4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485 1 12505,'-27'28'-299,"7"-3"660,1-13-161,7 2-4,-8 5 33,6-5-250,-11 11-44,5 1 165,-12 2-203,-2 15-57,-5-8 144,5 4 5,3-6-63,-2-1-1,0 7-100,0-4-282,6 3-353,9-23 810,10-4 0,2-11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485 1 12505,'-27'28'-299,"7"-3"660,1-13-161,7 2-4,-8 5 33,6-5-250,-11 11-44,5 1 165,-12 2-203,-2 15-57,-5-8 144,5 4 5,3-6-63,-2-1-1,0 7-100,0-4-282,6 3-353,9-23 810,10-4 0,2-11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839 73 12470,'-14'-28'61,"2"3"412,6 13-3,5 4-254,-28 25-42,17 1-98,-30 32 1,15-2-1,-7 8 0,-3-2-208,6-14 1,-3-1 80,3 0 0,-6 1 119,3-1 1,-4 0-262,-1 0 1,3 0-180,2 1-21,-1-1 264,8-13 0,-3-1-460,-19 17 310,17-18 1,-47 23 278,21-29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1559 0 12534,'-35'14'418,"-13"10"0,10 8-286,-15 12 0,0 4-2,9-4 1,-4 5-7,4-1 0,-4 3-140,5 2 0,-1-2-1,5-3 1,-6 2 64,-3-1 0,18-23 0,0 1-75,0-1 1,-1 0 0,-2 2 0,1 0 35,-25 20 0,27-23 1,0 1-50,-22 26 1,22-25-1,1 1 13,-19 25 1,21-26 0,0 0 24,-21 16 1,-3 4-58,-1-8 0,1 6-90,3-9-547,3 4 180,0-6-225,10-1 741,-3-1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1520 1 12528,'-41'0'450,"3"0"-369,12 6 75,-6 1-9,4 12 172,-10 2-222,5 10 30,-7 3 1,-2 14-128,3 0 1,3 1 62,9-5 1,-5 0-122,-2 8 1,-11-1 79,19-20 1,-1-1-1,-3 3 1,-1-2-8,-2 2 0,0 0 0,-1 1 0,0 0-10,3-3 0,1-1 0,0 2 0,2-1 24,-1-1 0,1 1 0,3 0 0,2-1-23,-21 23 1,3-8-45,2-11 1,-1-4-366,-4 0 55,-3 3-556,-11 1-24,4 0 47,-4-3 881,17-10 0,-10-2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984 93 12736,'0'-41'-984,"0"9"1084,0 18 170,0 9 0,-16 27 8,-5 9-172,-7 2 1,-7 13 3,0-2 0,-6 3 12,6-8 0,-13 1-9,-4 5 0,-5-3-167,0 6 1,-1-2 77,27-22 1,1 0 0,-2 3 0,1 0-69,-26 21 0,29-23 1,-1 0 18,-22 18 0,0-8-340,3 0-40,-3-6-473,-11-1 878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707 1 12578,'-51'25'403,"-5"5"0,8 5-276,-4 13 1,10-3-631,16-5 291,1 5 1,-11 6-186,1 5 1,-5-5-156,5-7 342,-3-3-403,-13 4 613,-3-5 0,-5 5 0,0-5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472 1 12806,'-47'25'769,"14"3"-1195,8 17-182,12 12 263,-6 5 112,7-26 0,-2-1 0,-23 27 57,-2-5 1,-3-12-398,7-14 573,-3-3 0,-18 9 0,-6 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524 0 12696,'-40'0'-882,"2"18"1057,5 10 1,2 21-241,-4 3 1,2-4-171,2-13 0,2 1-115,-7-5 183,2 6-277,-17-4 444,3 1 0,1-8 0,9-7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459 1 12665,'-46'11'491,"0"16"1,8 25-36,3 10 0,4-5-735,4-17 0,-3-1-705,-1 1 243,-5-1-243,-4 6 957,6-5 0,-5-6 0,13-9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5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499 8 12632,'-41'-7'491,"-3"7"1,2 23-374,-6 12 0,0 8-107,9 0 0,-5 5-187,1 9 0,1 1 176,6 3 0,-1-3 0,3-5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501"/>
    </inkml:context>
    <inkml:brush xml:id="br0">
      <inkml:brushProperty name="width" value="0.17143" units="cm"/>
      <inkml:brushProperty name="height" value="0.17143" units="cm"/>
    </inkml:brush>
  </inkml:definitions>
  <inkml:trace contextRef="#ctx0" brushRef="#br0">213 588 7601,'-4'0'-443,"0"0"896,4 0-267,-4 0-222,3 0 1,-3 1 146,4 2-104,0-3 70,0 8 1,0-7 69,0 5-57,0 0 0,0 3-31,0-1 1,3 1-25,0-1 0,0 0 28,-3 1 1,0 3-53,0-1 0,3 3 50,-1-3 0,1 4-94,-3 0 0,0-2 82,0 1 1,0 1-109,0 1 0,0-2 63,0 1 1,0-2 2,0 1 0,0 2 62,0-2 1,0-1-53,0-2 1,0 2 97,0 1 0,0 0-86,0 0 0,0-3 11,0 4 0,-3-4 8,1 3 1,-1-3-68,3 4 1,0-5 18,0 1 1,0 1-6,0 0 0,0 0 20,0-4 0,0 2-3,0 1 1,0-2 60,0 3 1,0-3-61,0 0 0,0 0 31,0 2 1,-1-1-40,-2 1 0,2 1-6,-2 0 1,2-1-48,1-2 0,0 0 69,0 3 0,-1-3-49,-2 3 1,2-3 36,-2 0 0,3-1 3,0 0 0,0 1-20,0-1 1,0 2 8,0 1 0,-3-2 0,0 3 0,0-3 1,3 0 1,0 0 10,0 3 0,0-3-9,0 3 1,0-3 84,0 0 1,0 2-81,0 0 1,0 2 42,0-2 0,0 0-33,0 3 1,0-3-15,0 3 1,0-2-3,0 2 1,0 0-6,0 3 1,-3-3-10,0 0 1,0 0-7,3 4 0,0-3-6,0 0 1,0 1 20,0-2 1,0-1-26,0 1 0,0 0 21,0 0 0,-2 1 6,-1-4 0,0 4-7,3 0 1,0 0 19,0-1 0,0 2-12,0-1 1,0 0 1,0-1 1,-1 4-49,-2-4 0,3 4 43,-3-4 0,2-1-7,1 1 1,0 0 1,0 0 1,0-1 10,0-2 0,-3-1-9,0 1 0,0-1 1,3-2 0,0 2 23,0 1 1,-1-1 4,-2 1 0,2 1 17,-2-1 1,3 2-34,0-2 0,0 0-6,0 3 1,0-3 8,0 4 0,0-4-35,0 3 0,0-1 33,0 1 0,0 1 2,0-3 1,0 2 28,0-2 1,0 3 1,0-1 0,0-1 89,0 1 0,0-2-107,0 1 0,0-2 28,0 0 1,0 2-13,0-2 1,0 0-75,0-2 1,0 0 36,0-1 1,0 1-16,0-1 1,0 0 10,0 1 0,0 0-11,0-1 0,-3 3 23,0 1 0,0 0-12,3-1 1,0 0 51,0 3 1,0-3-44,0 4 0,0-5 19,0 1 1,0 1-21,0 0 0,0 2-3,0-2 0,0-1-21,0-3 1,0 4 31,0-1 1,0 1-2,0-4 1,0 3-11,0 1 1,0 0 12,0 0 1,0 0-13,0 2 0,0-1-38,0-1 1,0-2 32,0 4 0,0-2-2,0 2 0,0-3 22,0 3 1,0-2 1,0 2 1,0-1-23,0 1 0,-3 2 2,0-5 0,0 4-5,3-1 1,0-1 9,0 1 0,0-2-12,0 2 1,0-4 12,0 1 0,-2 2-2,-1-2 1,0 1-5,3-3 0,0-1-1,0 0 0,-1 3 1,-2 1 1,3 0 1,-3-4 1,2 0 8,1 1 0,0-1-7,0 1 0,0 3-16,0-1 1,0 0 8,0-3 1,0 1-3,0 0 0,0 2-5,0 0 1,-2 0-2,0-2 1,1 3-19,-2-1 0,2 1 22,1-1 1,0-1 8,0 1 0,0 0-10,0 0 1,0-1 43,0 1 0,0-1-41,0-2 0,0 3 33,0 0 1,0 1-28,0-3 0,0 0 3,0 2 1,0-1-50,0 1 1,0 2 46,0-2 0,0 0-22,0-3 1,0 4 13,0 0 1,-3 0-3,1-1 0,-1-1-5,3 1 0,0 2 31,0 1 1,0 2-8,0-2 1,0 2 4,0-2 0,0 2-9,0 1 1,0-3 3,0 0 0,0 1-61,0 2 0,0-1 52,0-2 0,0 1-25,3-4 0,-2 3 19,2-2 0,-2 2-20,-1-3 0,0 0 8,0-2 0,0 3-7,0-1 1,0 3 18,0-3 0,0 2-1,0-2 0,0 0 17,0 3 0,0-1-20,0 1 0,-1 3 17,-2-4 0,2 1-14,-2 0 1,3-1-11,0 2 1,0 0-29,0-4 1,0 1-7,0-1 1,-1-1-14,-2 1 0,2-1 40,-2-2 0,2 3 31,1 1 1,-3 0-36,0 0 1,0-3 98,3 3 1,0 0-91,0-1 1,-3 4 40,1-1 0,-1 0-21,3 0 1,0-1 5,0 2 1,0 0 12,0 0 1,0-2-7,0 1 1,0-2 42,0 2 0,0-1-51,0 1 1,0-1 68,0-1 0,0-3-70,0 3 0,0 0-2,0-1 0,0 2-6,0-2 1,0-2-5,0 3 1,0 0-2,0-1 0,0 3 17,0-2 0,0-1-41,0-2 1,0 2 28,0 0 0,0 4 0,0-4 0,1 3 11,2-3 0,-2 4 5,2 0 0,-3 0-18,0-1 0,0 1 7,0-3 1,0 3-7,0-1 1,0 1 6,0-1 1,0 1-7,0-3 1,0 2 4,0-3 0,0 3 22,0-2 1,0-1-30,0-2 0,0 2 1,0 0 0,0 4 0,0-4 1,0 0-1,0-2 0,0 3-5,0 2 0,0-2 9,0 0 1,0 0-8,0 0 1,3 3 3,0-1 0,0-2-7,-3 0 0,0-2 5,0 2 1,0-3 0,0 2 0,0 2-27,0-2 0,0 0 26,0-3 0,0 1-43,0 0 0,0-1-6,0 1 1,0-1 42,0 1 0,0 2-11,0 1 0,0-1 18,0-3 0,0 1-21,0-1 0,0 1-31,0 0 0,0 0 39,0 2 0,0-1 0,0 1 1,0-1 39,0-2 1,0 3 4,0 0 1,0 1 28,0-3 1,1 2-64,2 0 0,-2 2 13,2-2 0,-2-2 3,-1 3 0,0-3-39,0 0 1,0-1 25,0 1 0,0 0-5,0-1 0,0 0 79,0 1-41,0-1 1,0 1 44,0 0 1,3-1-67,-1 0 1,1 1-2,-3-1 0,0 1 13,0 0 0,0-1-15,0 1-11,0-1 1,0 0-7,0 1 1,0 0-5,0-1 1,0-2 16,0-1 0,0-2 105,0 3-105,0-1 0,0 4-11,0 0 0,0-3 13,0-1 1,0 1 12,0 2-58,0 0 0,0-2-94,0 0 0,0-3-352,0 3 248,0 0-199,0 2 0,1-3-164,2 1 598,-2-4 0,3 2 0,-4-4 0</inkml:trace>
  <inkml:trace contextRef="#ctx0" brushRef="#br0" timeOffset="1">26 843 8229,'-4'8'-1244,"2"0"1781,-4-2-70,5 1-64,-3-5 686,4 1-936,4-11 1,-3 3 2,5-6 0,0-3 14,3 0 1,-1-5-49,0-1 1,1-3 135,-1 0 1,4-2-76,-1 0 1,5-4-12,-2-3 0,5-1 18,0-1 1,1-3 8,-3 0 0,-1 0 34,-1 3 1,-3 0 11,-3 0 1,-1 5-6,0 3 0,-3 2-302,-2 4 0,0-1-572,0 1 1,1 5 452,-1-2 1,-2 2 54,2-2 1,-1-1 130,0 2 1,0-1-100,0 3 1,0-1 30,-2 4 0,3 0-77,-1 2 92,1 0 1,-3 4-62,0-1 56,0 5 1,0-5-18,0 3 19,0 3 85,0-4 1,0 11-24,0 1 1,0-1 1,0-1 1,0 1 35,0 4 1,0-1-48,0 1 0,0 0-31,0 0 1,0 0 32,0 2 1,0-2-6,0 1 1,0 0 1,0-1 0,0 1 29,0 0 1,0-3 20,0 2 0,3-1 109,0-2 0,-1 1-12,-2-1 0,2 1-65,0 0 1,-1-1-25,2 0 1,-1 1 6,1-1 1,-2 1-135,2 0 1,-2-1 132,2 1 0,-2 2-141,2 0 1,-2 1 16,-1 0 1,3-2-96,0 4 1,0 1 172,-3 2 0,0-3-44,0 0 0,0 1 165,3 1 1,-2 1-94,2-3 0,-2 1 12,-1-4 0,3 4-36,0-1 1,0-2 42,-3 0 0,2 0-26,1 0 0,0-1 34,-3-2-61,4-1 1,-3 0-10,2 1 1,0-3 52,0 0 1,1-2-34,-1 2 0,-2 2-53,2-3 1,-2 2 54,2-1 0,-2 1-59,2-2 0,-2 4 26,-1-1 1,0-3-4,0 1 1,0-3-208,0 2 208,0-2-245,0 0 220,0-10 1,-2 4 74,-1-5-90,0 1 1,2-1 2,-2-1 0,2 3 16,-2 0 0,2 3-9,1-2-64,-3-1 1,1-2 73,0-1 0,-3 1-53,3-1 1,-2 0 30,1 1 1,1-2-36,-3-1 1,2-2 72,-3-4 1,4-3 5,-4 0 1,1-4-8,-1 2 1,-1-1 1,5-1 1,-4 1 70,3 3 0,-2 3-95,2 3-8,0 4 25,-1-3-121,3 8 1,-4 2 75,3 3 1,0-1-4,0-2 62,1 2 0,0-3 1,-2 4 111,2-3-139,-3-3 1,4 1 189,0-1 0,0 3-17,0-2 2,0 3 0,0-3-61,0 2-8,0 2 16,0-6-48,0 2 0,-3-4 29,0 1 0,1-1-32,2 1 0,0 0 122,0-1 1,0 3-113,0-3 0,0 5 103,0-4 1,0 1-67,0-1 0,0 2-67,0 0 20,0 0 0,0 0-149,0 1 100,0 3 34,0-2 31,0 12 0,0-2-40,0 9 1,0-4 6,0 3 1,0 0 18,0 0 0,0 2 6,0 2 0,1-1-79,2 2 1,-2 2 57,2 0 1,0 2-59,0-1 0,0 3 45,-3 1 1,3-1-134,0 1 0,0-3 126,-3-1 0,0-2-6,0 3 1,0-7 1,0 1 1,3-6 1,-1 1 0,1-6-254,-3 0 231,0-4-261,0 2 212,0-12 1,0 1-116,0-7 0,0 0 86,0-3 0,0-4-106,0-1 1,0-3 109,0 0 0,0-4-14,0 1 1,0-4 86,0 4 0,-3-3-72,1 2 1,-3-2 96,3 3 0,0-3-83,0 2 0,-2 1 86,1 2 1,-3 4-37,3-1 0,1 7 8,2-2 1,-1 6 27,-2 0 215,2 1-129,-3 10 227,4-3-182,0 11 0,0-4-42,0 6 107,0-3 1,0 3-48,0 0 0,0-3-42,0-1 1,0-2 4,0 2 0,0-2 11,0 3 0,0-3 76,0 2-107,0 1 0,0 3-151,0-1 0,0 1 94,0-1 0,0 3-185,0 1 1,-1 3 52,-2 0 1,2 1-139,-5 4 1,1 0 50,-4 5 1,0 0-8,1 7 0,-5 0-72,-1 5 1,-1-1 95,1 3 1,-5-3-25,2 1 1,-2-5 45,2-1 1,0-4 133,0-1 0,3-5-119,0-3 0,3-2-57,0 1 0,5-3-3,4-3 1,0-2-474,2 0 255,0-4 0,2-2-104,0-3 504,3 0 0,7-7 0,2-3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839 73 12470,'-14'-28'61,"2"3"412,6 13-3,5 4-254,-28 25-42,17 1-98,-30 32 1,15-2-1,-7 8 0,-3-2-208,6-14 1,-3-1 80,3 0 0,-6 1 119,3-1 1,-4 0-262,-1 0 1,3 0-180,2 1-21,-1-1 264,8-13 0,-3-1-460,-19 17 310,17-18 1,-47 23 278,21-29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503"/>
    </inkml:context>
    <inkml:brush xml:id="br0">
      <inkml:brushProperty name="width" value="0.17143" units="cm"/>
      <inkml:brushProperty name="height" value="0.17143" units="cm"/>
    </inkml:brush>
  </inkml:definitions>
  <inkml:trace contextRef="#ctx0" brushRef="#br0">34 426 8405,'-8'8'-223,"-1"-2"45,4 1 0,-1-4 650,3 2 358,0-3 91,3 2-907,4-4 0,-2 0 1,3 0-30,1 0 0,3 0 128,-1 0 0,1 0-33,-1 0 1,-1-3-34,1 0 0,-1-2 58,4 2 1,2-3-136,-2 3 0,1-3 139,-1 3 1,3-3-271,3 0 0,0 0 54,0 0 1,-1-2-94,-1 3 0,3-3 99,-5-1 1,5 1-112,-4-1 1,3 1 106,-1 0 1,1 2-12,-3 0 1,0 3 31,-3-3 1,-2 5 17,2-2 1,-1-1 11,-2 1 0,-2 0 44,0 3 1,-4 0 3,4 0 7,-4 0 0,3 0 219,-3 0 15,0 0-135,5 0 225,-6 0 464,3 0-760,-12 0 3,7 0-11,-11 4 29,11-3 1,-3 3 53,1-4-99,2 0 262,-3 0-270,12 0-50,-7 0 61,7-4-452,-5 3-23,-1-3-327,2 4 293,-1 0-37,-2 0 538,3 0 0,-4 0 0</inkml:trace>
  <inkml:trace contextRef="#ctx0" brushRef="#br0" timeOffset="1">102 60 8374,'0'-5'-816,"0"-1"1,0 3 407,0-2 1,-1 2 843,-2-3 1,3 3-12,-3-2 0,1 2-75,-1 1 1,1 0 218,-3-1-31,-1 2-94,-3-3 7,1 1-45,-1 2-210,5-3-287,0 4 330,4 0-128,0 4 0,1 0 8,2 1 1,-3 0 2,3-3 0,2 1 14,1 2 0,-2-2 24,2 3 1,0-1-4,3 4 0,-1-4-157,0 1 0,3 0 149,1 3 1,0-1-210,-4 1 1,3-1 55,0 0 1,4 0 50,-4-2 1,5 4-8,-3-5 0,3 5-9,-2-5 1,2 2-40,-2 2 1,2 0-4,1-1 0,0 1-55,1-1 0,0 0 101,1 1 1,-1 0-108,2 0 0,-6-1 33,-2 0 10,1 1 0,-4-1 15,3 1 3,-6-4 8,-3 2-7,1-6 7,-3 3-3519,3-4 3522,-8 4 0,-1-4 0,-4 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1T17:37:44.7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14 12550 240924 42423,'0'-8'1041'0'0,"0"3"-1525"0"0,0 5 0 0 0,0 11 0 0 0,0 4 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788"/>
    </inkml:context>
    <inkml:brush xml:id="br0">
      <inkml:brushProperty name="width" value="0.08571" units="cm"/>
      <inkml:brushProperty name="height" value="0.08571" units="cm"/>
    </inkml:brush>
  </inkml:definitions>
  <inkml:trace contextRef="#ctx0" brushRef="#br0">0 1 8241,'0'8'-728,"0"-3"1284,0-5 1467,0 0-1610,0 6-696,0-5 111,0 5 1,0-4-273,0 2-377,0-2 359,0 9-740,0-3 658,0 4 544,0 2 0,6-1 0,2 0 0</inkml:trace>
  <inkml:trace contextRef="#ctx0" brushRef="#br0" timeOffset="1">40 184 8351,'0'8'-748,"0"4"796,0-6-429,0 8 280,0-1 1,0 0-462,0 0 562,0-6 0,0 5 0,0-5 0</inkml:trace>
  <inkml:trace contextRef="#ctx0" brushRef="#br0" timeOffset="2">66 368 8241,'0'7'243,"0"-1"174,0 0 147,0-5-577,0 5 1,0-4 175,0 2-687,0-2 253,0 3-155,0 1-327,0-5-239,0 11 334,0-5 658,0 7 0,0-6 0,0 1 0,0-5 0,0 5 0,0-6 0,0 9 0,0-5 0</inkml:trace>
  <inkml:trace contextRef="#ctx0" brushRef="#br0" timeOffset="3">79 564 8241,'0'8'-1801,"0"-1"2758,0-3-969,0-2 0,0 5 117,0-2-224,0-5 1,0 8 39,0-4-111,-6-2 179,4 9-183,-3-9 24,5 10-423,0-11 593,0 10 0,0-9 0,0 10 0,0-5 0</inkml:trace>
  <inkml:trace contextRef="#ctx0" brushRef="#br0" timeOffset="4">79 708 8241,'0'8'-958,"0"3"872,0-9 213,0 10-307,0-11 65,0 10-308,0-9 302,0 10 0,0-10-97,0 7 1,-2-6 217,-2 2 0,2-4 0,-3 5 0,5 1 0</inkml:trace>
  <inkml:trace contextRef="#ctx0" brushRef="#br0" timeOffset="5">79 891 7904,'0'14'-620,"-2"-3"834,-2-2-282,2 3 1,-3-9 96,5 5 0,0-3-807,0 4 349,0-7 106,0 10 323,0-4 0,0 4 0,0 2 0</inkml:trace>
  <inkml:trace contextRef="#ctx0" brushRef="#br0" timeOffset="6">66 1075 7696,'0'13'-89,"0"0"1,0-4-113,0 0 302,0-6-238,0 9 0,0-10 131,0 7-346,0-6 0,0 4-221,0-2 573,0-4 0,0 6-111,0-2 111,0-4 0,0 7 0,0-5 0,0-1 0,0 5 0,0-2 0,0-4 129,0 11 1,0-9 44,0 6 0,0-5 147,0 4 1,0-3-12,0 4 1,0-5-143,0 5 0,0-5-243,0 5 1,0-4 140,0 3 1,0-4-717,0 5 346,0-6-244,0 9 548,0-5 0,0 6 0,0 0 0</inkml:trace>
  <inkml:trace contextRef="#ctx0" brushRef="#br0" timeOffset="7">66 1468 8241,'0'9'0,"0"-1"0,0-3-255,0 4 0,0-5 272,0 5 0,0-5-195,0 5 1,0-5 114,0 5 0,0-5-385,0 5 1,0-5 66,0 5 381,0-6 0,0 8 0,0-3 0</inkml:trace>
  <inkml:trace contextRef="#ctx0" brushRef="#br0" timeOffset="8">79 1717 8241,'-2'8'-1096,"-2"1"650,2-6 134,-3 9 0,5-9-23,0 6 335,0-6 0,0 3 0,0-6 0</inkml:trace>
  <inkml:trace contextRef="#ctx0" brushRef="#br0" timeOffset="9">79 1861 8241,'0'13'-1233,"0"0"679,0 0 554,0 1 0,0-2 0,0 2 0</inkml:trace>
  <inkml:trace contextRef="#ctx0" brushRef="#br0" timeOffset="10">79 2084 8241,'0'13'43,"0"0"56,0 0 0,0-4-493,0-1-158,0 1-10,0 5 444,0-2 1,0-4-146,0 3 1,0-8 71,0 6 69,0-1 0,0 6 122,0-1 0,0-6 0,0 5 0,0-5 0,0 6 0,0-4 78,0 0 1,0-5 59,0 4 16,0-5-139,0 9 0,0-9-86,0 6 1,0-5 105,0 5-35,0-6 0,-6 8 0,-1-3 0</inkml:trace>
  <inkml:trace contextRef="#ctx0" brushRef="#br0" timeOffset="11">79 2307 8233,'-6'6'-441,"3"2"350,-5-4 0,5-1 468,-2 6 0,-1-5-121,2 5 1,0-1-445,4 6 0,0-1 92,0 0 0,0-3-472,0 3 0,0-3 568,0 8 0,-6-4 0,-2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485 1 12505,'-27'28'-299,"7"-3"660,1-13-161,7 2-4,-8 5 33,6-5-250,-11 11-44,5 1 165,-12 2-203,-2 15-57,-5-8 144,5 4 5,3-6-63,-2-1-1,0 7-100,0-4-282,6 3-353,9-23 810,10-4 0,2-11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839 73 12470,'-14'-28'61,"2"3"412,6 13-3,5 4-254,-28 25-42,17 1-98,-30 32 1,15-2-1,-7 8 0,-3-2-208,6-14 1,-3-1 80,3 0 0,-6 1 119,3-1 1,-4 0-262,-1 0 1,3 0-180,2 1-21,-1-1 264,8-13 0,-3-1-460,-19 17 310,17-18 1,-47 23 278,21-29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1559 0 12534,'-35'14'418,"-13"10"0,10 8-286,-15 12 0,0 4-2,9-4 1,-4 5-7,4-1 0,-4 3-140,5 2 0,-1-2-1,5-3 1,-6 2 64,-3-1 0,18-23 0,0 1-75,0-1 1,-1 0 0,-2 2 0,1 0 35,-25 20 0,27-23 1,0 1-50,-22 26 1,22-25-1,1 1 13,-19 25 1,21-26 0,0 0 24,-21 16 1,-3 4-58,-1-8 0,1 6-90,3-9-547,3 4 180,0-6-225,10-1 741,-3-1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1520 1 12528,'-41'0'450,"3"0"-369,12 6 75,-6 1-9,4 12 172,-10 2-222,5 10 30,-7 3 1,-2 14-128,3 0 1,3 1 62,9-5 1,-5 0-122,-2 8 1,-11-1 79,19-20 1,-1-1-1,-3 3 1,-1-2-8,-2 2 0,0 0 0,-1 1 0,0 0-10,3-3 0,1-1 0,0 2 0,2-1 24,-1-1 0,1 1 0,3 0 0,2-1-23,-21 23 1,3-8-45,2-11 1,-1-4-366,-4 0 55,-3 3-556,-11 1-24,4 0 47,-4-3 881,17-10 0,-10-2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984 93 12736,'0'-41'-984,"0"9"1084,0 18 170,0 9 0,-16 27 8,-5 9-172,-7 2 1,-7 13 3,0-2 0,-6 3 12,6-8 0,-13 1-9,-4 5 0,-5-3-167,0 6 1,-1-2 77,27-22 1,1 0 0,-2 3 0,1 0-69,-26 21 0,29-23 1,-1 0 18,-22 18 0,0-8-340,3 0-40,-3-6-473,-11-1 878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707 1 12578,'-51'25'403,"-5"5"0,8 5-276,-4 13 1,10-3-631,16-5 291,1 5 1,-11 6-186,1 5 1,-5-5-156,5-7 342,-3-3-403,-13 4 613,-3-5 0,-5 5 0,0-5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472 1 12806,'-47'25'769,"14"3"-1195,8 17-182,12 12 263,-6 5 112,7-26 0,-2-1 0,-23 27 57,-2-5 1,-3-12-398,7-14 573,-3-3 0,-18 9 0,-6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1559 0 12534,'-35'14'418,"-13"10"0,10 8-286,-15 12 0,0 4-2,9-4 1,-4 5-7,4-1 0,-4 3-140,5 2 0,-1-2-1,5-3 1,-6 2 64,-3-1 0,18-23 0,0 1-75,0-1 1,-1 0 0,-2 2 0,1 0 35,-25 20 0,27-23 1,0 1-50,-22 26 1,22-25-1,1 1 13,-19 25 1,21-26 0,0 0 24,-21 16 1,-3 4-58,-1-8 0,1 6-90,3-9-547,3 4 180,0-6-225,10-1 741,-3-1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524 0 12696,'-40'0'-882,"2"18"1057,5 10 1,2 21-241,-4 3 1,2-4-171,2-13 0,2 1-115,-7-5 183,2 6-277,-17-4 444,3 1 0,1-8 0,9-7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459 1 12665,'-46'11'491,"0"16"1,8 25-36,3 10 0,4-5-735,4-17 0,-3-1-705,-1 1 243,-5-1-243,-4 6 957,6-5 0,-5-6 0,13-9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499 8 12632,'-41'-7'491,"-3"7"1,2 23-374,-6 12 0,0 8-107,9 0 0,-5 5-187,1 9 0,1 1 176,6 3 0,-1-3 0,3-5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0"/>
    </inkml:context>
    <inkml:brush xml:id="br0">
      <inkml:brushProperty name="width" value="0.08571" units="cm"/>
      <inkml:brushProperty name="height" value="0.08571" units="cm"/>
    </inkml:brush>
  </inkml:definitions>
  <inkml:trace contextRef="#ctx0" brushRef="#br0">229 571 8263,'0'41'0,"0"1"0,0 3 0,0 2-217,0 2 1,0 2 0,0 3-1,0 2 306,0 0 1,0 7 50,0-2 0,0 2 0,0-2 179,0-4-304,0 2 1,0 4-1,0 10 43,0-34 1,0 0-1,0 2 1,0-1-426,0 0 0,0-1 0,0 0 0,0 1 349,0-1 1,0 1 0,0 1 0,0 0 7,0 0 0,0 1 14,0 3 1,0-1 0,0-1 0,0 0-1000,1 3 0,-2 0 1003,-2-1 1,0 1-1,2 2 1,0 0 6,0 0 0,-1 0 0,0 4 1,1 0-6,-2 0 1,1 1 83,1-2 0,1 3-84,-3 3 0,0 2 0,0-1 0,1 2 45,1 3 1,-2 0 0,0-1 0,0 0-103,1-1 0,0 0 0,1-1 0,0 0 87,-1-2 0,0 1 0,-1 1 0,0 0-203,1-3 1,0 0 0,-1-1-1,0-1 108,1-7 1,0 0 28,1 3 0,0 0 1,-2-1-1,0-1 1,3 2-1,0 0-45,0-3 1,0 0-1,0-2 1,0 0 16,0-5 0,0 1 1,0 0-1,0 2-29,0 1 1,0 1-1,0 2 1,0 0 65,0 1 0,0-2 1,0-2-1,0-1-8,0-4 1,0-1 0,0-1 0,0 1 565,0 31 0,0 0-588,0-5 0,0-6-174,0-7 1,-1-10 28,-3-7-60,2-6 1,-5 2 0,4-10 1025,-2-3-774,1-3 0,4 3 0,0 3 0</inkml:trace>
  <inkml:trace contextRef="#ctx0" brushRef="#br0" timeOffset="1">255 348 8444,'0'-6'-2708,"0"-6"2708,0 10 505,-6-9-139,5 9-88,-5-4 171,6 6 2,0 0-233,-6 0-211,5 0 129,-5 0 0,6 2-192,0 2 1,-5-1 70,1 6 0,-1 0 8,0 3 0,4 3-29,-4 3 1,-2 2 47,-2 6 0,2 2 2,-2 3 0,1 2-5,-6 6 0,0-1-85,-3-3 0,2 1 43,-3-5 1,0 4-13,0-5 1,5-4-1,4-4 1,2-10-18,-2 1 18,-3-9 0,12 1 12,0-10 1,2-3 15,7-10 0,0-2-20,3-6 1,3-7 80,3-7 0,-3-5-74,7-8 1,-2-3-214,3-1 0,-4-4 213,-7 4 0,3-4-1,3 5 1,-4-1 165,4 4 1,-8 13-147,-1 4 0,-5 10 211,4 9-174,-5 0 38,3 15 1,-6 2 32,0 8 0,0 9 8,0 0 1,5 0 206,-1-3 1,5 5-249,-5 2 0,7 0 121,-3 0 1,4 0-125,1 1 1,0 3 76,0-3 0,0 2-58,0 3 0,2-3 15,2-2 1,-2 4-67,3 1 0,-4-2-22,-1 6 1,-1 1 6,-3-1 1,2 5-5,-2-1 0,1-2-118,-1 2 1,1-5 82,-6 0 1,5-8-97,-5-5 1,5 2 115,-5-2 1,2-3-139,-1-6 157,-4-5-17,5 9-42,-1-10 2,-3 4-1,4-6 4,-6 0-26,0-6 0,0 3 23,0-6-312,0 6 262,-6-9 0,1 5-3,-4-6 1,-3 4-12,3 0 0,-3 5-108,0-5 0,-6 0-13,0-3 0,0-2 114,0 1 0,2 3-11,-6-3 0,0 3 1,-4-8 1,0 8 81,0 2 0,-1 0-56,1-1 1,1-1 18,-2 6 1,5-5 60,0 5 1,6 0-78,-1 4 0,2 1 141,2 4 1,1-3-114,4 7 1,2-5-117,6 5 100,-6-6-324,5 9 96,-5-11-5,6 5 0,1-6-204,4 0 1,2 0 126,6 0 1,0 0 361,0 0 0,7-6 0,0-1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2"/>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54 470 13079,'-8'-1'-925,"4"-4"1,1 4 1089,-2-3-306,4 3-180,-5 1 658,0-6-285,5 4 1,-7-4-239,4 6 283,2 0-71,-3 0 54,5 0 207,0 6-215,0-4-103,0 4 194,0-1 0,2-4-55,1 4 0,0-4-9,6-1 0,-4 2-3,3 2-176,1-2 0,5 4 54,-2-6 1,1 0 246,1 0 0,-2 0-37,2 0 0,3 0-24,0 0 0,3 0-74,-3 0 1,-1 0-55,6 0 1,-1 0 9,0 0 1,4 4-9,-3 0 0,1 1-16,-1-5 0,7 4-19,-3 1 0,4-2 26,1-3 0,9 5 9,8-1 0,8 1 21,6-5 1,7 0-418,6 0 1,-3 0 381,3 0 1,-34-1 0,0 0-12,3-1 0,0 0 0,5 1 0,-1-1 7,-2-3 1,0 2-1,0 0 1,1 3 1,-3-3 1,0 1 0,2-1-1,1 0-9,-4 1 1,1 0 0,3-1-1,1 2-6,-2 0 0,-1 2 1,-2-1-1,0 0-50,0 0 1,2 0-1,-3 0 1,1 0 38,-1 0 1,-1 0 0,2 0-1,0 0 8,0 0 1,2 0 0,-2 0 0,1 0-13,4 0 0,0 0 0,0 0 0,1 0 31,-1 0 0,0 0 1,4-2-1,0-1-264,0 1 1,1 0 0,0-1 0,1 0 288,1 1 0,-1-1 1,3 3-1,0-1-24,-5-1 1,1 0 0,3 1 0,1 1 5,0 0 1,0 0 0,-2-3 0,0 1 21,0 0 1,0 0-1,-1-1 1,2 1-4,-1 2 0,-1 0 0,1 0 0,-1 0-15,-1 0 1,-1 0 0,-2 0 0,-1 0 8,-1 0 1,0 0 0,5 0 0,2 0-113,-1 0 1,1 0 0,1 0 0,0 0 34,-3 0 1,-1 0-1,-1-1 1,0-2 29,1 0 1,1 1-1,2 0 1,1 0-6,6 2 0,-1 0 1,-3 0-1,0-1-3,-3-1 0,-1-1 0,3 3 0,0-1 12,2-1 0,0-1 1,1 0-1,1 0 5,0 1 1,0 1 0,-1-2-1,-1 1 66,-2 2 0,0 0 1,1-2-1,1 0-60,4-1 1,1 1 0,0 0 0,-1 0-2,-4 2 0,0 0 0,2-2 1,0-1-5,-2 2 0,0-2 1,-3 0-1,0 0 5,0 1 1,1 0 0,0 0-1,0 1 44,0-4 1,0 2 0,0 0 0,0 3 76,0-3 1,0 1 0,-2-1-1,1 0 2,-4 1 1,1 0 0,4-3-1,2 1-57,2 1 1,0 2-1,-2-2 1,-2 0-62,0 1 1,0-1-1,0 3 1,1-1 31,1-1 0,0-1 0,4 1 0,1-1-157,1 1 0,0 0 0,-2-1 1,-2 0-336,-4 0 0,0 1 1,4 1-1,2 1 213,2-2 0,0-1 0,-2 1 0,-1-1 94,-5 1 1,0-1 0,1 1 0,1 0-226,-5 2 0,0 0 0,3-1 0,-1 0 278,-1-1 0,-1 0 1,-3 1-1,0 0-49,-8 0 0,1-1 0,4 0 0,0 1 231,0-2 1,0 1 0,2 1 0,0 1-63,1-3 1,-1 1 0,-1 1 0,-1 1-3,-2 0 0,0 0 0,5 0 1,1 0-25,3 0 1,0 0 0,-1 0 0,0 0-3,-3 0 0,2 0 0,2 0 0,-1 0-41,-1 0 1,-1 0 0,4 0-1,0 0-59,-1 0 0,-1 0 1,1 0-1,-2 1 43,-3 1 1,0 1-1,2-3 1,0 3-96,-2 1 1,0 0 0,1-2-1,0-1 49,0 1 1,-2 0 0,-3 0 0,-1-1-81,-6 2 0,0-1 0,2-1 1,0-1-60,33 5 0,-32-4 0,1-1 42,-4 0 0,0 0 1,1 2-1,0 0 196,34 3 0,0-2 0,-5-2 0,-1 5 0,2 1 0</inkml:trace>
  <inkml:trace contextRef="#ctx0" brushRef="#br1" timeOffset="1">13518 392 8406,'-7'-7'952,"1"-5"-873,6 10 0,-2-4 199,-1 6-82,1-5 0,-5 4-169,2-4 0,2 4 169,-5 1 0,3-5-55,-4 1 0,5-1-48,-4 5 0,-1-4-154,-4 0 0,-1-5 108,2 4 1,-8-4-142,-2 0 0,-2 1 14,-3 0 0,-3-6 134,0-3 0,-6-5-92,6 5 1,-5-6 47,4 0 1,1-1-74,4-2 0,1 4 99,3 0 1,2 8 5,2 0 1,4 3-23,-4 6 1,10 2-1,3 8 1,4 2 60,1 6 0,0 2-57,0 2 0,1-2 78,4 3 1,2 0-66,6 0 1,1-1 58,4-4 0,-2 0-49,6 1 0,-5-2 5,5 2 0,0-1-50,4 0 0,0-5-8,0 1 0,2-1-91,3 0 0,-2 4 76,6-4 1,-2 3-101,2-2 1,2-2 112,-7-3 0,0-1-42,-3 6 23,-6-6-10,-9 2 96,-6-5 0,-9 0 16,-6 0 0,0 5 8,-13-1 1,-1 2-60,-2-1 0,-3-4 146,-3 3 0,2 2-131,-5-1 0,-2 4 19,-3-6 0,4 6-32,0-4 0,5 5 1,-5-1 1,4-2-34,-4 1 0,6 1-14,-2 5 0,8-6 100,1 1 0,7-2-30,-3 2 110,9 3-93,3-11 119,6 5 0,2-6-204,2 0 0,2-6 4,3-3 0,3 0 17,-4-3 1,-1 4-133,2-9 0,-6 5-82,1-5 0,2-4 43,-1 0 1,-1 0 74,-4 0 0,0-2 18,0-3 1,0-4 140,0-1 0,0-4-70,0 5 0,-1-2 27,-4 1 1,2 3-77,-5-2 0,5 8-31,-2 4-372,-2 4 361,-1 7 1,2 2-320,1 10 0,4 4 122,1 8 1,6 2-452,2 2 1,4 4-40,1-3 782,0 3 0,6 1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4"/>
    </inkml:context>
    <inkml:brush xml:id="br0">
      <inkml:brushProperty name="width" value="0.17143" units="cm"/>
      <inkml:brushProperty name="height" value="0.17143" units="cm"/>
      <inkml:brushProperty name="color" value="#F6630D"/>
    </inkml:brush>
  </inkml:definitions>
  <inkml:trace contextRef="#ctx0" brushRef="#br0">66 184 8162,'2'-12'-2089,"2"4"2280,-2 2-321,4 6 120,-1 6 1,-3 1-8,2 6 0,-2 0-124,-2 0 1,0 0 143,0 0 0,0 0-15,0 1 0,0-2-20,0 2 24,0-1 10,0 0 0,0 0-2,0 0 0,0 0 0,-6 0 0,-1 0 0</inkml:trace>
  <inkml:trace contextRef="#ctx0" brushRef="#br0" timeOffset="1">14 197 8162,'0'-13'-2242,"0"0"2259,0 0 15,0 0-13,0-1 0,-2 3 1,-2 2 1,3 2 17,-3 2 44,2 4-42,2-11 9,0 11 8,0-10 15,0 9 1,0-5 55,0 2-49,0 4 1,0-7 201,0 4-230,0 3 0,0-7 140,0 4-64,0 2 94,0-4-237,0 1 19,6 4-10,-5-5-57,5 6 1392,-6 0-1230,0-6 0,0 4 311,0-4-204,0 18 1,0-7 196,0 7-278,0-1 0,0 3-64,0 4 0,0-4 53,0 4 1,1 2-161,4 2 1,-4 3 86,4 1 0,0 1-70,0 4 0,1 1 20,-2 3 1,-1 3-34,5-3 0,-3 3 59,4 1 0,-6 1-1,1-1 0,-1-4-17,1-1 0,-2-4 19,2 0 0,-1 2-45,2-1 0,-4-1 47,4-3 0,-5-1-136,0 0 1,5 4 43,-1 1 1,1 1 28,-5-1 0,4 0 7,1 5 0,0 4 2,0-5 1,-2 4 128,6-8 1,-6 0-79,0-5 0,3 0 18,-1 0 0,1-4-32,-2 0 1,-1-5 15,6 5 1,-5-2-9,5 2 1,-5 1-2,5-5 0,-6 0-23,1-6 0,2 6 16,-2 0 0,5-1-324,-4-4 252,-1 0 0,-4 1-160,0-2 0,0-3-126,0 0-105,0-6 235,0 9 298,0-11-51,0 5-214,-6-6 557,5 0 140,-5 0-436,6-6-248,-6 5-74,4-11 164,-3 10-15,5-9 37,0 9 61,0-10-121,0 11 212,0-10 0,0 8-114,0-6 1,0 5-82,0-5-25,0 6-248,0-8 191,0 3 1,0-1-34,0 1-198,0 5 175,0-9-64,0 10 1,0-5 312,0 3 0,0 3 0,0-5 0</inkml:trace>
  <inkml:trace contextRef="#ctx0" brushRef="#br0" timeOffset="2">66 53 8221,'2'-9'-240,"2"0"-269,-2 6 1231,4-8 14,-6 10-419,0-11-104,0 10 0,0-2-77,0 8 82,0 4 0,0 1-108,0-1 1,0 1 9,0 4 1,0 0-117,0 0 1,0 0 2,0 0 1,0 1 67,0-2 1,0 2-72,0-1 1,0 4 42,0 1 0,1 1-146,3-2 0,-2-1 73,2 6 0,2-5-90,-1 5 0,0 0 94,-1 4 1,-1 6-95,6 3 1,-6 3-48,1 1 1,2 2 86,-1 3 1,1-4-181,-2 4 0,-2 5 68,1-1 1,3 6-92,-1-6 1,4 3-55,-5 2 0,2 9 333,-2 4 0,-2 1 0,5-3 0,0 2 0,2 5 0,-5-34 0,1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7"/>
    </inkml:context>
    <inkml:brush xml:id="br0">
      <inkml:brushProperty name="width" value="0.17143" units="cm"/>
      <inkml:brushProperty name="height" value="0.17143" units="cm"/>
      <inkml:brushProperty name="color" value="#F6630D"/>
    </inkml:brush>
    <inkml:brush xml:id="br1">
      <inkml:brushProperty name="width" value="0.08571" units="cm"/>
      <inkml:brushProperty name="height" value="0.08571" units="cm"/>
      <inkml:brushProperty name="color" value="#F6630D"/>
    </inkml:brush>
  </inkml:definitions>
  <inkml:trace contextRef="#ctx0" brushRef="#br0">617 2055 7566,'-3'5'217,"0"1"-30,3-6-201,0 3-11,0 0-50,0-2 148,0 5-4,3-2 127,-3 0-162,6 2 1,-4-2 134,2 3-80,-2-3-155,4 2 126,-5 0-45,8 2 1,-6 5 27,3-4 14,0 0 17,0 0-32,1 0 104,1 3-86,-2-1-118,1 3 65,0-3-24,0 1 0,-1-1 33,2 0 0,-1 1-48,-1-3 33,-2 1 0,2-3 57,-1-1 1,-2 1-53,3 0 1,-4-3 10,2 2-1,-2-2 0,4 3 2,-2 0 1,0-3-183,1 1 181,-4-1-106,9 4 74,-6 1 20,9-1 1,-5 4-20,1-2 1,-3-4 68,-2-1 0,1-1-50,1 3 1,1 0 0,0 0-4,0 0 5,0 0 1,0 2-7,0 0 10,-1 1-30,1-4 18,1 4 1,-4-2 88,1 1 9,-4-1 13,5-1-10,-2 2 27,3-1-124,0 5 0,0-5 32,0 1 0,-3-2-95,1 0 116,-1 1-188,3-2 149,3 1-82,-2 0 103,2 0-17,-4-1 0,1 2 73,1-1 1,-4-3-71,1 1-6,-4-1 1,7 3 5,-1 0 1,2-2-34,-2-1 38,0 1 0,2 2-91,0-1 67,0 1 0,-2 1-7,0-2 92,0-2-75,-1 5 194,2-4-189,-1 5 0,-1-5 145,1-1-87,-3-2-13,2 4-46,-2-3 3,3 4-116,0 4 140,0-4-83,-1 6 0,1-6 44,1 2 0,-4 0-15,1-3 1,-3-1 5,2-1 0,-1 1 43,1 2 1,-2-2-39,3-1 4,-4-2-14,5 6 13</inkml:trace>
  <inkml:trace contextRef="#ctx0" brushRef="#br0" timeOffset="1">1256 2882 10431,'2'0'4,"2"9"-21,-1-6 19</inkml:trace>
  <inkml:trace contextRef="#ctx0" brushRef="#br0" timeOffset="2">1270 2898 10425,'1'1'2,"4"6"5,-1-3 1,-1 0-10,1 0 34,-1-1-31</inkml:trace>
  <inkml:trace contextRef="#ctx0" brushRef="#br0" timeOffset="3">1297 2927 10476,'2'3'2,"4"3"-10</inkml:trace>
  <inkml:trace contextRef="#ctx0" brushRef="#br0" timeOffset="4">1311 2942 10476,'2'2'2,"4"5"13,-2-1-8,6-2 142,-9 2-132,8-2 104,-5 3-97,6-3 10,-3 2-78,4-2 87,-4 0-131,-1 2 97,1-3 0,0 2-34,0-1 1,-2-1 13,-1 2 115,1-4-62,2 5 11,-1-2 140,1 3-148,4 0-66,-1-1 81,1 2-122,2-1 109,-5-1-40,4 1-12,-4 0 2,2 0-7,-6 0 23,2 0-27,-2-3 21,3 2 0,-3-3-26,1 4 25,-4 1-109,6-2-56,-3 1 66,2 0 1,1-3 106,0 1 1,-3-3-65,1 3 40,0-3 0,2 4-57,0-2 150,-4-1-118,3 3 111,1-2-67,1 3 1,2-3 11,-3 2-21,0-5 0,-1 3 0,1-2 2,-2-1-2,1 5 0,0-5 0,2 5 0,4-5-4,-2 4 4,-4-4-1,0 5 2,0-4-2,2 4 1,2-6 1,-3 6-2,0-1 2,0-2-2,-1 3 2,2-2-138,-1 2 130,2-1 1,-1 1 99,1-2-107,-4-1 72,1 3 1,-2-4-58,3 2 38,-4-2-18,3 4-13,-2-5 19,3 5 3,0-5-4,-3 5-9,5-5 93,-4 5-87,4-2-27,2 2 0,-1-1 20,1 0 1,-1-3-30,-3 3 1,0-3-67,0 3 95,-4-4-237,6 5 205,0-2-104,4 3 63,1 0 72,-3 0 1,1-3-17,-3 1 0,-2-3 5,-3 3 1,1-3-10,2 2 0,0-1 3,0 1 1,-1-1 24,1 2 0,-2-3-20,0 2 5,-1-2 0,3 4-5,0-2-3,-3-1 1,5 3 39,-4-2-13,5 1 5,-4 1 8,1-3-24,0 1 201,0 2-174,0-5-57,3 5 0,-3-5 64,-5 0-88</inkml:trace>
  <inkml:trace contextRef="#ctx0" brushRef="#br1" timeOffset="5">10103 4250 10007,'12'-1'1,"18"1"1,2 0-17,-1 0 0,-2 0 18,5 0 1,2-2-59,3-2 1,0 2 47,0-2 0,-4 2-3,0 2 1,-1 0 31,0 0 1,-1 0 3,-7 0 0,0 0 25,0-5 1,-1 4 11,-3-4 1,3 4-36,-4 1 0,4 0-5,1 0 1,1 0-12,-1 0 1,-4 0 17,-1 0 0,1 0-40,4 0 1,1 0 38,-1 0 1,-1 0-7,-4 0 1,4 0 24,-3 0 1,3 0 2,1 0 0,-4 0-52,-1 0 0,-3 0 30,3 0 1,0 0-30,1 0 0,1-5 29,-5 1 0,3 0-67,-3 4 0,6 0 27,-3 0 0,4 0-11,1 0 0,-1 0-7,-3 0 0,5 0 11,-5 0 0,5 0 16,-4 0 1,0 0-5,-1 0 0,3 0 8,-4 0 0,-2 0-6,-3 0 0</inkml:trace>
  <inkml:trace contextRef="#ctx0" brushRef="#br0" timeOffset="6">0 0 13443,'2'5'16,"2"13"47,2-3-83,-1 2 1,-5-2 61,5-2 0,1 5-19,-2-1 0,2 0-3,-2-3 1,-2 3 43,2 0 1,-1 0-55,2-3 0,-4 0-11,4 4 0,-4-2 13,-1 6 1,4-5-13,0 5 0,1-4 17,-5 3 0,1 1-35,4 4 0,-4-1 28,4-3 1,-2 1 91,1-6 0,-3 7-103,4-3 1,1 0-1,-2 1 1,4-6-10,-3 1 0,4 3 26,-5-3 0,5 2 7,-5-2 1,5-2-6,-4 2 0,0 2-2,-1-1 0,-1 1-10,6-2 1,-6-2-12,1 2 0,-1 2 4,2-2 0,-4 1 0,4-5 1,-4 4 85,-1 1 0,5 4-73,-2-5 1,2 2 114,-5-1 1,1-4-102,4 3 1,-4 2 71,4-1 1,-2-1-56,1-3 1,-3-1-10,4-1 1,1 6-34,-2 0 0,2-1-6,-2-4 0,-1 2-106,6 2 1,-6-2 77,1 2 1,2-1-34,-2 2 1,2-4 53,-1 3 1,-2 3-7,5-3 0,-4 5 39,5-5 1,-6 6 92,1 0 0,4 0-47,1-1 0,-3 3 19,3-4 1,-4 0-41,4 0 1,-5 0-6,5 0 0,-5 3-126,5-6 0,-2 3 79,2-3 0,1 3-81,-6-3 0,7 0 92,-2-6 0,0 6-31,0 0 1,3 3 31,-3-3 0,0-1-1,0-4 1,3 2 4,-3 3 1,1-4-18,-1 3 1,2-2 21,-2-2 1,-2 4-8,2 1 1,-1 1 7,0-2 0,4-2-11,-3 2 0,-2 2 10,2-2 1,-2 3-16,1-3 1,4-3 2,-3 4 0,1-2-8,-1 1 1,2-2 9,-2 3 1,-2-6-27,2-3 0,-1 3 23,0-3 1,4 3-7,-3 0 1,-2 2 0,2-1 0,-5 0 125,4 0 0,0 0-68,1 0 1,1 0 8,-6 0 1,5-4 14,-4 0 1,3 0 12,-4 3 0,5 2-30,-4-1 1,0-4-1,0 0 0,-2-1-108,6 5 0,-5 0 96,4 1 0,-3-2-119,4 2 1,-6-9 77</inkml:trace>
  <inkml:trace contextRef="#ctx0" brushRef="#br0" timeOffset="7">926 2584 15960,'1'2'5,"3"3"0</inkml:trace>
  <inkml:trace contextRef="#ctx0" brushRef="#br0" timeOffset="8">939 2601 15985,'2'2'3,"-2"0"-6</inkml:trace>
  <inkml:trace contextRef="#ctx0" brushRef="#br0" timeOffset="9">953 2625 15946,'3'7'-12</inkml:trace>
  <inkml:trace contextRef="#ctx0" brushRef="#br0" timeOffset="10">2371 3581 10786,'2'0'19,"15"0"123,1 1-47</inkml:trace>
  <inkml:trace contextRef="#ctx0" brushRef="#br0" timeOffset="11">2426 3587 11117,'4'1'-14,"4"4"-20,1-4 70,5-1 0,-10 2-88</inkml:trace>
  <inkml:trace contextRef="#ctx0" brushRef="#br0" timeOffset="12">2468 3596 11059,'6'3'-72,"7"0"-20,0 2 0,0-5 67,0 0 0,0 1-34,0 4 46,0-4 1,1 5-10,-2-6 1,-3 2 7,0 2 1,-5-3-39,5 4 51,0-4 1,4-1-7,0 0 0,-4 5-15,0-1 1,-1 1 14,5-5 0,0 1 13,1 3 0,-2-3-15,2 4 0,-1-4 9,0-1 0,1 5-9,4-1 1,-3 1 47,2-5 0,-2 0-18,-2 0 0,4 1 3,1 3 1,-1-2-11,-4 2 1,5-2-5,-1-2 0,0 1 31,-3 4 0,0-4-29,3 3 0,-2-3 3,3-1 1,-4 5-9,-1-1 1,0 1-2,1-5 0,-2 4-22,2 1 0,-1-1 39,0-4-38,0 0 0,0 1 21,0 4 1,1-4 0,-2 4 1,1-4-8,1-1 0,-2 5-1,2-2 0,3 2 3,0-5 0,3 1 2,-3 4 0,-3-4 2,4 4 1,3 1 4,0-2 0,0 0 9,0-4 0,-3 5 21,4-1 1,-5 1 73,5-5 1,-5 4-62,5 0 1,-5 0 60,0-4 1,-1 0-83,2 0 0,-9 2-13,5 2 0,-4-2-73,3 2 0,0-2 95,0-2 0,0 1-136,1 3 118,-2-2 1,1 4-50,1-6 1,-2 1 20,2 4 17,-1-4 0,0 5-18,0-6 0,0 0 29,0 0 0,2 4-16,2 0 1,-2 1 1,3-5 0,-3 1-11,3 4 1,-3-4 10,2 4 0,2-4-23,-2-1 0,2 4 16,-1 1 1,-3-1-37,7-4 1,-4 0 55,4 0 0,-6 0 2,1 0 0,-2 5 43,-2-1 0,0 0 88,0-4-141,0 0 1,0 0 11,1 0 1,-2 0-25,2 0 0,-6 0 30,1 0 1,-1 4-69,6 1 1,-1-1 58,0-4 1,0 0-83,0 0 1,0 0 52,1 0 0,0 0-5,3 0 0,0 2 84,4 2 1,-3-2-71,3 2 0,-3-3 1,4-1 1,-5 0 5,5 0 1,-5 0 139,5 0 1,-4 0-121,4 0 1,-2 0-8,2 0 1,-3 0-22,-6 0 0,4 5-4,1-1 0,0 1-39,-6-5 1,3 0 59,3 0 0,-4 0-32,3 0 0,-2 4 14,-2 0 0,0 0-45,0-4 1,2 0 34,2 0 0,-2 0 7,3 0 1,0 0-47,0 0 0,5 0-5,-1 0 1,-2 5 46,2-1 0,-4 1-10,3-5 1,0 0 26,0 0 1,3 0-26,-6 0 0,3 4 13,-3 0 1,3 1-15,-3-5 0,0 0 38,-6 0 0,6 0-19,0 0 1,-1 0 6,-4 0 0,0 4-6,0 1 0,0-1-6,0-4 1,2 0 57,2 0 1,-2 0-55,3 0 0,-4 0-4,-1 0 1,0 2 9,0 1 0,2-1-8,2 2 0,-2-2-1,2-2 1,-1 0-4,1 0 1,0 0 16,5 0 0,-7 4-9,3 1 1,3-1 41,0-4 1,-2 0-44,-2 0 1,3 0 54,-3 0 1,2 0-27,-2 0 0,-2 0 2,2 0 0,-2 0 77,-2 0-78,0 0 0,0 0-72,0 0 0,1 2 62,-2 2 1,2-3-138,-1 4 0,0-4 120,0-1 0,0 0-58,0 0 1,1 0 40,-2 0 0,3 0 1,3 0 1,-4 0-5,3 0 1,0 0 3,0 0 0,-1 0-31,5 0 1,-3 0 30,4 0 0,-5 0-15,5 0 1,-2 5 12,2-1 0,2 1-129,-7-5 1,5 0 110,-5 0 1,5 0-64,-4 0 0,-1 0 123,-4 0 0,2 0-76,2 0 1,-2 3 48,3 2 1,-4-1-39,-1-4 0,5 0 80,-1 0 1,5 0-63,-4 0 0,3 0 60,-3 0 0,5 2-35,-1 2 1,-2-2 5,2 2 1,-1-3-12,0-1 1,4 0-2,-3 0 0,1 0 4,-1 0 0,1 0-6,-6 0 0,5 0 60,-4 0 0,4 2-54,-5 2 0,5-2 75,-5 2 1,1-2-63,-5-2 0,4 0-20,1 0 0,-1 0-22,-3 0 1,0 0-1,3 0 0,0 0-44,5 0 1,-7 0 68,3 0 0,1 4-18,-2 1 1,7-2-1,-3-3 1,0 0 8,0 0 0,1 0-13,4 0 1,-1 0 10,-3 0 1,3 0 10,-4 0 1,0 2 3,1 2 1,-6-2 44,1 2 0,-2-2-52,-2-2 1,0 0 41,0 0 1,1 0-36,-2 0 0,2 0 1,-1 0 0,-1 0 8,2 0 1,3 0-122,1 0 0,4 0 67,-5 0 1,6 0 30,-1 0 0,1 0 18,-1 0 0,3 0-25,-3 0 0,-2 1 56,2 4 1,-1-4-49,0 3 0,3-2 29,-7-2 0,5 0-7,-4 0 1,3 0-16,-3 0 0,-1 0-5,-4 0 1,5 0-2,-1 0 0,1 0-46,-5 0 1,4 1 48,1 4 0,1-4-14,-2 4 1,2-4 8,2-1 0,0 0 107,-3 0 0,-3 0-102,7 0 1,-1 0 53,1 0 0,1 0-47,-6 0 1,5 2 14,-5 2 1,7-3-123,-2 3 1,-2-2 115,2-2 0,-5 0-38,5 0 0,-5 0 21,6 0 1,-7 0 10,1 0 1,2 0-17,-1 0 0,0 0 6,0 0 0,-3 0 28,2 0 0,-3 4 9,0 1 1,3-1-55,0-4 0,5 0 34,-4 0 0,4 0-106,-5 0 0,9 0 89,-4 0 1,6 0-150,-7 0 1,6 0 123,3 0 0,-2 5-24,2-1 0,-2 0 15,-2-4 1,-4 0-8,0 0 0,-1 0-20,0 0 0,-2 0 19,-6 0 1,5 0 91,-1 0 1,0 0-79,-3 0 0,-1 0 62,0 0 1,1 0-51,4 0 0,1 0 64,3 0 0,3 0-42,-4 0 1,4 0 3,1 0 1,1 0-1,-1 0 0,-1 5-9,2-1 0,-1 1 1,0-5 1,-1 0 0,-3 0 0,-1 0-127,-4 0 0,-3 0 110,4 0 1,1 0-26,-2 0 1,0 0-39,-3 0 0,0 0-14,3 0 0,0 0 47,5 0 1,-1 0 3,6 0 1,-3 0-26,-2 0 1,7 0 20,-2 0 0,2 0 8,-3 0 1,0 0-19,0 0 1,3 0 115,-3 0 0,4 3-52,-9 2 0,4-1 6,1-4 1,-1 0-146,-3 0 1,1 0 109,-6 0 1,3 0-125,-3 0 1,3 0 68,7 0 0,-1 0 12,0 0 1,0 0-10,1 0 0,3 0 104,0 0 0,1 0-55,-5 0 1,1 0 6,-1 0 1,0 0-28,0 0 0,-1 0 17,-3 0 0,1 0-50,-6 0 1,5 2 48,-5 2 0,3-2-49,-3 2 0,-1-2 19,6-2 1,-1 0 107,6 0 0,-1 0-49,0 0 1,-4 0 98,0 0 0,4 0 56,5 0 1,-5 0-91,-4 0 0,-2 0 99,2 0 1,2 0-118,-7 0 0,5 0 31,-5 0 1,0 0-6,-3 0 1,-2 0-93,2 0 1,-1 1-55,0 3 0,-3-2 104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0"/>
    </inkml:context>
    <inkml:brush xml:id="br0">
      <inkml:brushProperty name="width" value="0.17143" units="cm"/>
      <inkml:brushProperty name="height" value="0.17143" units="cm"/>
      <inkml:brushProperty name="color" value="#F6630D"/>
    </inkml:brush>
  </inkml:definitions>
  <inkml:trace contextRef="#ctx0" brushRef="#br0">56 8 7174,'7'0'-521,"3"0"431,-6 0 198,0 3-139,2-3 132,-3 3-277,1 0 134,2-2-40,-5 2-184,2-3 251,-9 0-8,1 0-19,-7 0 176,0 0 0,0-1-67,0-1 190,3 1 121,1-2-147,1 0 133,1 3-168,2-3-50,-2-1 53,5 3 716,-2-2-765,9 6 1,-1-1 84,4 3-151,-2-4 43,4 5 0,1-3-184,4 2 0,-2 0 97,-2-3 1,-1 3-305,3-3 0,2 3-31,0-2 1,0 1-157,-2-2 0,0 1-42,-1 0 1,-1-3 492,0 3 0,-4-3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1"/>
    </inkml:context>
    <inkml:brush xml:id="br0">
      <inkml:brushProperty name="width" value="0.17143" units="cm"/>
      <inkml:brushProperty name="height" value="0.17143" units="cm"/>
      <inkml:brushProperty name="color" value="#F6630D"/>
    </inkml:brush>
  </inkml:definitions>
  <inkml:trace contextRef="#ctx0" brushRef="#br0">15 15 7914,'-4'-4'-477,"1"1"1187,0 3-802,2-3 226,-2 2 264,3-2-339,3 9 0,-1-4 18,2 5 49,-2-5-258,4 4 224,-6-2-263,7 0 226,-3 3-165,3-4 100,-4 4-12,3 0 184,-2 0-153,7-1-6,-4 1 23,3 1-47,-3-2 54,-1 1-69,1 0 86,1 0 1,-2-2 56,1-1-27,-3-2-67,2 4 1,-2-5 30,3 4 0,-2-3 12,-1 3 59,-2-4-72,4 5 0,-3-4 34,4 3-6,-3-4-2,3 5 35,-4-2-38,1 0-5,2 2 11,-2-5-89,3 5 80,-1-3-27,2 5 0,-4-4 11,1 1 3,-4-4 37,5 5-32,-2-2-4,3 0 0,-3 2 18,1-2 138,-3 0-114,4 2 104,-2-2-137,0 0 20,2 2-196,-6-6 110,3 3 1,-8-6 14,-2-1-43,-1 1 0,1-5 27,0 0 1,0 2 0,0 2 1,1-1 8,-1-2-3,-1 4 1,2-3 89,-1 1-87,0 1 1,0-2 19,0 2 1,0 0-6,0 0 17,1 2 0,-1-4 88,0 2 18,3 1-69,-5-4-10,4 6-123,-5-5 119,7 5-163,-3-2 144,5 0-73,-6 3 19,6-6-3,-5 2 0,5-1 13,-4 1 1,3 1 0,-2-2 112,2 4-101,-4-5-3,2 2 14,1-3-25,-4 1 1,5 1 14,-2 0-5,2 3 0,-1-1-22,0 0 23,3 3-19,-3-6 11,0 5 18,2-2-13,-2 0-1,3 2 1,0-2 0,0 0 252,0 2-76,3 4-151,-2-1 29,2 4-128,-3-6 121,-6-6 9,4 4 50,-8-7-97,10 9 1,-4-5 106,2 3-76,1 1-84,-2-2 51,3 9 58,3-4-59,1 7 0,0-5 200,1 3-114,-3 0 16,4-1-118,-2 1 70,2 1 8,-2-2-6,2 1-4,-2 0-35,3-3 1,-2 2 54,-1-1-87,-2-2 1,4 3-20,-5-2 65,5-1-14,-3 3 1,2-4-13,0 2 1,-3-1-7,3 2 9,-4-4 33,5 2-48,-5 0 2,5 1-35,-2 0 50,3 2 74,0-5-78,-3 5 142,2-3-141,-2 5 0,2-4 19,1 1 1,-2-3-26,0 3 1,-3-3 0,3 2-153,-1-2 171,3 4-86,0-2 59,-4 3-12,3 0 1,-1-3 27,2 1 0,-3-3 30,1 3-32,-4-4-2,5 8 0,-2-4-9,3 4 1,-2-3 17,-1-2-38,-2-2 32,4 7-35,-2-5 24,2 7 60,-2-5-22,2-2 6,-5 2 9,6-5 1,-6 5-22,4-2-60,-4 0 67,2 2-88,0-5 77,1 5-82,0-2 37,2 2-1,-6 1 8,6-3 7,-1 3 17,-1-4 1,2 2-16,-2-1-2,-1-2 2,3 4 1,-4-5-107,2 4 100,-2-4-6,4 2 7,-2 1-11,0-3 44,2 5 0,-2-5-38,2 4 25,-2-4-9,2 5 26,-1-2-50,1 3-4,4-3-9,-2 2 26,1-2-34,-1 3 28,-1-3-54,-1 2 41,1-3 8,3 1 1,-2 2 12,1-1 0,-4-1 1,0 1 0,-3-3 20,3 2-33,-1-2 30,4 4-22,-2-2 7,1 2 0,0 0-2,0-2 0,-3-2-7,1 3 1,-2-3-51,1 3-10,1-1 38,-2 3 18,6 0 0,-6 0-9,3 0 1,-3-3 4,3 1 1,-4-3 13,2 3 1,-1-3-14,1 2 0,-2-1 80,3 2-29,-4-1 9,5 0-41,-2 2 0,4-2 4,-2 3-12,-2 0 1,2-2 14,-1-1-20,1 1 1,1-1 10,0 1 0,-3-3 10,1 2 23,-1-2-34,3 4 0,0-4 5,0 3 0,0-3 4,0 2 15,-3-2 0,4 2-19,-1-2 1,-1-1-22,-1 4 30,-1-4-8,3 5 0,2-4-1,0 3 1,1-3 15,-3 3-200,-1-4 178,4 5-47,1-2 0,2 1 33,-2-1 1,-3-2-128,-3 3 97,0-4 63,1 6-25,4-3 7,-2 0 57,2 2-69,-3-3-40,0 1 46,2 2-284,-1-2 49,2 3 57,0 0 181,1 0 0,3-1-2,-1-2 1,-2 2-2,-2 0 0,0-3-94,0 2 65,-2-1 2,9 3 0,-4 0-69,4 0 1,-4-2 46,-3-1 32,-2 1 1,3 1 19,2-2-14,-5 2 1,5-2 18,-3 3-70,-3-3 70,7 2-29,-6-2-23,7 3 1,-1-3 29,-2 1 1,0-3-44,-2 3 0,-1-3 35,1 3 1,-1-3-7,-2 3 0,3-3 44,1 3 0,1-3-39,-2 2 1,4-1 17,-2 1 0,0-2-12,0 4 1,1-5 54,2 1 0,-1 1-46,1 0 0,1 1 4,1-2 1,-2 3-65,2-3 1,-1 3-9,-1-3 1,1 3-300,0 0 1,0-1 110,4 1 0,0-1-772,4 3 0,0-3 31,4 1 1008,0-1 0,6 7 0,-1-1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2"/>
    </inkml:context>
    <inkml:brush xml:id="br0">
      <inkml:brushProperty name="width" value="0.17143" units="cm"/>
      <inkml:brushProperty name="height" value="0.17143" units="cm"/>
    </inkml:brush>
  </inkml:definitions>
  <inkml:trace contextRef="#ctx0" brushRef="#br0">213 588 7601,'-4'0'-443,"0"0"896,4 0-267,-4 0-222,3 0 1,-3 1 146,4 2-104,0-3 70,0 8 1,0-7 69,0 5-57,0 0 0,0 3-31,0-1 1,3 1-25,0-1 0,0 0 28,-3 1 1,0 3-53,0-1 0,3 3 50,-1-3 0,1 4-94,-3 0 0,0-2 82,0 1 1,0 1-109,0 1 0,0-2 63,0 1 1,0-2 2,0 1 0,0 2 62,0-2 1,0-1-53,0-2 1,0 2 97,0 1 0,0 0-86,0 0 0,0-3 11,0 4 0,-3-4 8,1 3 1,-1-3-68,3 4 1,0-5 18,0 1 1,0 1-6,0 0 0,0 0 20,0-4 0,0 2-3,0 1 1,0-2 60,0 3 1,0-3-61,0 0 0,0 0 31,0 2 1,-1-1-40,-2 1 0,2 1-6,-2 0 1,2-1-48,1-2 0,0 0 69,0 3 0,-1-3-49,-2 3 1,2-3 36,-2 0 0,3-1 3,0 0 0,0 1-20,0-1 1,0 2 8,0 1 0,-3-2 0,0 3 0,0-3 1,3 0 1,0 0 10,0 3 0,0-3-9,0 3 1,0-3 84,0 0 1,0 2-81,0 0 1,0 2 42,0-2 0,0 0-33,0 3 1,0-3-15,0 3 1,0-2-3,0 2 1,0 0-6,0 3 1,-3-3-10,0 0 1,0 0-7,3 4 0,0-3-6,0 0 1,0 1 20,0-2 1,0-1-26,0 1 0,0 0 21,0 0 0,-2 1 6,-1-4 0,0 4-7,3 0 1,0 0 19,0-1 0,0 2-12,0-1 1,0 0 1,0-1 1,-1 4-49,-2-4 0,3 4 43,-3-4 0,2-1-7,1 1 1,0 0 1,0 0 1,0-1 10,0-2 0,-3-1-9,0 1 0,0-1 1,3-2 0,0 2 23,0 1 1,-1-1 4,-2 1 0,2 1 17,-2-1 1,3 2-34,0-2 0,0 0-6,0 3 1,0-3 8,0 4 0,0-4-35,0 3 0,0-1 33,0 1 0,0 1 2,0-3 1,0 2 28,0-2 1,0 3 1,0-1 0,0-1 89,0 1 0,0-2-107,0 1 0,0-2 28,0 0 1,0 2-13,0-2 1,0 0-75,0-2 1,0 0 36,0-1 1,0 1-16,0-1 1,0 0 10,0 1 0,0 0-11,0-1 0,-3 3 23,0 1 0,0 0-12,3-1 1,0 0 51,0 3 1,0-3-44,0 4 0,0-5 19,0 1 1,0 1-21,0 0 0,0 2-3,0-2 0,0-1-21,0-3 1,0 4 31,0-1 1,0 1-2,0-4 1,0 3-11,0 1 1,0 0 12,0 0 1,0 0-13,0 2 0,0-1-38,0-1 1,0-2 32,0 4 0,0-2-2,0 2 0,0-3 22,0 3 1,0-2 1,0 2 1,0-1-23,0 1 0,-3 2 2,0-5 0,0 4-5,3-1 1,0-1 9,0 1 0,0-2-12,0 2 1,0-4 12,0 1 0,-2 2-2,-1-2 1,0 1-5,3-3 0,0-1-1,0 0 0,-1 3 1,-2 1 1,3 0 1,-3-4 1,2 0 8,1 1 0,0-1-7,0 1 0,0 3-16,0-1 1,0 0 8,0-3 1,0 1-3,0 0 0,0 2-5,0 0 1,-2 0-2,0-2 1,1 3-19,-2-1 0,2 1 22,1-1 1,0-1 8,0 1 0,0 0-10,0 0 1,0-1 43,0 1 0,0-1-41,0-2 0,0 3 33,0 0 1,0 1-28,0-3 0,0 0 3,0 2 1,0-1-50,0 1 1,0 2 46,0-2 0,0 0-22,0-3 1,0 4 13,0 0 1,-3 0-3,1-1 0,-1-1-5,3 1 0,0 2 31,0 1 1,0 2-8,0-2 1,0 2 4,0-2 0,0 2-9,0 1 1,0-3 3,0 0 0,0 1-61,0 2 0,0-1 52,0-2 0,0 1-25,3-4 0,-2 3 19,2-2 0,-2 2-20,-1-3 0,0 0 8,0-2 0,0 3-7,0-1 1,0 3 18,0-3 0,0 2-1,0-2 0,0 0 17,0 3 0,0-1-20,0 1 0,-1 3 17,-2-4 0,2 1-14,-2 0 1,3-1-11,0 2 1,0 0-29,0-4 1,0 1-7,0-1 1,-1-1-14,-2 1 0,2-1 40,-2-2 0,2 3 31,1 1 1,-3 0-36,0 0 1,0-3 98,3 3 1,0 0-91,0-1 1,-3 4 40,1-1 0,-1 0-21,3 0 1,0-1 5,0 2 1,0 0 12,0 0 1,0-2-7,0 1 1,0-2 42,0 2 0,0-1-51,0 1 1,0-1 68,0-1 0,0-3-70,0 3 0,0 0-2,0-1 0,0 2-6,0-2 1,0-2-5,0 3 1,0 0-2,0-1 0,0 3 17,0-2 0,0-1-41,0-2 1,0 2 28,0 0 0,0 4 0,0-4 0,1 3 11,2-3 0,-2 4 5,2 0 0,-3 0-18,0-1 0,0 1 7,0-3 1,0 3-7,0-1 1,0 1 6,0-1 1,0 1-7,0-3 1,0 2 4,0-3 0,0 3 22,0-2 1,0-1-30,0-2 0,0 2 1,0 0 0,0 4 0,0-4 1,0 0-1,0-2 0,0 3-5,0 2 0,0-2 9,0 0 1,0 0-8,0 0 1,3 3 3,0-1 0,0-2-7,-3 0 0,0-2 5,0 2 1,0-3 0,0 2 0,0 2-27,0-2 0,0 0 26,0-3 0,0 1-43,0 0 0,0-1-6,0 1 1,0-1 42,0 1 0,0 2-11,0 1 0,0-1 18,0-3 0,0 1-21,0-1 0,0 1-31,0 0 0,0 0 39,0 2 0,0-1 0,0 1 1,0-1 39,0-2 1,0 3 4,0 0 1,0 1 28,0-3 1,1 2-64,2 0 0,-2 2 13,2-2 0,-2-2 3,-1 3 0,0-3-39,0 0 1,0-1 25,0 1 0,0 0-5,0-1 0,0 0 79,0 1-41,0-1 1,0 1 44,0 0 1,3-1-67,-1 0 1,1 1-2,-3-1 0,0 1 13,0 0 0,0-1-15,0 1-11,0-1 1,0 0-7,0 1 1,0 0-5,0-1 1,0-2 16,0-1 0,0-2 105,0 3-105,0-1 0,0 4-11,0 0 0,0-3 13,0-1 1,0 1 12,0 2-58,0 0 0,0-2-94,0 0 0,0-3-352,0 3 248,0 0-199,0 2 0,1-3-164,2 1 598,-2-4 0,3 2 0,-4-4 0</inkml:trace>
  <inkml:trace contextRef="#ctx0" brushRef="#br0" timeOffset="1">26 843 8229,'-4'8'-1244,"2"0"1781,-4-2-70,5 1-64,-3-5 686,4 1-936,4-11 1,-3 3 2,5-6 0,0-3 14,3 0 1,-1-5-49,0-1 1,1-3 135,-1 0 1,4-2-76,-1 0 1,5-4-12,-2-3 0,5-1 18,0-1 1,1-3 8,-3 0 0,-1 0 34,-1 3 1,-3 0 11,-3 0 1,-1 5-6,0 3 0,-3 2-302,-2 4 0,0-1-572,0 1 1,1 5 452,-1-2 1,-2 2 54,2-2 1,-1-1 130,0 2 1,0-1-100,0 3 1,0-1 30,-2 4 0,3 0-77,-1 2 92,1 0 1,-3 4-62,0-1 56,0 5 1,0-5-18,0 3 19,0 3 85,0-4 1,0 11-24,0 1 1,0-1 1,0-1 1,0 1 35,0 4 1,0-1-48,0 1 0,0 0-31,0 0 1,0 0 32,0 2 1,0-2-6,0 1 1,0 0 1,0-1 0,0 1 29,0 0 1,0-3 20,0 2 0,3-1 109,0-2 0,-1 1-12,-2-1 0,2 1-65,0 0 1,-1-1-25,2 0 1,-1 1 6,1-1 1,-2 1-135,2 0 1,-2-1 132,2 1 0,-2 2-141,2 0 1,-2 1 16,-1 0 1,3-2-96,0 4 1,0 1 172,-3 2 0,0-3-44,0 0 0,0 1 165,3 1 1,-2 1-94,2-3 0,-2 1 12,-1-4 0,3 4-36,0-1 1,0-2 42,-3 0 0,2 0-26,1 0 0,0-1 34,-3-2-61,4-1 1,-3 0-10,2 1 1,0-3 52,0 0 1,1-2-34,-1 2 0,-2 2-53,2-3 1,-2 2 54,2-1 0,-2 1-59,2-2 0,-2 4 26,-1-1 1,0-3-4,0 1 1,0-3-208,0 2 208,0-2-245,0 0 220,0-10 1,-2 4 74,-1-5-90,0 1 1,2-1 2,-2-1 0,2 3 16,-2 0 0,2 3-9,1-2-64,-3-1 1,1-2 73,0-1 0,-3 1-53,3-1 1,-2 0 30,1 1 1,1-2-36,-3-1 1,2-2 72,-3-4 1,4-3 5,-4 0 1,1-4-8,-1 2 1,-1-1 1,5-1 1,-4 1 70,3 3 0,-2 3-95,2 3-8,0 4 25,-1-3-121,3 8 1,-4 2 75,3 3 1,0-1-4,0-2 62,1 2 0,0-3 1,-2 4 111,2-3-139,-3-3 1,4 1 189,0-1 0,0 3-17,0-2 2,0 3 0,0-3-61,0 2-8,0 2 16,0-6-48,0 2 0,-3-4 29,0 1 0,1-1-32,2 1 0,0 0 122,0-1 1,0 3-113,0-3 0,0 5 103,0-4 1,0 1-67,0-1 0,0 2-67,0 0 20,0 0 0,0 0-149,0 1 100,0 3 34,0-2 31,0 12 0,0-2-40,0 9 1,0-4 6,0 3 1,0 0 18,0 0 0,0 2 6,0 2 0,1-1-79,2 2 1,-2 2 57,2 0 1,0 2-59,0-1 0,0 3 45,-3 1 1,3-1-134,0 1 0,0-3 126,-3-1 0,0-2-6,0 3 1,0-7 1,0 1 1,3-6 1,-1 1 0,1-6-254,-3 0 231,0-4-261,0 2 212,0-12 1,0 1-116,0-7 0,0 0 86,0-3 0,0-4-106,0-1 1,0-3 109,0 0 0,0-4-14,0 1 1,0-4 86,0 4 0,-3-3-72,1 2 1,-3-2 96,3 3 0,0-3-83,0 2 0,-2 1 86,1 2 1,-3 4-37,3-1 0,1 7 8,2-2 1,-1 6 27,-2 0 215,2 1-129,-3 10 227,4-3-182,0 11 0,0-4-42,0 6 107,0-3 1,0 3-48,0 0 0,0-3-42,0-1 1,0-2 4,0 2 0,0-2 11,0 3 0,0-3 76,0 2-107,0 1 0,0 3-151,0-1 0,0 1 94,0-1 0,0 3-185,0 1 1,-1 3 52,-2 0 1,2 1-139,-5 4 1,1 0 50,-4 5 1,0 0-8,1 7 0,-5 0-72,-1 5 1,-1-1 95,1 3 1,-5-3-25,2 1 1,-2-5 45,2-1 1,0-4 133,0-1 0,3-5-119,0-3 0,3-2-57,0 1 0,5-3-3,4-3 1,0-2-474,2 0 255,0-4 0,2-2-104,0-3 504,3 0 0,7-7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1520 1 12528,'-41'0'450,"3"0"-369,12 6 75,-6 1-9,4 12 172,-10 2-222,5 10 30,-7 3 1,-2 14-128,3 0 1,3 1 62,9-5 1,-5 0-122,-2 8 1,-11-1 79,19-20 1,-1-1-1,-3 3 1,-1-2-8,-2 2 0,0 0 0,-1 1 0,0 0-10,3-3 0,1-1 0,0 2 0,2-1 24,-1-1 0,1 1 0,3 0 0,2-1-23,-21 23 1,3-8-45,2-11 1,-1-4-366,-4 0 55,-3 3-556,-11 1-24,4 0 47,-4-3 881,17-10 0,-10-2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4"/>
    </inkml:context>
    <inkml:brush xml:id="br0">
      <inkml:brushProperty name="width" value="0.17143" units="cm"/>
      <inkml:brushProperty name="height" value="0.17143" units="cm"/>
    </inkml:brush>
  </inkml:definitions>
  <inkml:trace contextRef="#ctx0" brushRef="#br0">34 426 8405,'-8'8'-223,"-1"-2"45,4 1 0,-1-4 650,3 2 358,0-3 91,3 2-907,4-4 0,-2 0 1,3 0-30,1 0 0,3 0 128,-1 0 0,1 0-33,-1 0 1,-1-3-34,1 0 0,-1-2 58,4 2 1,2-3-136,-2 3 0,1-3 139,-1 3 1,3-3-271,3 0 0,0 0 54,0 0 1,-1-2-94,-1 3 0,3-3 99,-5-1 1,5 1-112,-4-1 1,3 1 106,-1 0 1,1 2-12,-3 0 1,0 3 31,-3-3 1,-2 5 17,2-2 1,-1-1 11,-2 1 0,-2 0 44,0 3 1,-4 0 3,4 0 7,-4 0 0,3 0 219,-3 0 15,0 0-135,5 0 225,-6 0 464,3 0-760,-12 0 3,7 0-11,-11 4 29,11-3 1,-3 3 53,1-4-99,2 0 262,-3 0-270,12 0-50,-7 0 61,7-4-452,-5 3-23,-1-3-327,2 4 293,-1 0-37,-2 0 538,3 0 0,-4 0 0</inkml:trace>
  <inkml:trace contextRef="#ctx0" brushRef="#br0" timeOffset="1">102 60 8374,'0'-5'-816,"0"-1"1,0 3 407,0-2 1,-1 2 843,-2-3 1,3 3-12,-3-2 0,1 2-75,-1 1 1,1 0 218,-3-1-31,-1 2-94,-3-3 7,1 1-45,-1 2-210,5-3-287,0 4 330,4 0-128,0 4 0,1 0 8,2 1 1,-3 0 2,3-3 0,2 1 14,1 2 0,-2-2 24,2 3 1,0-1-4,3 4 0,-1-4-157,0 1 0,3 0 149,1 3 1,0-1-210,-4 1 1,3-1 55,0 0 1,4 0 50,-4-2 1,5 4-8,-3-5 0,3 5-9,-2-5 1,2 2-40,-2 2 1,2 0-4,1-1 0,0 1-55,1-1 0,0 0 101,1 1 1,-1 0-108,2 0 0,-6-1 33,-2 0 10,1 1 0,-4-1 15,3 1 3,-6-4 8,-3 2-7,1-6 7,-3 3-3519,3-4 3522,-8 4 0,-1-4 0,-4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984 93 12736,'0'-41'-984,"0"9"1084,0 18 170,0 9 0,-16 27 8,-5 9-172,-7 2 1,-7 13 3,0-2 0,-6 3 12,6-8 0,-13 1-9,-4 5 0,-5-3-167,0 6 1,-1-2 77,27-22 1,1 0 0,-2 3 0,1 0-69,-26 21 0,29-23 1,-1 0 18,-22 18 0,0-8-340,3 0-40,-3-6-473,-11-1 878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707 1 12578,'-51'25'403,"-5"5"0,8 5-276,-4 13 1,10-3-631,16-5 291,1 5 1,-11 6-186,1 5 1,-5-5-156,5-7 342,-3-3-403,-13 4 613,-3-5 0,-5 5 0,0-5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472 1 12806,'-47'25'769,"14"3"-1195,8 17-182,12 12 263,-6 5 112,7-26 0,-2-1 0,-23 27 57,-2-5 1,-3-12-398,7-14 573,-3-3 0,-18 9 0,-6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915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827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376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2664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7894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1203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30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5172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stuck between a rock and a hard place. </a:t>
            </a:r>
          </a:p>
        </p:txBody>
      </p:sp>
    </p:spTree>
    <p:extLst>
      <p:ext uri="{BB962C8B-B14F-4D97-AF65-F5344CB8AC3E}">
        <p14:creationId xmlns:p14="http://schemas.microsoft.com/office/powerpoint/2010/main" val="2113301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DC60DEE0-657A-C675-22A4-AB86AABF99A6}"/>
            </a:ext>
          </a:extLst>
        </p:cNvPr>
        <p:cNvGrpSpPr/>
        <p:nvPr/>
      </p:nvGrpSpPr>
      <p:grpSpPr>
        <a:xfrm>
          <a:off x="0" y="0"/>
          <a:ext cx="0" cy="0"/>
          <a:chOff x="0" y="0"/>
          <a:chExt cx="0" cy="0"/>
        </a:xfrm>
      </p:grpSpPr>
      <p:sp>
        <p:nvSpPr>
          <p:cNvPr id="282" name="Google Shape;282;g13bf7412a2f_0_743:notes">
            <a:extLst>
              <a:ext uri="{FF2B5EF4-FFF2-40B4-BE49-F238E27FC236}">
                <a16:creationId xmlns:a16="http://schemas.microsoft.com/office/drawing/2014/main" id="{D5C1A15B-81CE-FA5B-6FF3-5B1CCE5F73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bf7412a2f_0_743:notes">
            <a:extLst>
              <a:ext uri="{FF2B5EF4-FFF2-40B4-BE49-F238E27FC236}">
                <a16:creationId xmlns:a16="http://schemas.microsoft.com/office/drawing/2014/main" id="{C901FA29-57BD-FCE7-3940-0AC04EBF55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a:rPr>
              <a:t>Frederick Jelinek, a renowned Czech-American researcher in natural language processing and speech recognition, famously said in 1985, "Every time I fire a linguist, </a:t>
            </a:r>
            <a:r>
              <a:rPr lang="en-US" b="0" i="0" dirty="0">
                <a:solidFill>
                  <a:srgbClr val="E2EEFF"/>
                </a:solidFill>
                <a:effectLst/>
                <a:latin typeface="Google Sans"/>
              </a:rPr>
              <a:t>the performance of the speech recognizer goes up</a:t>
            </a:r>
            <a:r>
              <a:rPr lang="en-US" b="0" i="0" dirty="0">
                <a:solidFill>
                  <a:srgbClr val="E8EAED"/>
                </a:solidFill>
                <a:effectLst/>
                <a:latin typeface="Google Sans"/>
              </a:rPr>
              <a:t>”</a:t>
            </a:r>
            <a:r>
              <a:rPr lang="en-US" b="0" i="0" baseline="30000" dirty="0">
                <a:solidFill>
                  <a:srgbClr val="E8EAED"/>
                </a:solidFill>
                <a:effectLst/>
                <a:latin typeface="Google Sans"/>
              </a:rPr>
              <a:t>1</a:t>
            </a:r>
            <a:r>
              <a:rPr lang="en-US" b="0" i="0" dirty="0">
                <a:solidFill>
                  <a:srgbClr val="E8EAED"/>
                </a:solidFill>
                <a:effectLst/>
                <a:latin typeface="Google Sans"/>
              </a:rPr>
              <a:t>, suggesting that there may be no efficient way to include linguistic knowledge in such systems.</a:t>
            </a:r>
            <a:endParaRPr dirty="0"/>
          </a:p>
        </p:txBody>
      </p:sp>
    </p:spTree>
    <p:extLst>
      <p:ext uri="{BB962C8B-B14F-4D97-AF65-F5344CB8AC3E}">
        <p14:creationId xmlns:p14="http://schemas.microsoft.com/office/powerpoint/2010/main" val="2993123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928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cat</a:t>
            </a:r>
          </a:p>
        </p:txBody>
      </p:sp>
    </p:spTree>
    <p:extLst>
      <p:ext uri="{BB962C8B-B14F-4D97-AF65-F5344CB8AC3E}">
        <p14:creationId xmlns:p14="http://schemas.microsoft.com/office/powerpoint/2010/main" val="2873225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1600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C9D8B-A284-40CD-0FB2-0CB4341E4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4B63F-0BE8-DA40-7F86-E1D4F2D148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0ACB6A2-1948-6080-BF89-B6950BF1ABF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034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Tahoma" panose="020B0604030504040204" pitchFamily="34" charset="0"/>
                <a:ea typeface="Tahoma" panose="020B0604030504040204" pitchFamily="34" charset="0"/>
                <a:cs typeface="Tahoma" panose="020B0604030504040204" pitchFamily="34" charset="0"/>
              </a:rPr>
              <a:t>To prevent large input vectors causing the dot product values to become excessively large.</a:t>
            </a:r>
          </a:p>
          <a:p>
            <a:endParaRPr lang="en-US" dirty="0"/>
          </a:p>
        </p:txBody>
      </p:sp>
    </p:spTree>
    <p:extLst>
      <p:ext uri="{BB962C8B-B14F-4D97-AF65-F5344CB8AC3E}">
        <p14:creationId xmlns:p14="http://schemas.microsoft.com/office/powerpoint/2010/main" val="113706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is correct.</a:t>
            </a:r>
          </a:p>
        </p:txBody>
      </p:sp>
    </p:spTree>
    <p:extLst>
      <p:ext uri="{BB962C8B-B14F-4D97-AF65-F5344CB8AC3E}">
        <p14:creationId xmlns:p14="http://schemas.microsoft.com/office/powerpoint/2010/main" val="3355034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763536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863293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1967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3031698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81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a:t>
            </a:r>
          </a:p>
        </p:txBody>
      </p:sp>
    </p:spTree>
    <p:extLst>
      <p:ext uri="{BB962C8B-B14F-4D97-AF65-F5344CB8AC3E}">
        <p14:creationId xmlns:p14="http://schemas.microsoft.com/office/powerpoint/2010/main" val="792008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0661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590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bf7412a2f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bf7412a2f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0178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4984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engineering </a:t>
            </a:r>
          </a:p>
        </p:txBody>
      </p:sp>
    </p:spTree>
    <p:extLst>
      <p:ext uri="{BB962C8B-B14F-4D97-AF65-F5344CB8AC3E}">
        <p14:creationId xmlns:p14="http://schemas.microsoft.com/office/powerpoint/2010/main" val="3883954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6061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”behavior cloning” is a great starting point for enable models to follow human instructions,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249</a:t>
            </a:fld>
            <a:endParaRPr lang="en-US" dirty="0"/>
          </a:p>
        </p:txBody>
      </p:sp>
    </p:spTree>
    <p:extLst>
      <p:ext uri="{BB962C8B-B14F-4D97-AF65-F5344CB8AC3E}">
        <p14:creationId xmlns:p14="http://schemas.microsoft.com/office/powerpoint/2010/main" val="429313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59dff5847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59dff58475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a:t>
            </a:r>
          </a:p>
        </p:txBody>
      </p:sp>
    </p:spTree>
    <p:extLst>
      <p:ext uri="{BB962C8B-B14F-4D97-AF65-F5344CB8AC3E}">
        <p14:creationId xmlns:p14="http://schemas.microsoft.com/office/powerpoint/2010/main" val="3470092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59dff5847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a:extLst>
            <a:ext uri="{FF2B5EF4-FFF2-40B4-BE49-F238E27FC236}">
              <a16:creationId xmlns:a16="http://schemas.microsoft.com/office/drawing/2014/main" id="{1F2E6BC6-AA0B-F657-4F8C-6F216EA78F87}"/>
            </a:ext>
          </a:extLst>
        </p:cNvPr>
        <p:cNvGrpSpPr/>
        <p:nvPr/>
      </p:nvGrpSpPr>
      <p:grpSpPr>
        <a:xfrm>
          <a:off x="0" y="0"/>
          <a:ext cx="0" cy="0"/>
          <a:chOff x="0" y="0"/>
          <a:chExt cx="0" cy="0"/>
        </a:xfrm>
      </p:grpSpPr>
      <p:sp>
        <p:nvSpPr>
          <p:cNvPr id="2180" name="Google Shape;2180;g259dff58475_0_130:notes">
            <a:extLst>
              <a:ext uri="{FF2B5EF4-FFF2-40B4-BE49-F238E27FC236}">
                <a16:creationId xmlns:a16="http://schemas.microsoft.com/office/drawing/2014/main" id="{519517A0-264A-2AD3-1029-9B0C7E5778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a:extLst>
              <a:ext uri="{FF2B5EF4-FFF2-40B4-BE49-F238E27FC236}">
                <a16:creationId xmlns:a16="http://schemas.microsoft.com/office/drawing/2014/main" id="{0068FF69-BA54-613A-9885-DCDBC62512F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extLst>
      <p:ext uri="{BB962C8B-B14F-4D97-AF65-F5344CB8AC3E}">
        <p14:creationId xmlns:p14="http://schemas.microsoft.com/office/powerpoint/2010/main" val="1971106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281</a:t>
            </a:fld>
            <a:endParaRPr lang="en-US"/>
          </a:p>
        </p:txBody>
      </p:sp>
    </p:spTree>
    <p:extLst>
      <p:ext uri="{BB962C8B-B14F-4D97-AF65-F5344CB8AC3E}">
        <p14:creationId xmlns:p14="http://schemas.microsoft.com/office/powerpoint/2010/main" val="1157964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cake genoise: learning representation of the world. </a:t>
            </a:r>
          </a:p>
          <a:p>
            <a:r>
              <a:rPr lang="en-US" dirty="0"/>
              <a:t>- Icing (predicting human-supplied data)</a:t>
            </a:r>
          </a:p>
          <a:p>
            <a:r>
              <a:rPr lang="en-US" dirty="0"/>
              <a:t>- cherry on the topic  </a:t>
            </a:r>
          </a:p>
        </p:txBody>
      </p:sp>
      <p:sp>
        <p:nvSpPr>
          <p:cNvPr id="4" name="Slide Number Placeholder 3"/>
          <p:cNvSpPr>
            <a:spLocks noGrp="1"/>
          </p:cNvSpPr>
          <p:nvPr>
            <p:ph type="sldNum" sz="quarter" idx="5"/>
          </p:nvPr>
        </p:nvSpPr>
        <p:spPr/>
        <p:txBody>
          <a:bodyPr/>
          <a:lstStyle/>
          <a:p>
            <a:fld id="{7E3EFFCD-2707-464E-8668-7D1BDDA9873E}" type="slidenum">
              <a:rPr lang="en-US" smtClean="0"/>
              <a:t>282</a:t>
            </a:fld>
            <a:endParaRPr lang="en-US"/>
          </a:p>
        </p:txBody>
      </p:sp>
    </p:spTree>
    <p:extLst>
      <p:ext uri="{BB962C8B-B14F-4D97-AF65-F5344CB8AC3E}">
        <p14:creationId xmlns:p14="http://schemas.microsoft.com/office/powerpoint/2010/main" val="3325167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297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590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301</a:t>
            </a:fld>
            <a:endParaRPr lang="en-US" dirty="0"/>
          </a:p>
        </p:txBody>
      </p:sp>
    </p:spTree>
    <p:extLst>
      <p:ext uri="{BB962C8B-B14F-4D97-AF65-F5344CB8AC3E}">
        <p14:creationId xmlns:p14="http://schemas.microsoft.com/office/powerpoint/2010/main" val="4120275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302</a:t>
            </a:fld>
            <a:endParaRPr lang="en-US" dirty="0"/>
          </a:p>
        </p:txBody>
      </p:sp>
    </p:spTree>
    <p:extLst>
      <p:ext uri="{BB962C8B-B14F-4D97-AF65-F5344CB8AC3E}">
        <p14:creationId xmlns:p14="http://schemas.microsoft.com/office/powerpoint/2010/main" val="1205576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303</a:t>
            </a:fld>
            <a:endParaRPr lang="en-US" dirty="0"/>
          </a:p>
        </p:txBody>
      </p:sp>
    </p:spTree>
    <p:extLst>
      <p:ext uri="{BB962C8B-B14F-4D97-AF65-F5344CB8AC3E}">
        <p14:creationId xmlns:p14="http://schemas.microsoft.com/office/powerpoint/2010/main" val="876981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a:t>
            </a:r>
          </a:p>
        </p:txBody>
      </p:sp>
    </p:spTree>
    <p:extLst>
      <p:ext uri="{BB962C8B-B14F-4D97-AF65-F5344CB8AC3E}">
        <p14:creationId xmlns:p14="http://schemas.microsoft.com/office/powerpoint/2010/main" val="1889662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9c246542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9c246542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5718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9c246542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9c246542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0661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28369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the release of this work, there has been a major adoption: </a:t>
            </a:r>
          </a:p>
          <a:p>
            <a:r>
              <a:rPr lang="en-US" dirty="0"/>
              <a:t>- There have been multiple open-source models that have adopted “Self-Instruct”-like data generation process.</a:t>
            </a:r>
          </a:p>
          <a:p>
            <a:r>
              <a:rPr lang="en-US" dirty="0"/>
              <a:t>- Furthermore, follow-up extensions skip the data generation step and directly use the LLM as a reward model for alignment.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307</a:t>
            </a:fld>
            <a:endParaRPr lang="en-US" dirty="0"/>
          </a:p>
        </p:txBody>
      </p:sp>
    </p:spTree>
    <p:extLst>
      <p:ext uri="{BB962C8B-B14F-4D97-AF65-F5344CB8AC3E}">
        <p14:creationId xmlns:p14="http://schemas.microsoft.com/office/powerpoint/2010/main" val="38826931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the bad news is that, despite all these are great advances, there are fundamental bottlenecks in all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are several ones that I would like to point out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model feedback amplifies existing biases in the model, which is a concern for their 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But more concerning is that, the model’s ability to diversify human annotations is limited. Why?</a:t>
            </a:r>
            <a:br>
              <a:rPr lang="en-US"/>
            </a:br>
            <a:r>
              <a:rPr lang="en-US"/>
              <a:t> - Model generations are limited to the implicit boundaries defined by the “seed” human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Because LLMs work best in high-data regimes. Various studies, including ours, have shown a direct relationship between model accuracy and the popularity/frequency of the inputs in pre-training. Their quality will be low when the input instructions are observed less in their pre-training.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all to say that, training with self-feedback (despite its potentials) is unlikely to be the path to the moon.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308</a:t>
            </a:fld>
            <a:endParaRPr lang="en-US"/>
          </a:p>
        </p:txBody>
      </p:sp>
    </p:spTree>
    <p:extLst>
      <p:ext uri="{BB962C8B-B14F-4D97-AF65-F5344CB8AC3E}">
        <p14:creationId xmlns:p14="http://schemas.microsoft.com/office/powerpoint/2010/main" val="1008761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340</a:t>
            </a:fld>
            <a:endParaRPr lang="en-US"/>
          </a:p>
        </p:txBody>
      </p:sp>
    </p:spTree>
    <p:extLst>
      <p:ext uri="{BB962C8B-B14F-4D97-AF65-F5344CB8AC3E}">
        <p14:creationId xmlns:p14="http://schemas.microsoft.com/office/powerpoint/2010/main" val="2543134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p>
        </p:txBody>
      </p:sp>
    </p:spTree>
    <p:extLst>
      <p:ext uri="{BB962C8B-B14F-4D97-AF65-F5344CB8AC3E}">
        <p14:creationId xmlns:p14="http://schemas.microsoft.com/office/powerpoint/2010/main" val="396758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you all were doing, roughly, was predicting a probability distribution over the next word in the sentence given the previous words. </a:t>
            </a:r>
          </a:p>
        </p:txBody>
      </p:sp>
    </p:spTree>
    <p:extLst>
      <p:ext uri="{BB962C8B-B14F-4D97-AF65-F5344CB8AC3E}">
        <p14:creationId xmlns:p14="http://schemas.microsoft.com/office/powerpoint/2010/main" val="19348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9951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527A-8054-6E82-7281-DAF7C6ADF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6D5CE1-8D0F-39BB-0369-7437DBC9EC9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A0C13C-8D42-50DE-0CEF-08935204133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807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9/2/24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extLst>
      <p:ext uri="{BB962C8B-B14F-4D97-AF65-F5344CB8AC3E}">
        <p14:creationId xmlns:p14="http://schemas.microsoft.com/office/powerpoint/2010/main" val="306226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571985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4201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729002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0716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1523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781724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63168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156724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39832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59527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172572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450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4008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9006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921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757655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9/2/24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636330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98294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73097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059969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99293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51984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6626529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170048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26110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19275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79483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710627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40452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7367503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32069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3322681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741386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45044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982370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96048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80167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31970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0448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52084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49458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24473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0514712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9301953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75601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465933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174036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16882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2074716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374973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015454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866981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943176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005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2213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6945638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1636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108282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4258987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6006217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67477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809872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297206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1320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8786727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963174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6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heme" Target="../theme/theme3.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10" Type="http://schemas.openxmlformats.org/officeDocument/2006/relationships/theme" Target="../theme/theme5.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76" r:id="rId4"/>
    <p:sldLayoutId id="2147483677" r:id="rId5"/>
    <p:sldLayoutId id="2147483678" r:id="rId6"/>
    <p:sldLayoutId id="2147483679" r:id="rId7"/>
    <p:sldLayoutId id="2147483655" r:id="rId8"/>
    <p:sldLayoutId id="2147483656" r:id="rId9"/>
    <p:sldLayoutId id="2147483657" r:id="rId10"/>
    <p:sldLayoutId id="2147483680" r:id="rId11"/>
    <p:sldLayoutId id="2147483681" r:id="rId12"/>
    <p:sldLayoutId id="2147483683" r:id="rId13"/>
    <p:sldLayoutId id="2147483672" r:id="rId14"/>
    <p:sldLayoutId id="2147483685" r:id="rId15"/>
    <p:sldLayoutId id="2147483754" r:id="rId16"/>
    <p:sldLayoutId id="214748375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94681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52" r:id="rId15"/>
    <p:sldLayoutId id="2147483756" r:id="rId16"/>
    <p:sldLayoutId id="2147483757"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70603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68090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15986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0.png"/><Relationship Id="rId17" Type="http://schemas.openxmlformats.org/officeDocument/2006/relationships/image" Target="../media/image135.png"/><Relationship Id="rId2" Type="http://schemas.microsoft.com/office/2018/10/relationships/comments" Target="../comments/modernComment_12E_0.xml"/><Relationship Id="rId16" Type="http://schemas.openxmlformats.org/officeDocument/2006/relationships/image" Target="../media/image134.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52.png"/><Relationship Id="rId5" Type="http://schemas.openxmlformats.org/officeDocument/2006/relationships/image" Target="../media/image125.png"/><Relationship Id="rId15" Type="http://schemas.openxmlformats.org/officeDocument/2006/relationships/image" Target="../media/image133.png"/><Relationship Id="rId10" Type="http://schemas.openxmlformats.org/officeDocument/2006/relationships/image" Target="../media/image151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2.png"/></Relationships>
</file>

<file path=ppt/slides/_rels/slide101.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microsoft.com/office/2018/10/relationships/comments" Target="../comments/modernComment_82C_E0E2BB53.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microsoft.com/office/2018/10/relationships/comments" Target="../comments/modernComment_82D_D9790569.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2E_5ABE2B7A.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6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2F_AC4EF685.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6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30_5C55882A.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6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31_3276221E.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138.png"/><Relationship Id="rId2" Type="http://schemas.microsoft.com/office/2018/10/relationships/comments" Target="../comments/modernComment_106_0.xml"/><Relationship Id="rId1" Type="http://schemas.openxmlformats.org/officeDocument/2006/relationships/slideLayout" Target="../slideLayouts/slideLayout19.xml"/><Relationship Id="rId5" Type="http://schemas.openxmlformats.org/officeDocument/2006/relationships/image" Target="../media/image137.png"/><Relationship Id="rId4" Type="http://schemas.openxmlformats.org/officeDocument/2006/relationships/image" Target="../media/image1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png"/><Relationship Id="rId1" Type="http://schemas.openxmlformats.org/officeDocument/2006/relationships/slideLayout" Target="../slideLayouts/slideLayout19.xml"/><Relationship Id="rId4" Type="http://schemas.openxmlformats.org/officeDocument/2006/relationships/image" Target="../media/image13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9.xml"/><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png"/><Relationship Id="rId1" Type="http://schemas.openxmlformats.org/officeDocument/2006/relationships/slideLayout" Target="../slideLayouts/slideLayout19.xml"/><Relationship Id="rId5" Type="http://schemas.openxmlformats.org/officeDocument/2006/relationships/image" Target="../media/image137.png"/><Relationship Id="rId4" Type="http://schemas.openxmlformats.org/officeDocument/2006/relationships/image" Target="../media/image139.png"/></Relationships>
</file>

<file path=ppt/slides/_rels/slide1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png"/><Relationship Id="rId1" Type="http://schemas.openxmlformats.org/officeDocument/2006/relationships/slideLayout" Target="../slideLayouts/slideLayout19.xml"/><Relationship Id="rId5" Type="http://schemas.openxmlformats.org/officeDocument/2006/relationships/image" Target="../media/image140.png"/><Relationship Id="rId4" Type="http://schemas.openxmlformats.org/officeDocument/2006/relationships/image" Target="../media/image139.png"/></Relationships>
</file>

<file path=ppt/slides/_rels/slide11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6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53_6D7E1527.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1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4.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84.png"/><Relationship Id="rId2" Type="http://schemas.openxmlformats.org/officeDocument/2006/relationships/image" Target="../media/image141.png"/><Relationship Id="rId1" Type="http://schemas.openxmlformats.org/officeDocument/2006/relationships/slideLayout" Target="../slideLayouts/slideLayout19.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84.png"/><Relationship Id="rId2" Type="http://schemas.openxmlformats.org/officeDocument/2006/relationships/image" Target="../media/image141.png"/><Relationship Id="rId1" Type="http://schemas.openxmlformats.org/officeDocument/2006/relationships/slideLayout" Target="../slideLayouts/slideLayout19.xml"/><Relationship Id="rId6" Type="http://schemas.openxmlformats.org/officeDocument/2006/relationships/image" Target="../media/image144.png"/><Relationship Id="rId5" Type="http://schemas.openxmlformats.org/officeDocument/2006/relationships/image" Target="../media/image145.png"/><Relationship Id="rId4" Type="http://schemas.openxmlformats.org/officeDocument/2006/relationships/image" Target="../media/image143.png"/></Relationships>
</file>

<file path=ppt/slides/_rels/slide1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47.png"/></Relationships>
</file>

<file path=ppt/slides/_rels/slide1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49.png"/></Relationships>
</file>

<file path=ppt/slides/_rels/slide1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51.png"/></Relationships>
</file>

<file path=ppt/slides/_rels/slide1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44.png"/></Relationships>
</file>

<file path=ppt/slides/_rels/slide1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55.png"/></Relationships>
</file>

<file path=ppt/slides/_rels/slide1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6.png"/><Relationship Id="rId1" Type="http://schemas.openxmlformats.org/officeDocument/2006/relationships/slideLayout" Target="../slideLayouts/slideLayout19.xml"/><Relationship Id="rId6" Type="http://schemas.openxmlformats.org/officeDocument/2006/relationships/image" Target="../media/image184.png"/><Relationship Id="rId5" Type="http://schemas.openxmlformats.org/officeDocument/2006/relationships/image" Target="../media/image157.png"/><Relationship Id="rId4" Type="http://schemas.openxmlformats.org/officeDocument/2006/relationships/image" Target="../media/image142.png"/></Relationships>
</file>

<file path=ppt/slides/_rels/slide127.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58.png"/><Relationship Id="rId7" Type="http://schemas.openxmlformats.org/officeDocument/2006/relationships/image" Target="../media/image165.png"/><Relationship Id="rId2" Type="http://schemas.openxmlformats.org/officeDocument/2006/relationships/image" Target="../media/image142.png"/><Relationship Id="rId1" Type="http://schemas.openxmlformats.org/officeDocument/2006/relationships/slideLayout" Target="../slideLayouts/slideLayout19.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42.png"/><Relationship Id="rId7" Type="http://schemas.openxmlformats.org/officeDocument/2006/relationships/image" Target="../media/image164.png"/><Relationship Id="rId2" Type="http://schemas.microsoft.com/office/2018/10/relationships/comments" Target="../comments/modernComment_147_7268B463.xml"/><Relationship Id="rId1" Type="http://schemas.openxmlformats.org/officeDocument/2006/relationships/slideLayout" Target="../slideLayouts/slideLayout19.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58.png"/><Relationship Id="rId9" Type="http://schemas.openxmlformats.org/officeDocument/2006/relationships/image" Target="../media/image18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0.png"/><Relationship Id="rId18" Type="http://schemas.openxmlformats.org/officeDocument/2006/relationships/image" Target="../media/image720.png"/><Relationship Id="rId26" Type="http://schemas.openxmlformats.org/officeDocument/2006/relationships/image" Target="../media/image790.png"/><Relationship Id="rId3" Type="http://schemas.microsoft.com/office/2018/10/relationships/comments" Target="../comments/modernComment_6BB_E1C0CFBC.xml"/><Relationship Id="rId21" Type="http://schemas.openxmlformats.org/officeDocument/2006/relationships/image" Target="../media/image870.png"/><Relationship Id="rId7" Type="http://schemas.openxmlformats.org/officeDocument/2006/relationships/image" Target="../media/image380.png"/><Relationship Id="rId12" Type="http://schemas.openxmlformats.org/officeDocument/2006/relationships/image" Target="../media/image660.png"/><Relationship Id="rId17" Type="http://schemas.openxmlformats.org/officeDocument/2006/relationships/image" Target="../media/image710.png"/><Relationship Id="rId25" Type="http://schemas.openxmlformats.org/officeDocument/2006/relationships/image" Target="../media/image780.png"/><Relationship Id="rId2" Type="http://schemas.openxmlformats.org/officeDocument/2006/relationships/notesSlide" Target="../notesSlides/notesSlide25.xml"/><Relationship Id="rId16" Type="http://schemas.openxmlformats.org/officeDocument/2006/relationships/image" Target="../media/image700.png"/><Relationship Id="rId20" Type="http://schemas.openxmlformats.org/officeDocument/2006/relationships/image" Target="../media/image86.png"/><Relationship Id="rId1" Type="http://schemas.openxmlformats.org/officeDocument/2006/relationships/slideLayout" Target="../slideLayouts/slideLayout32.xml"/><Relationship Id="rId6" Type="http://schemas.openxmlformats.org/officeDocument/2006/relationships/image" Target="../media/image600.png"/><Relationship Id="rId11" Type="http://schemas.openxmlformats.org/officeDocument/2006/relationships/image" Target="../media/image85.png"/><Relationship Id="rId24" Type="http://schemas.openxmlformats.org/officeDocument/2006/relationships/image" Target="../media/image770.png"/><Relationship Id="rId5" Type="http://schemas.openxmlformats.org/officeDocument/2006/relationships/image" Target="../media/image820.png"/><Relationship Id="rId15" Type="http://schemas.openxmlformats.org/officeDocument/2006/relationships/image" Target="../media/image690.png"/><Relationship Id="rId23" Type="http://schemas.openxmlformats.org/officeDocument/2006/relationships/image" Target="../media/image890.png"/><Relationship Id="rId28" Type="http://schemas.openxmlformats.org/officeDocument/2006/relationships/image" Target="../media/image90.png"/><Relationship Id="rId10" Type="http://schemas.openxmlformats.org/officeDocument/2006/relationships/image" Target="../media/image84.png"/><Relationship Id="rId19" Type="http://schemas.openxmlformats.org/officeDocument/2006/relationships/image" Target="../media/image500.png"/><Relationship Id="rId4" Type="http://schemas.openxmlformats.org/officeDocument/2006/relationships/image" Target="../media/image350.png"/><Relationship Id="rId9" Type="http://schemas.openxmlformats.org/officeDocument/2006/relationships/image" Target="../media/image830.png"/><Relationship Id="rId14" Type="http://schemas.openxmlformats.org/officeDocument/2006/relationships/image" Target="../media/image450.png"/><Relationship Id="rId22" Type="http://schemas.openxmlformats.org/officeDocument/2006/relationships/image" Target="../media/image880.png"/><Relationship Id="rId27" Type="http://schemas.openxmlformats.org/officeDocument/2006/relationships/image" Target="../media/image800.png"/></Relationships>
</file>

<file path=ppt/slides/_rels/slide133.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image" Target="../media/image470.png"/><Relationship Id="rId18" Type="http://schemas.openxmlformats.org/officeDocument/2006/relationships/image" Target="../media/image1290.png"/><Relationship Id="rId26" Type="http://schemas.openxmlformats.org/officeDocument/2006/relationships/image" Target="../media/image82.png"/><Relationship Id="rId3" Type="http://schemas.openxmlformats.org/officeDocument/2006/relationships/image" Target="../media/image370.png"/><Relationship Id="rId21" Type="http://schemas.openxmlformats.org/officeDocument/2006/relationships/image" Target="../media/image1320.png"/><Relationship Id="rId7" Type="http://schemas.openxmlformats.org/officeDocument/2006/relationships/image" Target="../media/image64.png"/><Relationship Id="rId12" Type="http://schemas.openxmlformats.org/officeDocument/2006/relationships/image" Target="../media/image691.png"/><Relationship Id="rId17" Type="http://schemas.openxmlformats.org/officeDocument/2006/relationships/image" Target="../media/image740.png"/><Relationship Id="rId25" Type="http://schemas.openxmlformats.org/officeDocument/2006/relationships/image" Target="../media/image81.png"/><Relationship Id="rId2" Type="http://schemas.openxmlformats.org/officeDocument/2006/relationships/notesSlide" Target="../notesSlides/notesSlide26.xml"/><Relationship Id="rId16" Type="http://schemas.openxmlformats.org/officeDocument/2006/relationships/image" Target="../media/image730.png"/><Relationship Id="rId20" Type="http://schemas.openxmlformats.org/officeDocument/2006/relationships/image" Target="../media/image1311.png"/><Relationship Id="rId29" Type="http://schemas.openxmlformats.org/officeDocument/2006/relationships/image" Target="../media/image1360.png"/><Relationship Id="rId1" Type="http://schemas.openxmlformats.org/officeDocument/2006/relationships/slideLayout" Target="../slideLayouts/slideLayout32.xml"/><Relationship Id="rId6" Type="http://schemas.openxmlformats.org/officeDocument/2006/relationships/image" Target="../media/image1240.png"/><Relationship Id="rId11" Type="http://schemas.openxmlformats.org/officeDocument/2006/relationships/image" Target="../media/image680.png"/><Relationship Id="rId24" Type="http://schemas.openxmlformats.org/officeDocument/2006/relationships/image" Target="../media/image80.png"/><Relationship Id="rId32" Type="http://schemas.openxmlformats.org/officeDocument/2006/relationships/image" Target="../media/image1390.png"/><Relationship Id="rId5" Type="http://schemas.openxmlformats.org/officeDocument/2006/relationships/image" Target="../media/image62.png"/><Relationship Id="rId15" Type="http://schemas.openxmlformats.org/officeDocument/2006/relationships/image" Target="../media/image721.png"/><Relationship Id="rId23" Type="http://schemas.openxmlformats.org/officeDocument/2006/relationships/image" Target="../media/image79.png"/><Relationship Id="rId28" Type="http://schemas.openxmlformats.org/officeDocument/2006/relationships/image" Target="../media/image1350.png"/><Relationship Id="rId10" Type="http://schemas.openxmlformats.org/officeDocument/2006/relationships/image" Target="../media/image1270.png"/><Relationship Id="rId19" Type="http://schemas.openxmlformats.org/officeDocument/2006/relationships/image" Target="../media/image1300.png"/><Relationship Id="rId31" Type="http://schemas.openxmlformats.org/officeDocument/2006/relationships/image" Target="../media/image1380.png"/><Relationship Id="rId4" Type="http://schemas.openxmlformats.org/officeDocument/2006/relationships/image" Target="../media/image1230.png"/><Relationship Id="rId9" Type="http://schemas.openxmlformats.org/officeDocument/2006/relationships/image" Target="../media/image1260.png"/><Relationship Id="rId14" Type="http://schemas.openxmlformats.org/officeDocument/2006/relationships/image" Target="../media/image1280.png"/><Relationship Id="rId22" Type="http://schemas.openxmlformats.org/officeDocument/2006/relationships/image" Target="../media/image1330.png"/><Relationship Id="rId27" Type="http://schemas.openxmlformats.org/officeDocument/2006/relationships/image" Target="../media/image1340.png"/><Relationship Id="rId30" Type="http://schemas.openxmlformats.org/officeDocument/2006/relationships/image" Target="../media/image1370.png"/></Relationships>
</file>

<file path=ppt/slides/_rels/slide13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135.xml.rels><?xml version="1.0" encoding="UTF-8" standalone="yes"?>
<Relationships xmlns="http://schemas.openxmlformats.org/package/2006/relationships"><Relationship Id="rId8" Type="http://schemas.openxmlformats.org/officeDocument/2006/relationships/image" Target="../media/image1360.png"/><Relationship Id="rId13" Type="http://schemas.openxmlformats.org/officeDocument/2006/relationships/image" Target="../media/image176.png"/><Relationship Id="rId3" Type="http://schemas.openxmlformats.org/officeDocument/2006/relationships/image" Target="../media/image1240.png"/><Relationship Id="rId7" Type="http://schemas.openxmlformats.org/officeDocument/2006/relationships/image" Target="../media/image1350.png"/><Relationship Id="rId12" Type="http://schemas.openxmlformats.org/officeDocument/2006/relationships/image" Target="../media/image1390.png"/><Relationship Id="rId2" Type="http://schemas.openxmlformats.org/officeDocument/2006/relationships/notesSlide" Target="../notesSlides/notesSlide28.xml"/><Relationship Id="rId1" Type="http://schemas.openxmlformats.org/officeDocument/2006/relationships/slideLayout" Target="../slideLayouts/slideLayout32.xml"/><Relationship Id="rId6" Type="http://schemas.openxmlformats.org/officeDocument/2006/relationships/image" Target="../media/image1290.png"/><Relationship Id="rId11" Type="http://schemas.openxmlformats.org/officeDocument/2006/relationships/image" Target="../media/image175.png"/><Relationship Id="rId5" Type="http://schemas.openxmlformats.org/officeDocument/2006/relationships/image" Target="../media/image1280.png"/><Relationship Id="rId10" Type="http://schemas.openxmlformats.org/officeDocument/2006/relationships/image" Target="../media/image1380.png"/><Relationship Id="rId4" Type="http://schemas.openxmlformats.org/officeDocument/2006/relationships/image" Target="../media/image1270.png"/><Relationship Id="rId9" Type="http://schemas.openxmlformats.org/officeDocument/2006/relationships/image" Target="../media/image137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3" Type="http://schemas.openxmlformats.org/officeDocument/2006/relationships/hyperlink" Target="https://colab.research.google.com/github/krasserm/krasserm.github.io/blob/master/notebooks/2022-12-13-rotary-position-embedding.ipynb" TargetMode="External"/><Relationship Id="rId2" Type="http://schemas.openxmlformats.org/officeDocument/2006/relationships/image" Target="../media/image180.png"/><Relationship Id="rId1" Type="http://schemas.openxmlformats.org/officeDocument/2006/relationships/slideLayout" Target="../slideLayouts/slideLayout19.xml"/><Relationship Id="rId4" Type="http://schemas.openxmlformats.org/officeDocument/2006/relationships/image" Target="../media/image1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3.xml"/></Relationships>
</file>

<file path=ppt/slides/_rels/slide142.xml.rels><?xml version="1.0" encoding="UTF-8" standalone="yes"?>
<Relationships xmlns="http://schemas.openxmlformats.org/package/2006/relationships"><Relationship Id="rId3" Type="http://schemas.microsoft.com/office/2018/10/relationships/comments" Target="../comments/modernComment_86E_E89C09EC.xml"/><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182.png"/></Relationships>
</file>

<file path=ppt/slides/_rels/slide14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83.png"/><Relationship Id="rId1" Type="http://schemas.openxmlformats.org/officeDocument/2006/relationships/slideLayout" Target="../slideLayouts/slideLayout19.xml"/><Relationship Id="rId4" Type="http://schemas.openxmlformats.org/officeDocument/2006/relationships/image" Target="../media/image185.png"/></Relationships>
</file>

<file path=ppt/slides/_rels/slide14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83.png"/><Relationship Id="rId1" Type="http://schemas.openxmlformats.org/officeDocument/2006/relationships/slideLayout" Target="../slideLayouts/slideLayout19.xml"/><Relationship Id="rId4" Type="http://schemas.openxmlformats.org/officeDocument/2006/relationships/image" Target="../media/image185.png"/></Relationships>
</file>

<file path=ppt/slides/_rels/slide145.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83.png"/><Relationship Id="rId1" Type="http://schemas.openxmlformats.org/officeDocument/2006/relationships/slideLayout" Target="../slideLayouts/slideLayout19.xml"/><Relationship Id="rId5" Type="http://schemas.openxmlformats.org/officeDocument/2006/relationships/image" Target="../media/image186.png"/><Relationship Id="rId4" Type="http://schemas.openxmlformats.org/officeDocument/2006/relationships/image" Target="../media/image185.png"/></Relationships>
</file>

<file path=ppt/slides/_rels/slide14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85.png"/><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32.xml"/></Relationships>
</file>

<file path=ppt/slides/_rels/slide1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91.png"/></Relationships>
</file>

<file path=ppt/slides/_rels/slide155.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32.xml"/></Relationships>
</file>

<file path=ppt/slides/_rels/slide156.xml.rels><?xml version="1.0" encoding="UTF-8" standalone="yes"?>
<Relationships xmlns="http://schemas.openxmlformats.org/package/2006/relationships"><Relationship Id="rId2" Type="http://schemas.microsoft.com/office/2018/10/relationships/comments" Target="../comments/modernComment_840_9E95688A.xml"/><Relationship Id="rId1" Type="http://schemas.openxmlformats.org/officeDocument/2006/relationships/slideLayout" Target="../slideLayouts/slideLayout34.xml"/></Relationships>
</file>

<file path=ppt/slides/_rels/slide1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9.xml"/><Relationship Id="rId4" Type="http://schemas.openxmlformats.org/officeDocument/2006/relationships/hyperlink" Target="https://openai.com/pricin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3" Type="http://schemas.openxmlformats.org/officeDocument/2006/relationships/hyperlink" Target="https://github.com/facebookresearch/llama" TargetMode="External"/><Relationship Id="rId2" Type="http://schemas.microsoft.com/office/2018/10/relationships/comments" Target="../comments/modernComment_7C7_7A0CACD3.xml"/><Relationship Id="rId1" Type="http://schemas.openxmlformats.org/officeDocument/2006/relationships/slideLayout" Target="../slideLayouts/slideLayout19.xml"/><Relationship Id="rId5" Type="http://schemas.openxmlformats.org/officeDocument/2006/relationships/hyperlink" Target="https://huggingface.co/mistralai/Mixtral-8x7B-Instruct-v0.1" TargetMode="External"/><Relationship Id="rId4" Type="http://schemas.openxmlformats.org/officeDocument/2006/relationships/hyperlink" Target="https://huggingface.co/mistralai/Mistral-7B-Instruct-v0.2"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lmarena.ai/" TargetMode="External"/><Relationship Id="rId2" Type="http://schemas.openxmlformats.org/officeDocument/2006/relationships/image" Target="../media/image196.png"/><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3" Type="http://schemas.openxmlformats.org/officeDocument/2006/relationships/image" Target="../media/image198.png"/><Relationship Id="rId2" Type="http://schemas.microsoft.com/office/2018/10/relationships/comments" Target="../comments/modernComment_7DD_5F9D9714.xml"/><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3" Type="http://schemas.openxmlformats.org/officeDocument/2006/relationships/image" Target="../media/image206.png"/><Relationship Id="rId2" Type="http://schemas.microsoft.com/office/2018/10/relationships/comments" Target="../comments/modernComment_883_B8F7F09.xml"/><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5.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208.jpg"/><Relationship Id="rId1" Type="http://schemas.openxmlformats.org/officeDocument/2006/relationships/slideLayout" Target="../slideLayouts/slideLayout19.xml"/><Relationship Id="rId4" Type="http://schemas.openxmlformats.org/officeDocument/2006/relationships/image" Target="../media/image209.png"/></Relationships>
</file>

<file path=ppt/slides/_rels/slide17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jpg"/><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png"/><Relationship Id="rId1" Type="http://schemas.openxmlformats.org/officeDocument/2006/relationships/slideLayout" Target="../slideLayouts/slideLayout19.xml"/><Relationship Id="rId4" Type="http://schemas.openxmlformats.org/officeDocument/2006/relationships/hyperlink" Target="https://arxiv.org/abs/2005.14165"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image" Target="../media/image215.jpg"/><Relationship Id="rId1" Type="http://schemas.openxmlformats.org/officeDocument/2006/relationships/slideLayout" Target="../slideLayouts/slideLayout19.xml"/><Relationship Id="rId4" Type="http://schemas.openxmlformats.org/officeDocument/2006/relationships/hyperlink" Target="https://github.com/allenai/acl2022-zerofewshot-tutorial/" TargetMode="External"/></Relationships>
</file>

<file path=ppt/slides/_rels/slide183.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9.xml"/></Relationships>
</file>

<file path=ppt/slides/_rels/slide184.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9.xml"/></Relationships>
</file>

<file path=ppt/slides/_rels/slide18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9.xml"/></Relationships>
</file>

<file path=ppt/slides/_rels/slide189.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22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9.xml"/></Relationships>
</file>

<file path=ppt/slides/_rels/slide192.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222.png"/><Relationship Id="rId1" Type="http://schemas.openxmlformats.org/officeDocument/2006/relationships/slideLayout" Target="../slideLayouts/slideLayout19.xml"/></Relationships>
</file>

<file path=ppt/slides/_rels/slide19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222.png"/><Relationship Id="rId1" Type="http://schemas.openxmlformats.org/officeDocument/2006/relationships/slideLayout" Target="../slideLayouts/slideLayout1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6.xml.rels><?xml version="1.0" encoding="UTF-8" standalone="yes"?>
<Relationships xmlns="http://schemas.openxmlformats.org/package/2006/relationships"><Relationship Id="rId2" Type="http://schemas.openxmlformats.org/officeDocument/2006/relationships/hyperlink" Target="https://arxiv.org/abs/2202.07206" TargetMode="External"/><Relationship Id="rId1" Type="http://schemas.openxmlformats.org/officeDocument/2006/relationships/slideLayout" Target="../slideLayouts/slideLayout19.xml"/></Relationships>
</file>

<file path=ppt/slides/_rels/slide197.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hyperlink" Target="https://arxiv.org/abs/2202.07206" TargetMode="External"/><Relationship Id="rId1" Type="http://schemas.openxmlformats.org/officeDocument/2006/relationships/slideLayout" Target="../slideLayouts/slideLayout19.xml"/><Relationship Id="rId4" Type="http://schemas.openxmlformats.org/officeDocument/2006/relationships/image" Target="../media/image22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5.jpg"/><Relationship Id="rId1" Type="http://schemas.openxmlformats.org/officeDocument/2006/relationships/slideLayout" Target="../slideLayouts/slideLayout30.xml"/></Relationships>
</file>

<file path=ppt/slides/_rels/slide203.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30.xml"/></Relationships>
</file>

<file path=ppt/slides/_rels/slide204.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7.jpg"/><Relationship Id="rId1" Type="http://schemas.openxmlformats.org/officeDocument/2006/relationships/slideLayout" Target="../slideLayouts/slideLayout3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19.xml"/></Relationships>
</file>

<file path=ppt/slides/_rels/slide208.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19.xml"/></Relationships>
</file>

<file path=ppt/slides/_rels/slide20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hyperlink" Target="https://arxiv.org/pdf/2212.10001.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2" Type="http://schemas.microsoft.com/office/2018/10/relationships/comments" Target="../comments/modernComment_8A4_91EEFB4E.xml"/><Relationship Id="rId1" Type="http://schemas.openxmlformats.org/officeDocument/2006/relationships/slideLayout" Target="../slideLayouts/slideLayout19.xml"/></Relationships>
</file>

<file path=ppt/slides/_rels/slide21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3.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1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5.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234.jpg"/><Relationship Id="rId1" Type="http://schemas.openxmlformats.org/officeDocument/2006/relationships/slideLayout" Target="../slideLayouts/slideLayout19.xml"/><Relationship Id="rId4" Type="http://schemas.openxmlformats.org/officeDocument/2006/relationships/hyperlink" Target="https://github.com/allenai/naacl2021-longdoc-tutorial/" TargetMode="External"/></Relationships>
</file>

<file path=ppt/slides/_rels/slide216.xml.rels><?xml version="1.0" encoding="UTF-8" standalone="yes"?>
<Relationships xmlns="http://schemas.openxmlformats.org/package/2006/relationships"><Relationship Id="rId3" Type="http://schemas.openxmlformats.org/officeDocument/2006/relationships/hyperlink" Target="https://www.usenix.org/conference/osdi18/presentation/chen" TargetMode="External"/><Relationship Id="rId2" Type="http://schemas.openxmlformats.org/officeDocument/2006/relationships/hyperlink" Target="https://cdn.openai.com/blocksparse/blocksparsepaper.pdf" TargetMode="External"/><Relationship Id="rId1" Type="http://schemas.openxmlformats.org/officeDocument/2006/relationships/slideLayout" Target="../slideLayouts/slideLayout19.xml"/><Relationship Id="rId5" Type="http://schemas.openxmlformats.org/officeDocument/2006/relationships/image" Target="../media/image236.png"/><Relationship Id="rId4" Type="http://schemas.openxmlformats.org/officeDocument/2006/relationships/hyperlink" Target="https://github.com/allenai/naacl2021-longdoc-tutorial/" TargetMode="External"/></Relationships>
</file>

<file path=ppt/slides/_rels/slide217.xml.rels><?xml version="1.0" encoding="UTF-8" standalone="yes"?>
<Relationships xmlns="http://schemas.openxmlformats.org/package/2006/relationships"><Relationship Id="rId8" Type="http://schemas.openxmlformats.org/officeDocument/2006/relationships/image" Target="../media/image241.jpg"/><Relationship Id="rId3" Type="http://schemas.openxmlformats.org/officeDocument/2006/relationships/hyperlink" Target="https://arxiv.org/pdf/1904.10509.pdf" TargetMode="External"/><Relationship Id="rId7" Type="http://schemas.openxmlformats.org/officeDocument/2006/relationships/image" Target="../media/image240.jpg"/><Relationship Id="rId2" Type="http://schemas.openxmlformats.org/officeDocument/2006/relationships/hyperlink" Target="https://arxiv.org/pdf/2004.05150.pdf" TargetMode="External"/><Relationship Id="rId1" Type="http://schemas.openxmlformats.org/officeDocument/2006/relationships/slideLayout" Target="../slideLayouts/slideLayout19.xml"/><Relationship Id="rId6" Type="http://schemas.openxmlformats.org/officeDocument/2006/relationships/image" Target="../media/image239.jpg"/><Relationship Id="rId5" Type="http://schemas.openxmlformats.org/officeDocument/2006/relationships/image" Target="../media/image238.jpg"/><Relationship Id="rId4" Type="http://schemas.openxmlformats.org/officeDocument/2006/relationships/image" Target="../media/image237.jpg"/><Relationship Id="rId9" Type="http://schemas.openxmlformats.org/officeDocument/2006/relationships/hyperlink" Target="https://github.com/allenai/naacl2021-longdoc-tutorial/"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hyperlink" Target="https://arxiv.org/pdf/2004.05150.pdf" TargetMode="External"/><Relationship Id="rId1" Type="http://schemas.openxmlformats.org/officeDocument/2006/relationships/slideLayout" Target="../slideLayouts/slideLayout19.xml"/></Relationships>
</file>

<file path=ppt/slides/_rels/slide21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hyperlink" Target="https://arxiv.org/pdf/2005.14165.pdf" TargetMode="Externa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9.xml"/></Relationships>
</file>

<file path=ppt/slides/_rels/slide223.xml.rels><?xml version="1.0" encoding="UTF-8" standalone="yes"?>
<Relationships xmlns="http://schemas.openxmlformats.org/package/2006/relationships"><Relationship Id="rId3" Type="http://schemas.openxmlformats.org/officeDocument/2006/relationships/image" Target="../media/image247.jpg"/><Relationship Id="rId2" Type="http://schemas.openxmlformats.org/officeDocument/2006/relationships/image" Target="../media/image246.jpg"/><Relationship Id="rId1" Type="http://schemas.openxmlformats.org/officeDocument/2006/relationships/slideLayout" Target="../slideLayouts/slideLayout19.xml"/><Relationship Id="rId5" Type="http://schemas.openxmlformats.org/officeDocument/2006/relationships/image" Target="../media/image249.png"/><Relationship Id="rId4" Type="http://schemas.openxmlformats.org/officeDocument/2006/relationships/image" Target="../media/image248.png"/></Relationships>
</file>

<file path=ppt/slides/_rels/slide224.xml.rels><?xml version="1.0" encoding="UTF-8" standalone="yes"?>
<Relationships xmlns="http://schemas.openxmlformats.org/package/2006/relationships"><Relationship Id="rId3" Type="http://schemas.openxmlformats.org/officeDocument/2006/relationships/image" Target="../media/image247.jpg"/><Relationship Id="rId2" Type="http://schemas.openxmlformats.org/officeDocument/2006/relationships/image" Target="../media/image246.jpg"/><Relationship Id="rId1" Type="http://schemas.openxmlformats.org/officeDocument/2006/relationships/slideLayout" Target="../slideLayouts/slideLayout19.xml"/><Relationship Id="rId4" Type="http://schemas.openxmlformats.org/officeDocument/2006/relationships/image" Target="../media/image250.png"/></Relationships>
</file>

<file path=ppt/slides/_rels/slide225.xml.rels><?xml version="1.0" encoding="UTF-8" standalone="yes"?>
<Relationships xmlns="http://schemas.openxmlformats.org/package/2006/relationships"><Relationship Id="rId2" Type="http://schemas.openxmlformats.org/officeDocument/2006/relationships/image" Target="../media/image251.jpeg"/><Relationship Id="rId1" Type="http://schemas.openxmlformats.org/officeDocument/2006/relationships/slideLayout" Target="../slideLayouts/slideLayout1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7.xml.rels><?xml version="1.0" encoding="UTF-8" standalone="yes"?>
<Relationships xmlns="http://schemas.openxmlformats.org/package/2006/relationships"><Relationship Id="rId2" Type="http://schemas.openxmlformats.org/officeDocument/2006/relationships/image" Target="../media/image252.jpg"/><Relationship Id="rId1" Type="http://schemas.openxmlformats.org/officeDocument/2006/relationships/slideLayout" Target="../slideLayouts/slideLayout1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3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4.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238.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image" Target="../media/image256.jpg"/><Relationship Id="rId1" Type="http://schemas.openxmlformats.org/officeDocument/2006/relationships/slideLayout" Target="../slideLayouts/slideLayout19.xml"/></Relationships>
</file>

<file path=ppt/slides/_rels/slide239.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image" Target="../media/image256.jp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15.png"/></Relationships>
</file>

<file path=ppt/slides/_rels/slide240.xml.rels><?xml version="1.0" encoding="UTF-8" standalone="yes"?>
<Relationships xmlns="http://schemas.openxmlformats.org/package/2006/relationships"><Relationship Id="rId2" Type="http://schemas.openxmlformats.org/officeDocument/2006/relationships/image" Target="../media/image258.jpeg"/><Relationship Id="rId1" Type="http://schemas.openxmlformats.org/officeDocument/2006/relationships/slideLayout" Target="../slideLayouts/slideLayout19.xml"/></Relationships>
</file>

<file path=ppt/slides/_rels/slide241.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19.xml"/></Relationships>
</file>

<file path=ppt/slides/_rels/slide2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5.xml.rels><?xml version="1.0" encoding="UTF-8" standalone="yes"?>
<Relationships xmlns="http://schemas.openxmlformats.org/package/2006/relationships"><Relationship Id="rId3" Type="http://schemas.openxmlformats.org/officeDocument/2006/relationships/image" Target="../media/image263.jpg"/><Relationship Id="rId2" Type="http://schemas.openxmlformats.org/officeDocument/2006/relationships/image" Target="../media/image262.jpg"/><Relationship Id="rId1" Type="http://schemas.openxmlformats.org/officeDocument/2006/relationships/slideLayout" Target="../slideLayouts/slideLayout19.xml"/></Relationships>
</file>

<file path=ppt/slides/_rels/slide246.xml.rels><?xml version="1.0" encoding="UTF-8" standalone="yes"?>
<Relationships xmlns="http://schemas.openxmlformats.org/package/2006/relationships"><Relationship Id="rId3" Type="http://schemas.openxmlformats.org/officeDocument/2006/relationships/image" Target="../media/image264.jpg"/><Relationship Id="rId2" Type="http://schemas.microsoft.com/office/2018/10/relationships/comments" Target="../comments/modernComment_919_1A946DC3.xml"/><Relationship Id="rId1" Type="http://schemas.openxmlformats.org/officeDocument/2006/relationships/slideLayout" Target="../slideLayouts/slideLayout30.xml"/></Relationships>
</file>

<file path=ppt/slides/_rels/slide24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hyperlink" Target="https://arxiv.org/abs/2104.08773" TargetMode="External"/><Relationship Id="rId1" Type="http://schemas.openxmlformats.org/officeDocument/2006/relationships/slideLayout" Target="../slideLayouts/slideLayout19.xml"/></Relationships>
</file>

<file path=ppt/slides/_rels/slide24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hyperlink" Target="https://arxiv.org/abs/2210.11416" TargetMode="External"/><Relationship Id="rId1" Type="http://schemas.openxmlformats.org/officeDocument/2006/relationships/slideLayout" Target="../slideLayouts/slideLayout19.xml"/></Relationships>
</file>

<file path=ppt/slides/_rels/slide249.xml.rels><?xml version="1.0" encoding="UTF-8" standalone="yes"?>
<Relationships xmlns="http://schemas.openxmlformats.org/package/2006/relationships"><Relationship Id="rId3" Type="http://schemas.microsoft.com/office/2018/10/relationships/comments" Target="../comments/modernComment_8D5_493BFD71.xml"/><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263.jp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6.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2.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267.jpeg"/><Relationship Id="rId1" Type="http://schemas.openxmlformats.org/officeDocument/2006/relationships/slideLayout" Target="../slideLayouts/slideLayout19.xml"/></Relationships>
</file>

<file path=ppt/slides/_rels/slide253.xml.rels><?xml version="1.0" encoding="UTF-8" standalone="yes"?>
<Relationships xmlns="http://schemas.openxmlformats.org/package/2006/relationships"><Relationship Id="rId3" Type="http://schemas.microsoft.com/office/2018/10/relationships/comments" Target="../comments/modernComment_126_0.xml"/><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267.jpeg"/><Relationship Id="rId4" Type="http://schemas.openxmlformats.org/officeDocument/2006/relationships/image" Target="../media/image268.png"/></Relationships>
</file>

<file path=ppt/slides/_rels/slide25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image" Target="../media/image267.jpeg"/><Relationship Id="rId4" Type="http://schemas.openxmlformats.org/officeDocument/2006/relationships/image" Target="../media/image269.png"/></Relationships>
</file>

<file path=ppt/slides/_rels/slide25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267.jpeg"/></Relationships>
</file>

<file path=ppt/slides/_rels/slide25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267.jpeg"/></Relationships>
</file>

<file path=ppt/slides/_rels/slide25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267.jpeg"/></Relationships>
</file>

<file path=ppt/slides/_rels/slide25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25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19.xml"/><Relationship Id="rId5" Type="http://schemas.openxmlformats.org/officeDocument/2006/relationships/image" Target="../media/image275.png"/><Relationship Id="rId4" Type="http://schemas.openxmlformats.org/officeDocument/2006/relationships/image" Target="../media/image274.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hyperlink" Target="https://www.princeton.edu/~wbialek/rome/refs/shannon_51.pdf"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6.png"/><Relationship Id="rId1" Type="http://schemas.openxmlformats.org/officeDocument/2006/relationships/slideLayout" Target="../slideLayouts/slideLayout19.xml"/><Relationship Id="rId5" Type="http://schemas.openxmlformats.org/officeDocument/2006/relationships/image" Target="../media/image275.png"/><Relationship Id="rId4" Type="http://schemas.openxmlformats.org/officeDocument/2006/relationships/image" Target="../media/image274.png"/></Relationships>
</file>

<file path=ppt/slides/_rels/slide26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19.xml"/><Relationship Id="rId5" Type="http://schemas.openxmlformats.org/officeDocument/2006/relationships/image" Target="../media/image274.png"/><Relationship Id="rId4" Type="http://schemas.openxmlformats.org/officeDocument/2006/relationships/image" Target="../media/image275.png"/></Relationships>
</file>

<file path=ppt/slides/_rels/slide26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9.xml"/></Relationships>
</file>

<file path=ppt/slides/_rels/slide263.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80.png"/><Relationship Id="rId7" Type="http://schemas.openxmlformats.org/officeDocument/2006/relationships/image" Target="../media/image283.png"/><Relationship Id="rId2" Type="http://schemas.openxmlformats.org/officeDocument/2006/relationships/image" Target="../media/image279.png"/><Relationship Id="rId1" Type="http://schemas.openxmlformats.org/officeDocument/2006/relationships/slideLayout" Target="../slideLayouts/slideLayout19.xml"/><Relationship Id="rId6" Type="http://schemas.openxmlformats.org/officeDocument/2006/relationships/image" Target="../media/image274.png"/><Relationship Id="rId5" Type="http://schemas.openxmlformats.org/officeDocument/2006/relationships/image" Target="../media/image282.png"/><Relationship Id="rId4" Type="http://schemas.openxmlformats.org/officeDocument/2006/relationships/image" Target="../media/image281.png"/><Relationship Id="rId9" Type="http://schemas.openxmlformats.org/officeDocument/2006/relationships/image" Target="../media/image285.png"/></Relationships>
</file>

<file path=ppt/slides/_rels/slide264.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80.png"/><Relationship Id="rId7" Type="http://schemas.openxmlformats.org/officeDocument/2006/relationships/image" Target="../media/image283.png"/><Relationship Id="rId2" Type="http://schemas.openxmlformats.org/officeDocument/2006/relationships/image" Target="../media/image279.png"/><Relationship Id="rId1" Type="http://schemas.openxmlformats.org/officeDocument/2006/relationships/slideLayout" Target="../slideLayouts/slideLayout19.xml"/><Relationship Id="rId6" Type="http://schemas.openxmlformats.org/officeDocument/2006/relationships/image" Target="../media/image285.png"/><Relationship Id="rId5" Type="http://schemas.openxmlformats.org/officeDocument/2006/relationships/image" Target="../media/image274.png"/><Relationship Id="rId4" Type="http://schemas.openxmlformats.org/officeDocument/2006/relationships/image" Target="../media/image281.png"/></Relationships>
</file>

<file path=ppt/slides/_rels/slide265.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280.png"/><Relationship Id="rId7" Type="http://schemas.openxmlformats.org/officeDocument/2006/relationships/image" Target="../media/image274.png"/><Relationship Id="rId2" Type="http://schemas.openxmlformats.org/officeDocument/2006/relationships/image" Target="../media/image286.png"/><Relationship Id="rId1" Type="http://schemas.openxmlformats.org/officeDocument/2006/relationships/slideLayout" Target="../slideLayouts/slideLayout19.xml"/><Relationship Id="rId6" Type="http://schemas.openxmlformats.org/officeDocument/2006/relationships/image" Target="../media/image288.png"/><Relationship Id="rId11" Type="http://schemas.openxmlformats.org/officeDocument/2006/relationships/image" Target="../media/image284.png"/><Relationship Id="rId5" Type="http://schemas.openxmlformats.org/officeDocument/2006/relationships/image" Target="../media/image287.png"/><Relationship Id="rId10" Type="http://schemas.openxmlformats.org/officeDocument/2006/relationships/image" Target="../media/image290.png"/><Relationship Id="rId4" Type="http://schemas.openxmlformats.org/officeDocument/2006/relationships/image" Target="../media/image281.png"/><Relationship Id="rId9" Type="http://schemas.openxmlformats.org/officeDocument/2006/relationships/image" Target="../media/image289.png"/></Relationships>
</file>

<file path=ppt/slides/_rels/slide266.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84.png"/><Relationship Id="rId3" Type="http://schemas.openxmlformats.org/officeDocument/2006/relationships/image" Target="../media/image287.png"/><Relationship Id="rId7" Type="http://schemas.openxmlformats.org/officeDocument/2006/relationships/image" Target="../media/image292.png"/><Relationship Id="rId12" Type="http://schemas.openxmlformats.org/officeDocument/2006/relationships/image" Target="../media/image290.png"/><Relationship Id="rId2" Type="http://schemas.openxmlformats.org/officeDocument/2006/relationships/image" Target="../media/image286.png"/><Relationship Id="rId1" Type="http://schemas.openxmlformats.org/officeDocument/2006/relationships/slideLayout" Target="../slideLayouts/slideLayout19.xml"/><Relationship Id="rId6" Type="http://schemas.openxmlformats.org/officeDocument/2006/relationships/image" Target="../media/image291.png"/><Relationship Id="rId11" Type="http://schemas.openxmlformats.org/officeDocument/2006/relationships/image" Target="../media/image285.png"/><Relationship Id="rId5" Type="http://schemas.openxmlformats.org/officeDocument/2006/relationships/image" Target="../media/image289.png"/><Relationship Id="rId10" Type="http://schemas.openxmlformats.org/officeDocument/2006/relationships/image" Target="../media/image274.png"/><Relationship Id="rId4" Type="http://schemas.openxmlformats.org/officeDocument/2006/relationships/image" Target="../media/image288.png"/><Relationship Id="rId9" Type="http://schemas.openxmlformats.org/officeDocument/2006/relationships/image" Target="../media/image281.png"/></Relationships>
</file>

<file path=ppt/slides/_rels/slide267.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293.jpg"/><Relationship Id="rId1" Type="http://schemas.openxmlformats.org/officeDocument/2006/relationships/slideLayout" Target="../slideLayouts/slideLayout19.xml"/></Relationships>
</file>

<file path=ppt/slides/_rels/slide26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94.png"/><Relationship Id="rId1" Type="http://schemas.openxmlformats.org/officeDocument/2006/relationships/slideLayout" Target="../slideLayouts/slideLayout19.xml"/><Relationship Id="rId6" Type="http://schemas.openxmlformats.org/officeDocument/2006/relationships/image" Target="../media/image290.png"/><Relationship Id="rId5" Type="http://schemas.openxmlformats.org/officeDocument/2006/relationships/image" Target="../media/image285.png"/><Relationship Id="rId4" Type="http://schemas.openxmlformats.org/officeDocument/2006/relationships/image" Target="../media/image295.png"/></Relationships>
</file>

<file path=ppt/slides/_rels/slide26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4.png"/><Relationship Id="rId1" Type="http://schemas.openxmlformats.org/officeDocument/2006/relationships/slideLayout" Target="../slideLayouts/slideLayout19.xml"/><Relationship Id="rId4" Type="http://schemas.openxmlformats.org/officeDocument/2006/relationships/image" Target="../media/image274.png"/></Relationships>
</file>

<file path=ppt/slides/_rels/slide27.xml.rels><?xml version="1.0" encoding="UTF-8" standalone="yes"?>
<Relationships xmlns="http://schemas.openxmlformats.org/package/2006/relationships"><Relationship Id="rId8" Type="http://schemas.openxmlformats.org/officeDocument/2006/relationships/hyperlink" Target="https://www.princeton.edu/~wbialek/rome/refs/shannon_51.pdf" TargetMode="External"/><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270.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hyperlink" Target="https://huggingface.co/deep-rl-course/unit0/introduction" TargetMode="External"/><Relationship Id="rId7" Type="http://schemas.openxmlformats.org/officeDocument/2006/relationships/image" Target="../media/image300.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9.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27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9.xml"/><Relationship Id="rId6" Type="http://schemas.openxmlformats.org/officeDocument/2006/relationships/image" Target="../media/image274.png"/><Relationship Id="rId5" Type="http://schemas.openxmlformats.org/officeDocument/2006/relationships/image" Target="../media/image304.png"/><Relationship Id="rId4" Type="http://schemas.openxmlformats.org/officeDocument/2006/relationships/image" Target="../media/image303.png"/></Relationships>
</file>

<file path=ppt/slides/_rels/slide27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19.xml"/><Relationship Id="rId5" Type="http://schemas.openxmlformats.org/officeDocument/2006/relationships/image" Target="../media/image274.png"/><Relationship Id="rId4" Type="http://schemas.openxmlformats.org/officeDocument/2006/relationships/image" Target="../media/image307.png"/></Relationships>
</file>

<file path=ppt/slides/_rels/slide27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9.xml"/></Relationships>
</file>

<file path=ppt/slides/_rels/slide274.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9.xml"/></Relationships>
</file>

<file path=ppt/slides/_rels/slide27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09.png"/><Relationship Id="rId1" Type="http://schemas.openxmlformats.org/officeDocument/2006/relationships/slideLayout" Target="../slideLayouts/slideLayout19.xml"/></Relationships>
</file>

<file path=ppt/slides/_rels/slide27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09.png"/><Relationship Id="rId1" Type="http://schemas.openxmlformats.org/officeDocument/2006/relationships/slideLayout" Target="../slideLayouts/slideLayout19.xml"/><Relationship Id="rId4" Type="http://schemas.openxmlformats.org/officeDocument/2006/relationships/image" Target="../media/image308.png"/></Relationships>
</file>

<file path=ppt/slides/_rels/slide27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09.png"/><Relationship Id="rId1" Type="http://schemas.openxmlformats.org/officeDocument/2006/relationships/slideLayout" Target="../slideLayouts/slideLayout19.xml"/><Relationship Id="rId4" Type="http://schemas.openxmlformats.org/officeDocument/2006/relationships/image" Target="../media/image308.png"/></Relationships>
</file>

<file path=ppt/slides/_rels/slide27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12.png"/><Relationship Id="rId1" Type="http://schemas.openxmlformats.org/officeDocument/2006/relationships/slideLayout" Target="../slideLayouts/slideLayout19.xml"/><Relationship Id="rId5" Type="http://schemas.openxmlformats.org/officeDocument/2006/relationships/image" Target="../media/image308.png"/><Relationship Id="rId4" Type="http://schemas.openxmlformats.org/officeDocument/2006/relationships/image" Target="../media/image311.png"/></Relationships>
</file>

<file path=ppt/slides/_rels/slide279.xml.rels><?xml version="1.0" encoding="UTF-8" standalone="yes"?>
<Relationships xmlns="http://schemas.openxmlformats.org/package/2006/relationships"><Relationship Id="rId3" Type="http://schemas.openxmlformats.org/officeDocument/2006/relationships/image" Target="../media/image313.png"/><Relationship Id="rId2" Type="http://schemas.microsoft.com/office/2018/10/relationships/comments" Target="../comments/modernComment_74D_A2567818.xml"/><Relationship Id="rId1" Type="http://schemas.openxmlformats.org/officeDocument/2006/relationships/slideLayout" Target="../slideLayouts/slideLayout19.xml"/><Relationship Id="rId4" Type="http://schemas.openxmlformats.org/officeDocument/2006/relationships/image" Target="../media/image314.png"/></Relationships>
</file>

<file path=ppt/slides/_rels/slide28.xml.rels><?xml version="1.0" encoding="UTF-8" standalone="yes"?>
<Relationships xmlns="http://schemas.openxmlformats.org/package/2006/relationships"><Relationship Id="rId8" Type="http://schemas.openxmlformats.org/officeDocument/2006/relationships/hyperlink" Target="https://www.princeton.edu/~wbialek/rome/refs/shannon_51.pdf" TargetMode="External"/><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17.png"/></Relationships>
</file>

<file path=ppt/slides/_rels/slide28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19.xml"/><Relationship Id="rId4" Type="http://schemas.openxmlformats.org/officeDocument/2006/relationships/image" Target="../media/image317.png"/></Relationships>
</file>

<file path=ppt/slides/_rels/slide28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319.jpeg"/></Relationships>
</file>

<file path=ppt/slides/_rels/slide283.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9.xml"/></Relationships>
</file>

<file path=ppt/slides/_rels/slide284.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7.xml.rels><?xml version="1.0" encoding="UTF-8" standalone="yes"?>
<Relationships xmlns="http://schemas.openxmlformats.org/package/2006/relationships"><Relationship Id="rId3" Type="http://schemas.openxmlformats.org/officeDocument/2006/relationships/hyperlink" Target="https://spinningup.openai.com/en/latest/spinningup/rl_intro2.html" TargetMode="External"/><Relationship Id="rId2" Type="http://schemas.openxmlformats.org/officeDocument/2006/relationships/image" Target="../media/image323.png"/><Relationship Id="rId1" Type="http://schemas.openxmlformats.org/officeDocument/2006/relationships/slideLayout" Target="../slideLayouts/slideLayout19.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4.png"/><Relationship Id="rId5" Type="http://schemas.openxmlformats.org/officeDocument/2006/relationships/hyperlink" Target="https://arxiv.org/pdf/1606.06565.pdf" TargetMode="External"/><Relationship Id="rId4" Type="http://schemas.openxmlformats.org/officeDocument/2006/relationships/notesSlide" Target="../notesSlides/notesSlide45.xml"/></Relationships>
</file>

<file path=ppt/slides/_rels/slide29.xml.rels><?xml version="1.0" encoding="UTF-8" standalone="yes"?>
<Relationships xmlns="http://schemas.openxmlformats.org/package/2006/relationships"><Relationship Id="rId8" Type="http://schemas.openxmlformats.org/officeDocument/2006/relationships/hyperlink" Target="https://www.princeton.edu/~wbialek/rome/refs/shannon_51.pdf" TargetMode="External"/><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28.png"/><Relationship Id="rId4" Type="http://schemas.openxmlformats.org/officeDocument/2006/relationships/image" Target="../media/image17.png"/></Relationships>
</file>

<file path=ppt/slides/_rels/slide290.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325.jpg"/><Relationship Id="rId1" Type="http://schemas.openxmlformats.org/officeDocument/2006/relationships/slideLayout" Target="../slideLayouts/slideLayout19.xml"/><Relationship Id="rId4" Type="http://schemas.openxmlformats.org/officeDocument/2006/relationships/image" Target="../media/image326.png"/></Relationships>
</file>

<file path=ppt/slides/_rels/slide291.xml.rels><?xml version="1.0" encoding="UTF-8" standalone="yes"?>
<Relationships xmlns="http://schemas.openxmlformats.org/package/2006/relationships"><Relationship Id="rId2" Type="http://schemas.microsoft.com/office/2018/10/relationships/comments" Target="../comments/modernComment_945_D332481A.xml"/><Relationship Id="rId1" Type="http://schemas.openxmlformats.org/officeDocument/2006/relationships/slideLayout" Target="../slideLayouts/slideLayout34.xml"/></Relationships>
</file>

<file path=ppt/slides/_rels/slide292.xml.rels><?xml version="1.0" encoding="UTF-8" standalone="yes"?>
<Relationships xmlns="http://schemas.openxmlformats.org/package/2006/relationships"><Relationship Id="rId2" Type="http://schemas.openxmlformats.org/officeDocument/2006/relationships/image" Target="../media/image327.jpg"/><Relationship Id="rId1" Type="http://schemas.openxmlformats.org/officeDocument/2006/relationships/slideLayout" Target="../slideLayouts/slideLayout19.xml"/></Relationships>
</file>

<file path=ppt/slides/_rels/slide293.xml.rels><?xml version="1.0" encoding="UTF-8" standalone="yes"?>
<Relationships xmlns="http://schemas.openxmlformats.org/package/2006/relationships"><Relationship Id="rId3" Type="http://schemas.openxmlformats.org/officeDocument/2006/relationships/image" Target="../media/image328.jpg"/><Relationship Id="rId2" Type="http://schemas.openxmlformats.org/officeDocument/2006/relationships/image" Target="../media/image327.jpg"/><Relationship Id="rId1" Type="http://schemas.openxmlformats.org/officeDocument/2006/relationships/slideLayout" Target="../slideLayouts/slideLayout19.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jpg"/><Relationship Id="rId2" Type="http://schemas.openxmlformats.org/officeDocument/2006/relationships/image" Target="../media/image329.png"/><Relationship Id="rId1" Type="http://schemas.openxmlformats.org/officeDocument/2006/relationships/slideLayout" Target="../slideLayouts/slideLayout19.xml"/><Relationship Id="rId4" Type="http://schemas.openxmlformats.org/officeDocument/2006/relationships/image" Target="../media/image328.jp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6.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297.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9.xml"/></Relationships>
</file>

<file path=ppt/slides/_rels/slide29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9.xml"/></Relationships>
</file>

<file path=ppt/slides/_rels/slide299.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princeton.edu/~wbialek/rome/refs/shannon_51.pdf"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image" Target="../media/image17.png"/></Relationships>
</file>

<file path=ppt/slides/_rels/slide300.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9.xml"/></Relationships>
</file>

<file path=ppt/slides/_rels/slide30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47.xml"/><Relationship Id="rId1" Type="http://schemas.openxmlformats.org/officeDocument/2006/relationships/slideLayout" Target="../slideLayouts/slideLayout19.xml"/><Relationship Id="rId4" Type="http://schemas.openxmlformats.org/officeDocument/2006/relationships/image" Target="../media/image332.png"/></Relationships>
</file>

<file path=ppt/slides/_rels/slide302.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48.xml"/><Relationship Id="rId1" Type="http://schemas.openxmlformats.org/officeDocument/2006/relationships/slideLayout" Target="../slideLayouts/slideLayout19.xml"/><Relationship Id="rId4" Type="http://schemas.openxmlformats.org/officeDocument/2006/relationships/image" Target="../media/image332.png"/></Relationships>
</file>

<file path=ppt/slides/_rels/slide30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332.png"/></Relationships>
</file>

<file path=ppt/slides/_rels/slide30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334.png"/></Relationships>
</file>

<file path=ppt/slides/_rels/slide30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51.xml"/><Relationship Id="rId1" Type="http://schemas.openxmlformats.org/officeDocument/2006/relationships/slideLayout" Target="../slideLayouts/slideLayout19.xml"/><Relationship Id="rId5" Type="http://schemas.openxmlformats.org/officeDocument/2006/relationships/image" Target="../media/image335.png"/><Relationship Id="rId4" Type="http://schemas.openxmlformats.org/officeDocument/2006/relationships/image" Target="../media/image334.png"/></Relationships>
</file>

<file path=ppt/slides/_rels/slide306.xml.rels><?xml version="1.0" encoding="UTF-8" standalone="yes"?>
<Relationships xmlns="http://schemas.openxmlformats.org/package/2006/relationships"><Relationship Id="rId3" Type="http://schemas.microsoft.com/office/2018/10/relationships/comments" Target="../comments/modernComment_960_7CD8B548.xml"/><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307.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30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0.xml.rels><?xml version="1.0" encoding="UTF-8" standalone="yes"?>
<Relationships xmlns="http://schemas.openxmlformats.org/package/2006/relationships"><Relationship Id="rId3" Type="http://schemas.openxmlformats.org/officeDocument/2006/relationships/image" Target="../media/image338.jpg"/><Relationship Id="rId2" Type="http://schemas.microsoft.com/office/2018/10/relationships/comments" Target="../comments/modernComment_6DE_A6391343.xml"/><Relationship Id="rId1" Type="http://schemas.openxmlformats.org/officeDocument/2006/relationships/slideLayout" Target="../slideLayouts/slideLayout19.xml"/><Relationship Id="rId4" Type="http://schemas.openxmlformats.org/officeDocument/2006/relationships/image" Target="../media/image339.jpg"/></Relationships>
</file>

<file path=ppt/slides/_rels/slide311.xml.rels><?xml version="1.0" encoding="UTF-8" standalone="yes"?>
<Relationships xmlns="http://schemas.openxmlformats.org/package/2006/relationships"><Relationship Id="rId3" Type="http://schemas.openxmlformats.org/officeDocument/2006/relationships/image" Target="../media/image342.jpeg"/><Relationship Id="rId2" Type="http://schemas.openxmlformats.org/officeDocument/2006/relationships/image" Target="../media/image341.png"/><Relationship Id="rId1" Type="http://schemas.openxmlformats.org/officeDocument/2006/relationships/slideLayout" Target="../slideLayouts/slideLayout1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3.xml.rels><?xml version="1.0" encoding="UTF-8" standalone="yes"?>
<Relationships xmlns="http://schemas.openxmlformats.org/package/2006/relationships"><Relationship Id="rId3" Type="http://schemas.openxmlformats.org/officeDocument/2006/relationships/image" Target="../media/image339.jpg"/><Relationship Id="rId2" Type="http://schemas.microsoft.com/office/2018/10/relationships/comments" Target="../comments/modernComment_83E_8B513096.xml"/><Relationship Id="rId1" Type="http://schemas.openxmlformats.org/officeDocument/2006/relationships/slideLayout" Target="../slideLayouts/slideLayout1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19.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hyperlink" Target="https://www.princeton.edu/~wbialek/rome/refs/shannon_51.pdf" TargetMode="External"/><Relationship Id="rId4" Type="http://schemas.openxmlformats.org/officeDocument/2006/relationships/image" Target="../media/image38.png"/></Relationships>
</file>

<file path=ppt/slides/_rels/slide320.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image" Target="../media/image345.png"/><Relationship Id="rId1" Type="http://schemas.openxmlformats.org/officeDocument/2006/relationships/slideLayout" Target="../slideLayouts/slideLayout19.xml"/><Relationship Id="rId5" Type="http://schemas.openxmlformats.org/officeDocument/2006/relationships/image" Target="../media/image348.png"/><Relationship Id="rId4" Type="http://schemas.openxmlformats.org/officeDocument/2006/relationships/image" Target="../media/image347.png"/></Relationships>
</file>

<file path=ppt/slides/_rels/slide321.xml.rels><?xml version="1.0" encoding="UTF-8" standalone="yes"?>
<Relationships xmlns="http://schemas.openxmlformats.org/package/2006/relationships"><Relationship Id="rId3" Type="http://schemas.openxmlformats.org/officeDocument/2006/relationships/hyperlink" Target="https://arxiv.org/pdf/2109.04650.pdf" TargetMode="External"/><Relationship Id="rId2" Type="http://schemas.openxmlformats.org/officeDocument/2006/relationships/image" Target="../media/image346.jpeg"/><Relationship Id="rId1" Type="http://schemas.openxmlformats.org/officeDocument/2006/relationships/slideLayout" Target="../slideLayouts/slideLayout19.xml"/></Relationships>
</file>

<file path=ppt/slides/_rels/slide322.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png"/><Relationship Id="rId7" Type="http://schemas.openxmlformats.org/officeDocument/2006/relationships/hyperlink" Target="https://arxiv.org/pdf/2109.04650.pdf" TargetMode="External"/><Relationship Id="rId2" Type="http://schemas.openxmlformats.org/officeDocument/2006/relationships/hyperlink" Target="https://www.nvidia.com/content/dam/en-zz/Solutions/Data-Center/a100/pdf/nvidia-a100-datasheet.pdf" TargetMode="External"/><Relationship Id="rId1" Type="http://schemas.openxmlformats.org/officeDocument/2006/relationships/slideLayout" Target="../slideLayouts/slideLayout19.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46.jpeg"/></Relationships>
</file>

<file path=ppt/slides/_rels/slide323.xml.rels><?xml version="1.0" encoding="UTF-8" standalone="yes"?>
<Relationships xmlns="http://schemas.openxmlformats.org/package/2006/relationships"><Relationship Id="rId3" Type="http://schemas.openxmlformats.org/officeDocument/2006/relationships/hyperlink" Target="https://arxiv.org/pdf/2109.04650.pdf" TargetMode="External"/><Relationship Id="rId2" Type="http://schemas.openxmlformats.org/officeDocument/2006/relationships/image" Target="../media/image346.jpeg"/><Relationship Id="rId1" Type="http://schemas.openxmlformats.org/officeDocument/2006/relationships/slideLayout" Target="../slideLayouts/slideLayout19.xml"/><Relationship Id="rId4" Type="http://schemas.openxmlformats.org/officeDocument/2006/relationships/image" Target="../media/image355.png"/></Relationships>
</file>

<file path=ppt/slides/_rels/slide324.xml.rels><?xml version="1.0" encoding="UTF-8" standalone="yes"?>
<Relationships xmlns="http://schemas.openxmlformats.org/package/2006/relationships"><Relationship Id="rId2" Type="http://schemas.openxmlformats.org/officeDocument/2006/relationships/hyperlink" Target="https://kipp.ly/transformer-inference-arithmetic/" TargetMode="External"/><Relationship Id="rId1" Type="http://schemas.openxmlformats.org/officeDocument/2006/relationships/slideLayout" Target="../slideLayouts/slideLayout19.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8.xml.rels><?xml version="1.0" encoding="UTF-8" standalone="yes"?>
<Relationships xmlns="http://schemas.openxmlformats.org/package/2006/relationships"><Relationship Id="rId3" Type="http://schemas.openxmlformats.org/officeDocument/2006/relationships/image" Target="../media/image356.jpg"/><Relationship Id="rId2" Type="http://schemas.microsoft.com/office/2018/10/relationships/comments" Target="../comments/modernComment_1D9_7D5E2B94.xml"/><Relationship Id="rId1" Type="http://schemas.openxmlformats.org/officeDocument/2006/relationships/slideLayout" Target="../slideLayouts/slideLayout19.xml"/><Relationship Id="rId4" Type="http://schemas.openxmlformats.org/officeDocument/2006/relationships/image" Target="../media/image357.png"/></Relationships>
</file>

<file path=ppt/slides/_rels/slide329.xml.rels><?xml version="1.0" encoding="UTF-8" standalone="yes"?>
<Relationships xmlns="http://schemas.openxmlformats.org/package/2006/relationships"><Relationship Id="rId2" Type="http://schemas.openxmlformats.org/officeDocument/2006/relationships/image" Target="../media/image356.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0.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6.jpg"/><Relationship Id="rId1" Type="http://schemas.openxmlformats.org/officeDocument/2006/relationships/slideLayout" Target="../slideLayouts/slideLayout19.xml"/></Relationships>
</file>

<file path=ppt/slides/_rels/slide331.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359.png"/><Relationship Id="rId1" Type="http://schemas.openxmlformats.org/officeDocument/2006/relationships/slideLayout" Target="../slideLayouts/slideLayout19.xml"/><Relationship Id="rId5" Type="http://schemas.openxmlformats.org/officeDocument/2006/relationships/image" Target="../media/image362.png"/><Relationship Id="rId4" Type="http://schemas.openxmlformats.org/officeDocument/2006/relationships/image" Target="../media/image361.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3.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7" Type="http://schemas.openxmlformats.org/officeDocument/2006/relationships/image" Target="../media/image365.png"/><Relationship Id="rId2" Type="http://schemas.openxmlformats.org/officeDocument/2006/relationships/image" Target="../media/image363.png"/><Relationship Id="rId1" Type="http://schemas.openxmlformats.org/officeDocument/2006/relationships/slideLayout" Target="../slideLayouts/slideLayout19.xml"/><Relationship Id="rId6" Type="http://schemas.openxmlformats.org/officeDocument/2006/relationships/image" Target="../media/image364.png"/><Relationship Id="rId5" Type="http://schemas.openxmlformats.org/officeDocument/2006/relationships/image" Target="../media/image362.png"/><Relationship Id="rId4" Type="http://schemas.openxmlformats.org/officeDocument/2006/relationships/image" Target="../media/image361.png"/></Relationships>
</file>

<file path=ppt/slides/_rels/slide334.xml.rels><?xml version="1.0" encoding="UTF-8" standalone="yes"?>
<Relationships xmlns="http://schemas.openxmlformats.org/package/2006/relationships"><Relationship Id="rId2" Type="http://schemas.microsoft.com/office/2018/10/relationships/comments" Target="../comments/modernComment_1E4_4D63E522.xml"/><Relationship Id="rId1" Type="http://schemas.openxmlformats.org/officeDocument/2006/relationships/slideLayout" Target="../slideLayouts/slideLayout19.xml"/></Relationships>
</file>

<file path=ppt/slides/_rels/slide335.xml.rels><?xml version="1.0" encoding="UTF-8" standalone="yes"?>
<Relationships xmlns="http://schemas.openxmlformats.org/package/2006/relationships"><Relationship Id="rId2" Type="http://schemas.microsoft.com/office/2018/10/relationships/comments" Target="../comments/modernComment_866_893C2D9E.xml"/><Relationship Id="rId1" Type="http://schemas.openxmlformats.org/officeDocument/2006/relationships/slideLayout" Target="../slideLayouts/slideLayout19.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7.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1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34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jpeg"/><Relationship Id="rId1" Type="http://schemas.openxmlformats.org/officeDocument/2006/relationships/slideLayout" Target="../slideLayouts/slideLayout19.xml"/></Relationships>
</file>

<file path=ppt/slides/_rels/slide342.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19.xml"/></Relationships>
</file>

<file path=ppt/slides/_rels/slide343.xml.rels><?xml version="1.0" encoding="UTF-8" standalone="yes"?>
<Relationships xmlns="http://schemas.openxmlformats.org/package/2006/relationships"><Relationship Id="rId13" Type="http://schemas.openxmlformats.org/officeDocument/2006/relationships/image" Target="../media/image376.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392.png"/><Relationship Id="rId21" Type="http://schemas.openxmlformats.org/officeDocument/2006/relationships/image" Target="../media/image382.png"/><Relationship Id="rId34" Type="http://schemas.openxmlformats.org/officeDocument/2006/relationships/customXml" Target="../ink/ink17.xml"/><Relationship Id="rId7" Type="http://schemas.openxmlformats.org/officeDocument/2006/relationships/image" Target="../media/image37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386.png"/><Relationship Id="rId41" Type="http://schemas.openxmlformats.org/officeDocument/2006/relationships/image" Target="../media/image393.png"/><Relationship Id="rId1" Type="http://schemas.openxmlformats.org/officeDocument/2006/relationships/slideLayout" Target="../slideLayouts/slideLayout19.xml"/><Relationship Id="rId6" Type="http://schemas.openxmlformats.org/officeDocument/2006/relationships/customXml" Target="../ink/ink3.xml"/><Relationship Id="rId11" Type="http://schemas.openxmlformats.org/officeDocument/2006/relationships/image" Target="../media/image375.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391.png"/><Relationship Id="rId40" Type="http://schemas.openxmlformats.org/officeDocument/2006/relationships/customXml" Target="../ink/ink20.xml"/><Relationship Id="rId5" Type="http://schemas.openxmlformats.org/officeDocument/2006/relationships/image" Target="../media/image372.png"/><Relationship Id="rId15" Type="http://schemas.openxmlformats.org/officeDocument/2006/relationships/image" Target="../media/image377.png"/><Relationship Id="rId23" Type="http://schemas.openxmlformats.org/officeDocument/2006/relationships/image" Target="../media/image383.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379.png"/><Relationship Id="rId31" Type="http://schemas.openxmlformats.org/officeDocument/2006/relationships/image" Target="../media/image387.png"/><Relationship Id="rId4" Type="http://schemas.openxmlformats.org/officeDocument/2006/relationships/customXml" Target="../ink/ink2.xml"/><Relationship Id="rId9" Type="http://schemas.openxmlformats.org/officeDocument/2006/relationships/image" Target="../media/image374.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85.png"/><Relationship Id="rId30" Type="http://schemas.openxmlformats.org/officeDocument/2006/relationships/customXml" Target="../ink/ink15.xml"/><Relationship Id="rId35" Type="http://schemas.openxmlformats.org/officeDocument/2006/relationships/image" Target="../media/image389.png"/><Relationship Id="rId8" Type="http://schemas.openxmlformats.org/officeDocument/2006/relationships/customXml" Target="../ink/ink4.xml"/><Relationship Id="rId3" Type="http://schemas.openxmlformats.org/officeDocument/2006/relationships/image" Target="../media/image371.png"/><Relationship Id="rId12" Type="http://schemas.openxmlformats.org/officeDocument/2006/relationships/customXml" Target="../ink/ink6.xml"/><Relationship Id="rId17" Type="http://schemas.openxmlformats.org/officeDocument/2006/relationships/image" Target="../media/image378.png"/><Relationship Id="rId25" Type="http://schemas.openxmlformats.org/officeDocument/2006/relationships/image" Target="../media/image384.png"/><Relationship Id="rId33" Type="http://schemas.openxmlformats.org/officeDocument/2006/relationships/image" Target="../media/image388.png"/><Relationship Id="rId38" Type="http://schemas.openxmlformats.org/officeDocument/2006/relationships/customXml" Target="../ink/ink19.xml"/></Relationships>
</file>

<file path=ppt/slides/_rels/slide344.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customXml" Target="../ink/ink29.xml"/><Relationship Id="rId26" Type="http://schemas.openxmlformats.org/officeDocument/2006/relationships/customXml" Target="../ink/ink33.xm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customXml" Target="../ink/ink37.xml"/><Relationship Id="rId7" Type="http://schemas.openxmlformats.org/officeDocument/2006/relationships/image" Target="NULL"/><Relationship Id="rId2" Type="http://schemas.openxmlformats.org/officeDocument/2006/relationships/customXml" Target="../ink/ink21.xml"/><Relationship Id="rId16" Type="http://schemas.openxmlformats.org/officeDocument/2006/relationships/customXml" Target="../ink/ink28.xml"/><Relationship Id="rId20" Type="http://schemas.openxmlformats.org/officeDocument/2006/relationships/customXml" Target="../ink/ink30.xm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19.xml"/><Relationship Id="rId6" Type="http://schemas.openxmlformats.org/officeDocument/2006/relationships/customXml" Target="../ink/ink23.xml"/><Relationship Id="rId11" Type="http://schemas.openxmlformats.org/officeDocument/2006/relationships/image" Target="NULL"/><Relationship Id="rId24" Type="http://schemas.openxmlformats.org/officeDocument/2006/relationships/customXml" Target="../ink/ink32.xml"/><Relationship Id="rId32" Type="http://schemas.openxmlformats.org/officeDocument/2006/relationships/customXml" Target="../ink/ink36.xml"/><Relationship Id="rId37" Type="http://schemas.openxmlformats.org/officeDocument/2006/relationships/image" Target="NULL"/><Relationship Id="rId40" Type="http://schemas.openxmlformats.org/officeDocument/2006/relationships/customXml" Target="../ink/ink40.xm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34.xml"/><Relationship Id="rId36" Type="http://schemas.openxmlformats.org/officeDocument/2006/relationships/customXml" Target="../ink/ink38.xml"/><Relationship Id="rId10" Type="http://schemas.openxmlformats.org/officeDocument/2006/relationships/customXml" Target="../ink/ink25.xm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customXml" Target="../ink/ink22.xml"/><Relationship Id="rId9" Type="http://schemas.openxmlformats.org/officeDocument/2006/relationships/image" Target="NULL"/><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NULL"/><Relationship Id="rId30" Type="http://schemas.openxmlformats.org/officeDocument/2006/relationships/customXml" Target="../ink/ink35.xml"/><Relationship Id="rId35" Type="http://schemas.openxmlformats.org/officeDocument/2006/relationships/image" Target="NULL"/><Relationship Id="rId8" Type="http://schemas.openxmlformats.org/officeDocument/2006/relationships/customXml" Target="../ink/ink24.xml"/><Relationship Id="rId3" Type="http://schemas.openxmlformats.org/officeDocument/2006/relationships/image" Target="NULL"/><Relationship Id="rId12" Type="http://schemas.openxmlformats.org/officeDocument/2006/relationships/customXml" Target="../ink/ink26.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39.xml"/></Relationships>
</file>

<file path=ppt/slides/_rels/slide345.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19.xml"/></Relationships>
</file>

<file path=ppt/slides/_rels/slide346.xml.rels><?xml version="1.0" encoding="UTF-8" standalone="yes"?>
<Relationships xmlns="http://schemas.openxmlformats.org/package/2006/relationships"><Relationship Id="rId13" Type="http://schemas.openxmlformats.org/officeDocument/2006/relationships/image" Target="../media/image376.png"/><Relationship Id="rId18" Type="http://schemas.openxmlformats.org/officeDocument/2006/relationships/customXml" Target="../ink/ink49.xml"/><Relationship Id="rId26" Type="http://schemas.openxmlformats.org/officeDocument/2006/relationships/customXml" Target="../ink/ink53.xml"/><Relationship Id="rId39" Type="http://schemas.openxmlformats.org/officeDocument/2006/relationships/image" Target="../media/image392.png"/><Relationship Id="rId21" Type="http://schemas.openxmlformats.org/officeDocument/2006/relationships/image" Target="../media/image382.png"/><Relationship Id="rId34" Type="http://schemas.openxmlformats.org/officeDocument/2006/relationships/customXml" Target="../ink/ink57.xml"/><Relationship Id="rId7" Type="http://schemas.openxmlformats.org/officeDocument/2006/relationships/image" Target="../media/image373.png"/><Relationship Id="rId2" Type="http://schemas.openxmlformats.org/officeDocument/2006/relationships/customXml" Target="../ink/ink41.xml"/><Relationship Id="rId16" Type="http://schemas.openxmlformats.org/officeDocument/2006/relationships/customXml" Target="../ink/ink48.xml"/><Relationship Id="rId20" Type="http://schemas.openxmlformats.org/officeDocument/2006/relationships/customXml" Target="../ink/ink50.xml"/><Relationship Id="rId29" Type="http://schemas.openxmlformats.org/officeDocument/2006/relationships/image" Target="../media/image386.png"/><Relationship Id="rId41" Type="http://schemas.openxmlformats.org/officeDocument/2006/relationships/image" Target="../media/image393.png"/><Relationship Id="rId1" Type="http://schemas.openxmlformats.org/officeDocument/2006/relationships/slideLayout" Target="../slideLayouts/slideLayout19.xml"/><Relationship Id="rId6" Type="http://schemas.openxmlformats.org/officeDocument/2006/relationships/customXml" Target="../ink/ink43.xml"/><Relationship Id="rId11" Type="http://schemas.openxmlformats.org/officeDocument/2006/relationships/image" Target="../media/image375.png"/><Relationship Id="rId24" Type="http://schemas.openxmlformats.org/officeDocument/2006/relationships/customXml" Target="../ink/ink52.xml"/><Relationship Id="rId32" Type="http://schemas.openxmlformats.org/officeDocument/2006/relationships/customXml" Target="../ink/ink56.xml"/><Relationship Id="rId37" Type="http://schemas.openxmlformats.org/officeDocument/2006/relationships/image" Target="../media/image391.png"/><Relationship Id="rId40" Type="http://schemas.openxmlformats.org/officeDocument/2006/relationships/customXml" Target="../ink/ink60.xml"/><Relationship Id="rId5" Type="http://schemas.openxmlformats.org/officeDocument/2006/relationships/image" Target="../media/image372.png"/><Relationship Id="rId15" Type="http://schemas.openxmlformats.org/officeDocument/2006/relationships/image" Target="../media/image377.png"/><Relationship Id="rId23" Type="http://schemas.openxmlformats.org/officeDocument/2006/relationships/image" Target="../media/image383.png"/><Relationship Id="rId28" Type="http://schemas.openxmlformats.org/officeDocument/2006/relationships/customXml" Target="../ink/ink54.xml"/><Relationship Id="rId36" Type="http://schemas.openxmlformats.org/officeDocument/2006/relationships/customXml" Target="../ink/ink58.xml"/><Relationship Id="rId10" Type="http://schemas.openxmlformats.org/officeDocument/2006/relationships/customXml" Target="../ink/ink45.xml"/><Relationship Id="rId19" Type="http://schemas.openxmlformats.org/officeDocument/2006/relationships/image" Target="../media/image379.png"/><Relationship Id="rId31" Type="http://schemas.openxmlformats.org/officeDocument/2006/relationships/image" Target="../media/image387.png"/><Relationship Id="rId4" Type="http://schemas.openxmlformats.org/officeDocument/2006/relationships/customXml" Target="../ink/ink42.xml"/><Relationship Id="rId9" Type="http://schemas.openxmlformats.org/officeDocument/2006/relationships/image" Target="../media/image374.png"/><Relationship Id="rId14" Type="http://schemas.openxmlformats.org/officeDocument/2006/relationships/customXml" Target="../ink/ink47.xml"/><Relationship Id="rId22" Type="http://schemas.openxmlformats.org/officeDocument/2006/relationships/customXml" Target="../ink/ink51.xml"/><Relationship Id="rId27" Type="http://schemas.openxmlformats.org/officeDocument/2006/relationships/image" Target="../media/image385.png"/><Relationship Id="rId30" Type="http://schemas.openxmlformats.org/officeDocument/2006/relationships/customXml" Target="../ink/ink55.xml"/><Relationship Id="rId35" Type="http://schemas.openxmlformats.org/officeDocument/2006/relationships/image" Target="../media/image389.png"/><Relationship Id="rId8" Type="http://schemas.openxmlformats.org/officeDocument/2006/relationships/customXml" Target="../ink/ink44.xml"/><Relationship Id="rId3" Type="http://schemas.openxmlformats.org/officeDocument/2006/relationships/image" Target="../media/image371.png"/><Relationship Id="rId12" Type="http://schemas.openxmlformats.org/officeDocument/2006/relationships/customXml" Target="../ink/ink46.xml"/><Relationship Id="rId17" Type="http://schemas.openxmlformats.org/officeDocument/2006/relationships/image" Target="../media/image378.png"/><Relationship Id="rId25" Type="http://schemas.openxmlformats.org/officeDocument/2006/relationships/image" Target="../media/image384.png"/><Relationship Id="rId33" Type="http://schemas.openxmlformats.org/officeDocument/2006/relationships/image" Target="../media/image388.png"/><Relationship Id="rId38" Type="http://schemas.openxmlformats.org/officeDocument/2006/relationships/customXml" Target="../ink/ink59.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hyperlink" Target="http://storage.googleapis.com/books/ngrams/books/datasetsv2.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33.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hyperlink" Target="http://storage.googleapis.com/books/ngrams/books/datasetsv2.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torage.googleapis.com/books/ngrams/books/datasetsv2.html" TargetMode="External"/><Relationship Id="rId2" Type="http://schemas.openxmlformats.org/officeDocument/2006/relationships/hyperlink" Target="https://books.google.com/ngrams/" TargetMode="External"/><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35.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hyperlink" Target="http://storage.googleapis.com/books/ngrams/books/datasetsv2.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65E_C25A6693.xml"/><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37.jpe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g"/><Relationship Id="rId1" Type="http://schemas.openxmlformats.org/officeDocument/2006/relationships/slideLayout" Target="../slideLayouts/slideLayout19.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g"/><Relationship Id="rId1" Type="http://schemas.openxmlformats.org/officeDocument/2006/relationships/slideLayout" Target="../slideLayouts/slideLayout19.xml"/><Relationship Id="rId4" Type="http://schemas.openxmlformats.org/officeDocument/2006/relationships/image" Target="../media/image41.jp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g"/><Relationship Id="rId1" Type="http://schemas.openxmlformats.org/officeDocument/2006/relationships/slideLayout" Target="../slideLayouts/slideLayout19.xml"/><Relationship Id="rId5" Type="http://schemas.openxmlformats.org/officeDocument/2006/relationships/image" Target="../media/image43.png"/><Relationship Id="rId4" Type="http://schemas.openxmlformats.org/officeDocument/2006/relationships/image" Target="../media/image41.jpg"/></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microsoft.com/office/2018/10/relationships/comments" Target="../comments/modernComment_698_34BFBB4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6C7_3DC620D9.xml"/><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hyperlink" Target="https://paperswithcode.com/sota/language-modelling-on-penn-treebank-word" TargetMode="External"/></Relationships>
</file>

<file path=ppt/slides/_rels/slide63.xml.rels><?xml version="1.0" encoding="UTF-8" standalone="yes"?>
<Relationships xmlns="http://schemas.openxmlformats.org/package/2006/relationships"><Relationship Id="rId3" Type="http://schemas.microsoft.com/office/2018/10/relationships/comments" Target="../comments/modernComment_6C8_669F0494.xml"/><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9.xml"/><Relationship Id="rId6" Type="http://schemas.openxmlformats.org/officeDocument/2006/relationships/image" Target="../media/image89.png"/><Relationship Id="rId5" Type="http://schemas.microsoft.com/office/2007/relationships/hdphoto" Target="../media/hdphoto4.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8.png"/><Relationship Id="rId1" Type="http://schemas.openxmlformats.org/officeDocument/2006/relationships/slideLayout" Target="../slideLayouts/slideLayout19.xml"/><Relationship Id="rId5" Type="http://schemas.openxmlformats.org/officeDocument/2006/relationships/image" Target="../media/image89.png"/><Relationship Id="rId4" Type="http://schemas.microsoft.com/office/2007/relationships/hdphoto" Target="../media/hdphoto4.wdp"/></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8" Type="http://schemas.openxmlformats.org/officeDocument/2006/relationships/image" Target="../media/image1511.png"/><Relationship Id="rId13" Type="http://schemas.openxmlformats.org/officeDocument/2006/relationships/image" Target="../media/image2010.png"/><Relationship Id="rId18" Type="http://schemas.openxmlformats.org/officeDocument/2006/relationships/image" Target="../media/image48.jpeg"/><Relationship Id="rId3" Type="http://schemas.openxmlformats.org/officeDocument/2006/relationships/image" Target="../media/image1010.png"/><Relationship Id="rId7" Type="http://schemas.openxmlformats.org/officeDocument/2006/relationships/image" Target="../media/image1410.png"/><Relationship Id="rId12" Type="http://schemas.openxmlformats.org/officeDocument/2006/relationships/image" Target="../media/image190.png"/><Relationship Id="rId17" Type="http://schemas.openxmlformats.org/officeDocument/2006/relationships/image" Target="../media/image240.png"/><Relationship Id="rId2" Type="http://schemas.openxmlformats.org/officeDocument/2006/relationships/image" Target="../media/image910.png"/><Relationship Id="rId16" Type="http://schemas.openxmlformats.org/officeDocument/2006/relationships/image" Target="../media/image230.png"/><Relationship Id="rId1" Type="http://schemas.openxmlformats.org/officeDocument/2006/relationships/slideLayout" Target="../slideLayouts/slideLayout19.xml"/><Relationship Id="rId6" Type="http://schemas.openxmlformats.org/officeDocument/2006/relationships/image" Target="../media/image1310.png"/><Relationship Id="rId11" Type="http://schemas.openxmlformats.org/officeDocument/2006/relationships/image" Target="../media/image189.png"/><Relationship Id="rId5" Type="http://schemas.openxmlformats.org/officeDocument/2006/relationships/image" Target="../media/image121.png"/><Relationship Id="rId15" Type="http://schemas.openxmlformats.org/officeDocument/2006/relationships/image" Target="../media/image220.png"/><Relationship Id="rId10" Type="http://schemas.openxmlformats.org/officeDocument/2006/relationships/image" Target="../media/image1710.png"/><Relationship Id="rId19" Type="http://schemas.openxmlformats.org/officeDocument/2006/relationships/image" Target="../media/image260.png"/><Relationship Id="rId4" Type="http://schemas.openxmlformats.org/officeDocument/2006/relationships/image" Target="../media/image115.png"/><Relationship Id="rId9" Type="http://schemas.openxmlformats.org/officeDocument/2006/relationships/image" Target="../media/image1610.png"/><Relationship Id="rId14" Type="http://schemas.openxmlformats.org/officeDocument/2006/relationships/image" Target="../media/image2110.png"/></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abs/1706.03762" TargetMode="Externa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rxiv.org/abs/1706.03762"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image" Target="../media/image310.png"/><Relationship Id="rId1" Type="http://schemas.openxmlformats.org/officeDocument/2006/relationships/slideLayout" Target="../slideLayouts/slideLayout19.xml"/><Relationship Id="rId6" Type="http://schemas.openxmlformats.org/officeDocument/2006/relationships/image" Target="../media/image351.png"/><Relationship Id="rId5" Type="http://schemas.openxmlformats.org/officeDocument/2006/relationships/image" Target="../media/image340.png"/><Relationship Id="rId4" Type="http://schemas.openxmlformats.org/officeDocument/2006/relationships/image" Target="../media/image330.png"/></Relationships>
</file>

<file path=ppt/slides/_rels/slide8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81.png"/><Relationship Id="rId7" Type="http://schemas.openxmlformats.org/officeDocument/2006/relationships/image" Target="../media/image320.png"/><Relationship Id="rId2" Type="http://schemas.openxmlformats.org/officeDocument/2006/relationships/image" Target="../media/image370.png"/><Relationship Id="rId1" Type="http://schemas.openxmlformats.org/officeDocument/2006/relationships/slideLayout" Target="../slideLayouts/slideLayout32.xml"/><Relationship Id="rId6" Type="http://schemas.openxmlformats.org/officeDocument/2006/relationships/image" Target="../media/image310.png"/><Relationship Id="rId11" Type="http://schemas.openxmlformats.org/officeDocument/2006/relationships/image" Target="../media/image360.png"/><Relationship Id="rId5" Type="http://schemas.openxmlformats.org/officeDocument/2006/relationships/image" Target="../media/image40.png"/><Relationship Id="rId10" Type="http://schemas.openxmlformats.org/officeDocument/2006/relationships/image" Target="../media/image351.png"/><Relationship Id="rId4" Type="http://schemas.openxmlformats.org/officeDocument/2006/relationships/image" Target="../media/image390.png"/><Relationship Id="rId9" Type="http://schemas.openxmlformats.org/officeDocument/2006/relationships/image" Target="../media/image340.png"/></Relationships>
</file>

<file path=ppt/slides/_rels/slide82.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0.png"/><Relationship Id="rId18" Type="http://schemas.openxmlformats.org/officeDocument/2006/relationships/image" Target="../media/image530.png"/><Relationship Id="rId3" Type="http://schemas.openxmlformats.org/officeDocument/2006/relationships/image" Target="../media/image381.png"/><Relationship Id="rId21" Type="http://schemas.openxmlformats.org/officeDocument/2006/relationships/image" Target="../media/image340.png"/><Relationship Id="rId7" Type="http://schemas.openxmlformats.org/officeDocument/2006/relationships/image" Target="../media/image420.png"/><Relationship Id="rId12" Type="http://schemas.openxmlformats.org/officeDocument/2006/relationships/image" Target="../media/image470.png"/><Relationship Id="rId17" Type="http://schemas.openxmlformats.org/officeDocument/2006/relationships/image" Target="../media/image520.png"/><Relationship Id="rId2" Type="http://schemas.openxmlformats.org/officeDocument/2006/relationships/image" Target="../media/image370.png"/><Relationship Id="rId16" Type="http://schemas.openxmlformats.org/officeDocument/2006/relationships/image" Target="../media/image510.png"/><Relationship Id="rId20" Type="http://schemas.openxmlformats.org/officeDocument/2006/relationships/image" Target="../media/image330.png"/><Relationship Id="rId1" Type="http://schemas.openxmlformats.org/officeDocument/2006/relationships/slideLayout" Target="../slideLayouts/slideLayout32.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40.png"/><Relationship Id="rId15" Type="http://schemas.openxmlformats.org/officeDocument/2006/relationships/image" Target="../media/image501.png"/><Relationship Id="rId23" Type="http://schemas.openxmlformats.org/officeDocument/2006/relationships/image" Target="../media/image360.png"/><Relationship Id="rId10" Type="http://schemas.openxmlformats.org/officeDocument/2006/relationships/image" Target="../media/image451.png"/><Relationship Id="rId19" Type="http://schemas.openxmlformats.org/officeDocument/2006/relationships/image" Target="../media/image320.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0.png"/><Relationship Id="rId22" Type="http://schemas.openxmlformats.org/officeDocument/2006/relationships/image" Target="../media/image351.png"/></Relationships>
</file>

<file path=ppt/slides/_rels/slide83.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60.png"/><Relationship Id="rId18" Type="http://schemas.openxmlformats.org/officeDocument/2006/relationships/image" Target="../media/image510.png"/><Relationship Id="rId26" Type="http://schemas.openxmlformats.org/officeDocument/2006/relationships/image" Target="../media/image59.png"/><Relationship Id="rId3" Type="http://schemas.microsoft.com/office/2018/10/relationships/comments" Target="../comments/modernComment_64B_2335BF54.xml"/><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1.png"/><Relationship Id="rId17" Type="http://schemas.openxmlformats.org/officeDocument/2006/relationships/image" Target="../media/image501.png"/><Relationship Id="rId25" Type="http://schemas.openxmlformats.org/officeDocument/2006/relationships/image" Target="../media/image58.png"/><Relationship Id="rId2" Type="http://schemas.openxmlformats.org/officeDocument/2006/relationships/notesSlide" Target="../notesSlides/notesSlide22.xml"/><Relationship Id="rId16" Type="http://schemas.openxmlformats.org/officeDocument/2006/relationships/image" Target="../media/image490.png"/><Relationship Id="rId20" Type="http://schemas.openxmlformats.org/officeDocument/2006/relationships/image" Target="../media/image530.png"/><Relationship Id="rId1" Type="http://schemas.openxmlformats.org/officeDocument/2006/relationships/slideLayout" Target="../slideLayouts/slideLayout32.xml"/><Relationship Id="rId6" Type="http://schemas.openxmlformats.org/officeDocument/2006/relationships/image" Target="../media/image390.png"/><Relationship Id="rId11" Type="http://schemas.openxmlformats.org/officeDocument/2006/relationships/image" Target="../media/image440.png"/><Relationship Id="rId24" Type="http://schemas.openxmlformats.org/officeDocument/2006/relationships/image" Target="../media/image57.png"/><Relationship Id="rId5" Type="http://schemas.openxmlformats.org/officeDocument/2006/relationships/image" Target="../media/image381.png"/><Relationship Id="rId15" Type="http://schemas.openxmlformats.org/officeDocument/2006/relationships/image" Target="../media/image480.png"/><Relationship Id="rId23" Type="http://schemas.openxmlformats.org/officeDocument/2006/relationships/image" Target="../media/image56.png"/><Relationship Id="rId10" Type="http://schemas.openxmlformats.org/officeDocument/2006/relationships/image" Target="../media/image430.png"/><Relationship Id="rId19" Type="http://schemas.openxmlformats.org/officeDocument/2006/relationships/image" Target="../media/image520.png"/><Relationship Id="rId4" Type="http://schemas.openxmlformats.org/officeDocument/2006/relationships/image" Target="../media/image370.png"/><Relationship Id="rId9" Type="http://schemas.openxmlformats.org/officeDocument/2006/relationships/image" Target="../media/image420.png"/><Relationship Id="rId14" Type="http://schemas.openxmlformats.org/officeDocument/2006/relationships/image" Target="../media/image470.png"/><Relationship Id="rId22" Type="http://schemas.openxmlformats.org/officeDocument/2006/relationships/image" Target="../media/image55.png"/><Relationship Id="rId27" Type="http://schemas.openxmlformats.org/officeDocument/2006/relationships/image" Target="../media/image60.png"/></Relationships>
</file>

<file path=ppt/slides/_rels/slide84.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711.png"/><Relationship Id="rId18" Type="http://schemas.openxmlformats.org/officeDocument/2006/relationships/image" Target="../media/image750.png"/><Relationship Id="rId26" Type="http://schemas.openxmlformats.org/officeDocument/2006/relationships/image" Target="../media/image83.png"/><Relationship Id="rId3" Type="http://schemas.openxmlformats.org/officeDocument/2006/relationships/image" Target="../media/image61.png"/><Relationship Id="rId21" Type="http://schemas.openxmlformats.org/officeDocument/2006/relationships/image" Target="../media/image78.png"/><Relationship Id="rId7" Type="http://schemas.openxmlformats.org/officeDocument/2006/relationships/image" Target="../media/image650.png"/><Relationship Id="rId12" Type="http://schemas.openxmlformats.org/officeDocument/2006/relationships/image" Target="../media/image70.png"/><Relationship Id="rId17" Type="http://schemas.openxmlformats.org/officeDocument/2006/relationships/image" Target="../media/image520.png"/><Relationship Id="rId25" Type="http://schemas.openxmlformats.org/officeDocument/2006/relationships/image" Target="../media/image82.png"/><Relationship Id="rId2" Type="http://schemas.openxmlformats.org/officeDocument/2006/relationships/image" Target="../media/image370.png"/><Relationship Id="rId16" Type="http://schemas.openxmlformats.org/officeDocument/2006/relationships/image" Target="../media/image740.png"/><Relationship Id="rId20" Type="http://schemas.openxmlformats.org/officeDocument/2006/relationships/image" Target="../media/image77.png"/><Relationship Id="rId1" Type="http://schemas.openxmlformats.org/officeDocument/2006/relationships/slideLayout" Target="../slideLayouts/slideLayout32.xml"/><Relationship Id="rId6" Type="http://schemas.openxmlformats.org/officeDocument/2006/relationships/image" Target="../media/image64.png"/><Relationship Id="rId11" Type="http://schemas.openxmlformats.org/officeDocument/2006/relationships/image" Target="../media/image691.png"/><Relationship Id="rId24" Type="http://schemas.openxmlformats.org/officeDocument/2006/relationships/image" Target="../media/image81.png"/><Relationship Id="rId5" Type="http://schemas.openxmlformats.org/officeDocument/2006/relationships/image" Target="../media/image63.png"/><Relationship Id="rId15" Type="http://schemas.openxmlformats.org/officeDocument/2006/relationships/image" Target="../media/image730.png"/><Relationship Id="rId23" Type="http://schemas.openxmlformats.org/officeDocument/2006/relationships/image" Target="../media/image80.png"/><Relationship Id="rId10" Type="http://schemas.openxmlformats.org/officeDocument/2006/relationships/image" Target="../media/image680.png"/><Relationship Id="rId19" Type="http://schemas.openxmlformats.org/officeDocument/2006/relationships/image" Target="../media/image760.png"/><Relationship Id="rId4" Type="http://schemas.openxmlformats.org/officeDocument/2006/relationships/image" Target="../media/image62.png"/><Relationship Id="rId9" Type="http://schemas.openxmlformats.org/officeDocument/2006/relationships/image" Target="../media/image671.png"/><Relationship Id="rId14" Type="http://schemas.openxmlformats.org/officeDocument/2006/relationships/image" Target="../media/image721.png"/><Relationship Id="rId22" Type="http://schemas.openxmlformats.org/officeDocument/2006/relationships/image" Target="../media/image79.png"/></Relationships>
</file>

<file path=ppt/slides/_rels/slide8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690.png"/><Relationship Id="rId18" Type="http://schemas.openxmlformats.org/officeDocument/2006/relationships/image" Target="../media/image86.png"/><Relationship Id="rId26" Type="http://schemas.openxmlformats.org/officeDocument/2006/relationships/image" Target="../media/image90.png"/><Relationship Id="rId3" Type="http://schemas.openxmlformats.org/officeDocument/2006/relationships/image" Target="../media/image820.png"/><Relationship Id="rId21" Type="http://schemas.openxmlformats.org/officeDocument/2006/relationships/image" Target="../media/image890.png"/><Relationship Id="rId7" Type="http://schemas.openxmlformats.org/officeDocument/2006/relationships/image" Target="../media/image830.png"/><Relationship Id="rId12" Type="http://schemas.openxmlformats.org/officeDocument/2006/relationships/image" Target="../media/image450.png"/><Relationship Id="rId17" Type="http://schemas.openxmlformats.org/officeDocument/2006/relationships/image" Target="../media/image500.png"/><Relationship Id="rId25" Type="http://schemas.openxmlformats.org/officeDocument/2006/relationships/image" Target="../media/image800.png"/><Relationship Id="rId2" Type="http://schemas.openxmlformats.org/officeDocument/2006/relationships/image" Target="../media/image350.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32.xml"/><Relationship Id="rId6" Type="http://schemas.openxmlformats.org/officeDocument/2006/relationships/image" Target="../media/image620.png"/><Relationship Id="rId11" Type="http://schemas.openxmlformats.org/officeDocument/2006/relationships/image" Target="../media/image670.png"/><Relationship Id="rId24" Type="http://schemas.openxmlformats.org/officeDocument/2006/relationships/image" Target="../media/image790.png"/><Relationship Id="rId5" Type="http://schemas.openxmlformats.org/officeDocument/2006/relationships/image" Target="../media/image380.png"/><Relationship Id="rId15" Type="http://schemas.openxmlformats.org/officeDocument/2006/relationships/image" Target="../media/image710.png"/><Relationship Id="rId23" Type="http://schemas.openxmlformats.org/officeDocument/2006/relationships/image" Target="../media/image780.png"/><Relationship Id="rId10" Type="http://schemas.openxmlformats.org/officeDocument/2006/relationships/image" Target="../media/image660.png"/><Relationship Id="rId19" Type="http://schemas.openxmlformats.org/officeDocument/2006/relationships/image" Target="../media/image870.png"/><Relationship Id="rId4" Type="http://schemas.openxmlformats.org/officeDocument/2006/relationships/image" Target="../media/image600.png"/><Relationship Id="rId9" Type="http://schemas.openxmlformats.org/officeDocument/2006/relationships/image" Target="../media/image85.png"/><Relationship Id="rId14" Type="http://schemas.openxmlformats.org/officeDocument/2006/relationships/image" Target="../media/image700.png"/><Relationship Id="rId22" Type="http://schemas.openxmlformats.org/officeDocument/2006/relationships/image" Target="../media/image770.png"/></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930.pn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hyperlink" Target="https://arxiv.org/abs/1706.03762"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05.png"/><Relationship Id="rId11" Type="http://schemas.openxmlformats.org/officeDocument/2006/relationships/image" Target="../media/image48.jpe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4.png"/><Relationship Id="rId7" Type="http://schemas.openxmlformats.org/officeDocument/2006/relationships/image" Target="../media/image101.png"/><Relationship Id="rId2" Type="http://schemas.openxmlformats.org/officeDocument/2006/relationships/image" Target="../media/image48.jpeg"/><Relationship Id="rId1" Type="http://schemas.openxmlformats.org/officeDocument/2006/relationships/slideLayout" Target="../slideLayouts/slideLayout19.xml"/><Relationship Id="rId6" Type="http://schemas.openxmlformats.org/officeDocument/2006/relationships/image" Target="../media/image1000.png"/><Relationship Id="rId5" Type="http://schemas.openxmlformats.org/officeDocument/2006/relationships/image" Target="../media/image990.png"/><Relationship Id="rId4" Type="http://schemas.microsoft.com/office/2007/relationships/hdphoto" Target="../media/hdphoto5.wdp"/><Relationship Id="rId9" Type="http://schemas.openxmlformats.org/officeDocument/2006/relationships/hyperlink" Target="https://arxiv.org/abs/1706.03762"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9.xml"/><Relationship Id="rId5" Type="http://schemas.openxmlformats.org/officeDocument/2006/relationships/image" Target="../media/image98.png"/><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48.jpeg"/><Relationship Id="rId1" Type="http://schemas.openxmlformats.org/officeDocument/2006/relationships/slideLayout" Target="../slideLayouts/slideLayout19.xml"/><Relationship Id="rId4" Type="http://schemas.openxmlformats.org/officeDocument/2006/relationships/image" Target="../media/image1120.png"/></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1.png"/><Relationship Id="rId1" Type="http://schemas.openxmlformats.org/officeDocument/2006/relationships/slideLayout" Target="../slideLayouts/slideLayout19.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4.png"/><Relationship Id="rId1" Type="http://schemas.openxmlformats.org/officeDocument/2006/relationships/slideLayout" Target="../slideLayouts/slideLayout19.xml"/><Relationship Id="rId6" Type="http://schemas.openxmlformats.org/officeDocument/2006/relationships/image" Target="../media/image118.png"/><Relationship Id="rId5" Type="http://schemas.openxmlformats.org/officeDocument/2006/relationships/image" Target="../media/image117.jpg"/><Relationship Id="rId4" Type="http://schemas.openxmlformats.org/officeDocument/2006/relationships/image" Target="../media/image116.png"/></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g"/><Relationship Id="rId1" Type="http://schemas.openxmlformats.org/officeDocument/2006/relationships/slideLayout" Target="../slideLayouts/slideLayout19.xml"/><Relationship Id="rId5" Type="http://schemas.openxmlformats.org/officeDocument/2006/relationships/image" Target="../media/image120.png"/><Relationship Id="rId4" Type="http://schemas.openxmlformats.org/officeDocument/2006/relationships/image" Target="../media/image119.png"/></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dirty="0"/>
              <a:t>Reviewing the Foundations</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601-771 (NLP: Advances in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cs typeface="Consolas" panose="020B0609020204030204" pitchFamily="49" charset="0"/>
              </a:rPr>
              <a:t>https://self-</a:t>
            </a:r>
            <a:r>
              <a:rPr lang="en-US" dirty="0" err="1">
                <a:solidFill>
                  <a:schemeClr val="bg1"/>
                </a:solidFill>
                <a:latin typeface="Consolas" panose="020B0609020204030204" pitchFamily="49" charset="0"/>
                <a:cs typeface="Consolas" panose="020B0609020204030204" pitchFamily="49" charset="0"/>
              </a:rPr>
              <a:t>supervised.cs.jhu.edu</a:t>
            </a:r>
            <a:r>
              <a:rPr lang="en-US" dirty="0">
                <a:solidFill>
                  <a:schemeClr val="bg1"/>
                </a:solidFill>
                <a:latin typeface="Consolas" panose="020B0609020204030204" pitchFamily="49" charset="0"/>
                <a:cs typeface="Consolas" panose="020B0609020204030204" pitchFamily="49" charset="0"/>
              </a:rPr>
              <a:t>/fa2024/</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B7C632-4C9B-B9AB-0699-D87DE549B8C4}"/>
              </a:ext>
            </a:extLst>
          </p:cNvPr>
          <p:cNvSpPr>
            <a:spLocks noGrp="1"/>
          </p:cNvSpPr>
          <p:nvPr>
            <p:ph type="title"/>
          </p:nvPr>
        </p:nvSpPr>
        <p:spPr/>
        <p:txBody>
          <a:bodyPr>
            <a:normAutofit/>
          </a:bodyPr>
          <a:lstStyle/>
          <a:p>
            <a:r>
              <a:rPr lang="en-US" dirty="0"/>
              <a:t>Probability of Upcoming Word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type="body" sz="quarter" idx="16"/>
              </p:nvPr>
            </p:nvSpPr>
            <p:spPr/>
            <p:txBody>
              <a:bodyPr>
                <a:normAutofit/>
              </a:bodyPr>
              <a:lstStyle/>
              <a:p>
                <a:pPr marL="0" indent="0" algn="ctr">
                  <a:buNone/>
                </a:pPr>
                <a:r>
                  <a:rPr lang="en-US" sz="5400" dirty="0"/>
                  <a:t>   </a:t>
                </a:r>
              </a:p>
              <a:p>
                <a:pPr marL="0" indent="0" algn="ctr">
                  <a:buNone/>
                </a:pP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t>, </a:t>
                </a:r>
                <a14:m>
                  <m:oMath xmlns:m="http://schemas.openxmlformats.org/officeDocument/2006/math">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057C3D97-4E4A-B83E-E064-CC23A61D5E85}"/>
              </a:ext>
            </a:extLst>
          </p:cNvPr>
          <p:cNvSpPr/>
          <p:nvPr/>
        </p:nvSpPr>
        <p:spPr>
          <a:xfrm rot="16200000">
            <a:off x="5336046" y="1747769"/>
            <a:ext cx="181836" cy="299008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8" name="Left Brace 7">
            <a:extLst>
              <a:ext uri="{FF2B5EF4-FFF2-40B4-BE49-F238E27FC236}">
                <a16:creationId xmlns:a16="http://schemas.microsoft.com/office/drawing/2014/main" id="{27D33B80-1702-6EBA-F3E8-25B603B60B99}"/>
              </a:ext>
            </a:extLst>
          </p:cNvPr>
          <p:cNvSpPr/>
          <p:nvPr/>
        </p:nvSpPr>
        <p:spPr>
          <a:xfrm rot="16200000">
            <a:off x="2769471" y="2775161"/>
            <a:ext cx="181835" cy="91242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2" name="Rectangle 11">
            <a:extLst>
              <a:ext uri="{FF2B5EF4-FFF2-40B4-BE49-F238E27FC236}">
                <a16:creationId xmlns:a16="http://schemas.microsoft.com/office/drawing/2014/main" id="{427F613D-E610-DD81-9FAF-37B87BFE68BE}"/>
              </a:ext>
            </a:extLst>
          </p:cNvPr>
          <p:cNvSpPr/>
          <p:nvPr/>
        </p:nvSpPr>
        <p:spPr>
          <a:xfrm>
            <a:off x="4655353" y="3322293"/>
            <a:ext cx="1439818" cy="307777"/>
          </a:xfrm>
          <a:prstGeom prst="rect">
            <a:avLst/>
          </a:prstGeom>
        </p:spPr>
        <p:txBody>
          <a:bodyPr wrap="none">
            <a:spAutoFit/>
          </a:bodyPr>
          <a:lstStyle/>
          <a:p>
            <a:r>
              <a:rPr lang="en-US" dirty="0">
                <a:solidFill>
                  <a:srgbClr val="255ED3"/>
                </a:solidFill>
                <a:latin typeface="Corbel" panose="020B0503020204020204" pitchFamily="34" charset="0"/>
              </a:rPr>
              <a:t>context  or prefix</a:t>
            </a:r>
          </a:p>
        </p:txBody>
      </p:sp>
      <p:sp>
        <p:nvSpPr>
          <p:cNvPr id="13" name="Rectangle 12">
            <a:extLst>
              <a:ext uri="{FF2B5EF4-FFF2-40B4-BE49-F238E27FC236}">
                <a16:creationId xmlns:a16="http://schemas.microsoft.com/office/drawing/2014/main" id="{FABC810B-E39D-E1F9-FF00-BE88B3E5799C}"/>
              </a:ext>
            </a:extLst>
          </p:cNvPr>
          <p:cNvSpPr/>
          <p:nvPr/>
        </p:nvSpPr>
        <p:spPr>
          <a:xfrm>
            <a:off x="2404174" y="3301273"/>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Tree>
    <p:extLst>
      <p:ext uri="{BB962C8B-B14F-4D97-AF65-F5344CB8AC3E}">
        <p14:creationId xmlns:p14="http://schemas.microsoft.com/office/powerpoint/2010/main" val="1200238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b="1" dirty="0">
                <a:latin typeface="Calibri"/>
                <a:cs typeface="Calibri"/>
              </a:rPr>
              <a:t>Goal: </a:t>
            </a:r>
            <a:r>
              <a:rPr lang="en-US" sz="1600" dirty="0">
                <a:latin typeface="Calibri"/>
                <a:cs typeface="Calibri"/>
              </a:rPr>
              <a:t>Train a Transformer for language modeling (i.e., predicting the next word). </a:t>
            </a:r>
          </a:p>
          <a:p>
            <a:pPr marL="5776">
              <a:spcBef>
                <a:spcPts val="582"/>
              </a:spcBef>
            </a:pPr>
            <a:r>
              <a:rPr lang="en-US" sz="1600" b="1" dirty="0">
                <a:latin typeface="Calibri"/>
                <a:cs typeface="Calibri"/>
              </a:rPr>
              <a:t>Approach:</a:t>
            </a:r>
            <a:r>
              <a:rPr lang="en-US" sz="1600" dirty="0">
                <a:latin typeface="Calibri"/>
                <a:cs typeface="Calibri"/>
              </a:rPr>
              <a:t> Train it so </a:t>
            </a:r>
            <a:r>
              <a:rPr lang="en-US" dirty="0">
                <a:latin typeface="Calibri"/>
                <a:cs typeface="Calibri"/>
              </a:rPr>
              <a:t>that each position is predictor of the next (right) token. </a:t>
            </a:r>
          </a:p>
          <a:p>
            <a:pPr marL="347088" lvl="1">
              <a:spcBef>
                <a:spcPts val="582"/>
              </a:spcBef>
            </a:pPr>
            <a:r>
              <a:rPr lang="en-US" sz="1600" dirty="0">
                <a:latin typeface="Calibri"/>
                <a:cs typeface="Calibri"/>
              </a:rPr>
              <a:t>We</a:t>
            </a:r>
            <a:r>
              <a:rPr lang="en-US" sz="1600" spc="-20" dirty="0">
                <a:latin typeface="Calibri"/>
                <a:cs typeface="Calibri"/>
              </a:rPr>
              <a:t> </a:t>
            </a:r>
            <a:r>
              <a:rPr lang="en-US" sz="1600" dirty="0">
                <a:latin typeface="Calibri"/>
                <a:cs typeface="Calibri"/>
              </a:rPr>
              <a:t>just</a:t>
            </a:r>
            <a:r>
              <a:rPr lang="en-US" sz="1600" spc="-14" dirty="0">
                <a:latin typeface="Calibri"/>
                <a:cs typeface="Calibri"/>
              </a:rPr>
              <a:t> </a:t>
            </a:r>
            <a:r>
              <a:rPr lang="en-US" sz="1600" dirty="0">
                <a:latin typeface="Calibri"/>
                <a:cs typeface="Calibri"/>
              </a:rPr>
              <a:t>shift</a:t>
            </a:r>
            <a:r>
              <a:rPr lang="en-US" sz="1600" spc="-14"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input</a:t>
            </a:r>
            <a:r>
              <a:rPr lang="en-US" sz="1600" spc="-14" dirty="0">
                <a:latin typeface="Calibri"/>
                <a:cs typeface="Calibri"/>
              </a:rPr>
              <a:t> </a:t>
            </a:r>
            <a:r>
              <a:rPr lang="en-US" sz="1600" dirty="0">
                <a:latin typeface="Calibri"/>
                <a:cs typeface="Calibri"/>
              </a:rPr>
              <a:t>to</a:t>
            </a:r>
            <a:r>
              <a:rPr lang="en-US" sz="1600" spc="-14" dirty="0">
                <a:latin typeface="Calibri"/>
                <a:cs typeface="Calibri"/>
              </a:rPr>
              <a:t> </a:t>
            </a:r>
            <a:r>
              <a:rPr lang="en-US" sz="1600" dirty="0">
                <a:latin typeface="Calibri"/>
                <a:cs typeface="Calibri"/>
              </a:rPr>
              <a:t>right</a:t>
            </a:r>
            <a:r>
              <a:rPr lang="en-US" sz="1600" spc="-14" dirty="0">
                <a:latin typeface="Calibri"/>
                <a:cs typeface="Calibri"/>
              </a:rPr>
              <a:t> </a:t>
            </a:r>
            <a:r>
              <a:rPr lang="en-US" sz="1600" dirty="0">
                <a:latin typeface="Calibri"/>
                <a:cs typeface="Calibri"/>
              </a:rPr>
              <a:t>by</a:t>
            </a:r>
            <a:r>
              <a:rPr lang="en-US" sz="1600" spc="-14" dirty="0">
                <a:latin typeface="Calibri"/>
                <a:cs typeface="Calibri"/>
              </a:rPr>
              <a:t> </a:t>
            </a:r>
            <a:r>
              <a:rPr lang="en-US" sz="1600" dirty="0">
                <a:latin typeface="Calibri"/>
                <a:cs typeface="Calibri"/>
              </a:rPr>
              <a:t>one,</a:t>
            </a:r>
            <a:r>
              <a:rPr lang="en-US" sz="1600" spc="-14" dirty="0">
                <a:latin typeface="Calibri"/>
                <a:cs typeface="Calibri"/>
              </a:rPr>
              <a:t> </a:t>
            </a:r>
            <a:r>
              <a:rPr lang="en-US" sz="1600" dirty="0">
                <a:latin typeface="Calibri"/>
                <a:cs typeface="Calibri"/>
              </a:rPr>
              <a:t>and</a:t>
            </a:r>
            <a:r>
              <a:rPr lang="en-US" sz="1600" spc="-14" dirty="0">
                <a:latin typeface="Calibri"/>
                <a:cs typeface="Calibri"/>
              </a:rPr>
              <a:t> </a:t>
            </a:r>
            <a:r>
              <a:rPr lang="en-US" sz="1600" dirty="0">
                <a:latin typeface="Calibri"/>
                <a:cs typeface="Calibri"/>
              </a:rPr>
              <a:t>use</a:t>
            </a:r>
            <a:r>
              <a:rPr lang="en-US" sz="1600" spc="-14" dirty="0">
                <a:latin typeface="Calibri"/>
                <a:cs typeface="Calibri"/>
              </a:rPr>
              <a:t> </a:t>
            </a:r>
            <a:r>
              <a:rPr lang="en-US" sz="1600" dirty="0">
                <a:latin typeface="Calibri"/>
                <a:cs typeface="Calibri"/>
              </a:rPr>
              <a:t>as</a:t>
            </a:r>
            <a:r>
              <a:rPr lang="en-US" sz="1600" spc="-14" dirty="0">
                <a:latin typeface="Calibri"/>
                <a:cs typeface="Calibri"/>
              </a:rPr>
              <a:t> </a:t>
            </a:r>
            <a:r>
              <a:rPr lang="en-US" sz="1600" spc="-5" dirty="0">
                <a:latin typeface="Calibri"/>
                <a:cs typeface="Calibri"/>
              </a:rPr>
              <a:t>labels</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100</a:t>
            </a:fld>
            <a:endParaRPr spc="-11" dirty="0"/>
          </a:p>
        </p:txBody>
      </p:sp>
      <p:sp>
        <p:nvSpPr>
          <p:cNvPr id="3" name="object 3"/>
          <p:cNvSpPr txBox="1"/>
          <p:nvPr/>
        </p:nvSpPr>
        <p:spPr>
          <a:xfrm>
            <a:off x="468252" y="2340780"/>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23" name="object 8">
            <a:extLst>
              <a:ext uri="{FF2B5EF4-FFF2-40B4-BE49-F238E27FC236}">
                <a16:creationId xmlns:a16="http://schemas.microsoft.com/office/drawing/2014/main" id="{C9D1B7DD-1ED7-32D9-8DE6-F8503A4BAC4C}"/>
              </a:ext>
            </a:extLst>
          </p:cNvPr>
          <p:cNvPicPr/>
          <p:nvPr/>
        </p:nvPicPr>
        <p:blipFill>
          <a:blip r:embed="rId9" cstate="print"/>
          <a:stretch>
            <a:fillRect/>
          </a:stretch>
        </p:blipFill>
        <p:spPr>
          <a:xfrm>
            <a:off x="6874373" y="2638976"/>
            <a:ext cx="2063325" cy="794572"/>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0"/>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84150" y="2447920"/>
                <a:ext cx="1435521"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84150" y="2447920"/>
                <a:ext cx="1435521" cy="276999"/>
              </a:xfrm>
              <a:prstGeom prst="rect">
                <a:avLst/>
              </a:prstGeom>
              <a:blipFill>
                <a:blip r:embed="rId11"/>
                <a:stretch>
                  <a:fillRect l="-7895" r="-2632" b="-34783"/>
                </a:stretch>
              </a:blipFill>
            </p:spPr>
            <p:txBody>
              <a:bodyPr/>
              <a:lstStyle/>
              <a:p>
                <a:r>
                  <a:rPr lang="en-US">
                    <a:noFill/>
                  </a:rPr>
                  <a:t> </a:t>
                </a:r>
              </a:p>
            </p:txBody>
          </p:sp>
        </mc:Fallback>
      </mc:AlternateContent>
      <p:pic>
        <p:nvPicPr>
          <p:cNvPr id="27" name="object 14">
            <a:extLst>
              <a:ext uri="{FF2B5EF4-FFF2-40B4-BE49-F238E27FC236}">
                <a16:creationId xmlns:a16="http://schemas.microsoft.com/office/drawing/2014/main" id="{965DD515-124B-FD99-D44D-E2FB81382910}"/>
              </a:ext>
            </a:extLst>
          </p:cNvPr>
          <p:cNvPicPr/>
          <p:nvPr/>
        </p:nvPicPr>
        <p:blipFill>
          <a:blip r:embed="rId12" cstate="print"/>
          <a:stretch>
            <a:fillRect/>
          </a:stretch>
        </p:blipFill>
        <p:spPr>
          <a:xfrm>
            <a:off x="3427232" y="2830000"/>
            <a:ext cx="150809" cy="471769"/>
          </a:xfrm>
          <a:prstGeom prst="rect">
            <a:avLst/>
          </a:prstGeom>
        </p:spPr>
      </p:pic>
      <p:pic>
        <p:nvPicPr>
          <p:cNvPr id="29" name="object 16">
            <a:extLst>
              <a:ext uri="{FF2B5EF4-FFF2-40B4-BE49-F238E27FC236}">
                <a16:creationId xmlns:a16="http://schemas.microsoft.com/office/drawing/2014/main" id="{081191BA-5CDA-E709-6D14-D31C2B5E13E5}"/>
              </a:ext>
            </a:extLst>
          </p:cNvPr>
          <p:cNvPicPr/>
          <p:nvPr/>
        </p:nvPicPr>
        <p:blipFill>
          <a:blip r:embed="rId13" cstate="print"/>
          <a:stretch>
            <a:fillRect/>
          </a:stretch>
        </p:blipFill>
        <p:spPr>
          <a:xfrm>
            <a:off x="3985125" y="2829793"/>
            <a:ext cx="150809" cy="471769"/>
          </a:xfrm>
          <a:prstGeom prst="rect">
            <a:avLst/>
          </a:prstGeom>
        </p:spPr>
      </p:pic>
      <p:pic>
        <p:nvPicPr>
          <p:cNvPr id="30" name="object 17">
            <a:extLst>
              <a:ext uri="{FF2B5EF4-FFF2-40B4-BE49-F238E27FC236}">
                <a16:creationId xmlns:a16="http://schemas.microsoft.com/office/drawing/2014/main" id="{9D2BCA90-6900-2963-7382-3B18E4DC2FA3}"/>
              </a:ext>
            </a:extLst>
          </p:cNvPr>
          <p:cNvPicPr/>
          <p:nvPr/>
        </p:nvPicPr>
        <p:blipFill>
          <a:blip r:embed="rId14" cstate="print"/>
          <a:stretch>
            <a:fillRect/>
          </a:stretch>
        </p:blipFill>
        <p:spPr>
          <a:xfrm>
            <a:off x="4584096" y="2829793"/>
            <a:ext cx="150808" cy="471769"/>
          </a:xfrm>
          <a:prstGeom prst="rect">
            <a:avLst/>
          </a:prstGeom>
        </p:spPr>
      </p:pic>
      <p:pic>
        <p:nvPicPr>
          <p:cNvPr id="31" name="object 18">
            <a:extLst>
              <a:ext uri="{FF2B5EF4-FFF2-40B4-BE49-F238E27FC236}">
                <a16:creationId xmlns:a16="http://schemas.microsoft.com/office/drawing/2014/main" id="{A9CBF2CF-E894-68E4-045D-2DD23F340CA3}"/>
              </a:ext>
            </a:extLst>
          </p:cNvPr>
          <p:cNvPicPr/>
          <p:nvPr/>
        </p:nvPicPr>
        <p:blipFill>
          <a:blip r:embed="rId15" cstate="print"/>
          <a:stretch>
            <a:fillRect/>
          </a:stretch>
        </p:blipFill>
        <p:spPr>
          <a:xfrm>
            <a:off x="5216438" y="2829999"/>
            <a:ext cx="150808" cy="471769"/>
          </a:xfrm>
          <a:prstGeom prst="rect">
            <a:avLst/>
          </a:prstGeom>
        </p:spPr>
      </p:pic>
      <p:pic>
        <p:nvPicPr>
          <p:cNvPr id="32" name="object 19">
            <a:extLst>
              <a:ext uri="{FF2B5EF4-FFF2-40B4-BE49-F238E27FC236}">
                <a16:creationId xmlns:a16="http://schemas.microsoft.com/office/drawing/2014/main" id="{DD55A356-E9CB-B7CF-CF60-8F7A01296906}"/>
              </a:ext>
            </a:extLst>
          </p:cNvPr>
          <p:cNvPicPr/>
          <p:nvPr/>
        </p:nvPicPr>
        <p:blipFill>
          <a:blip r:embed="rId16" cstate="print"/>
          <a:stretch>
            <a:fillRect/>
          </a:stretch>
        </p:blipFill>
        <p:spPr>
          <a:xfrm>
            <a:off x="5875832" y="2832544"/>
            <a:ext cx="150808" cy="471769"/>
          </a:xfrm>
          <a:prstGeom prst="rect">
            <a:avLst/>
          </a:prstGeom>
        </p:spPr>
      </p:pic>
      <p:pic>
        <p:nvPicPr>
          <p:cNvPr id="33" name="object 15">
            <a:extLst>
              <a:ext uri="{FF2B5EF4-FFF2-40B4-BE49-F238E27FC236}">
                <a16:creationId xmlns:a16="http://schemas.microsoft.com/office/drawing/2014/main" id="{6CD1D70F-5687-6D31-104F-915CBFFC75E4}"/>
              </a:ext>
            </a:extLst>
          </p:cNvPr>
          <p:cNvPicPr/>
          <p:nvPr/>
        </p:nvPicPr>
        <p:blipFill>
          <a:blip r:embed="rId17" cstate="print"/>
          <a:stretch>
            <a:fillRect/>
          </a:stretch>
        </p:blipFill>
        <p:spPr>
          <a:xfrm>
            <a:off x="2913761" y="2832544"/>
            <a:ext cx="150809" cy="471769"/>
          </a:xfrm>
          <a:prstGeom prst="rect">
            <a:avLst/>
          </a:prstGeom>
        </p:spPr>
      </p:pic>
      <p:sp>
        <p:nvSpPr>
          <p:cNvPr id="34" name="文字方塊 74">
            <a:extLst>
              <a:ext uri="{FF2B5EF4-FFF2-40B4-BE49-F238E27FC236}">
                <a16:creationId xmlns:a16="http://schemas.microsoft.com/office/drawing/2014/main" id="{7B2AF6BD-D356-2D24-27AC-EE4794FA4B43}"/>
              </a:ext>
            </a:extLst>
          </p:cNvPr>
          <p:cNvSpPr txBox="1"/>
          <p:nvPr/>
        </p:nvSpPr>
        <p:spPr>
          <a:xfrm>
            <a:off x="6463865" y="2107401"/>
            <a:ext cx="1606346" cy="340519"/>
          </a:xfrm>
          <a:prstGeom prst="wedgeRoundRectCallout">
            <a:avLst>
              <a:gd name="adj1" fmla="val -60773"/>
              <a:gd name="adj2" fmla="val 41588"/>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400" dirty="0">
                <a:latin typeface="Calibri"/>
                <a:cs typeface="Calibri"/>
              </a:rPr>
              <a:t>EOS special token</a:t>
            </a:r>
          </a:p>
        </p:txBody>
      </p:sp>
      <p:sp>
        <p:nvSpPr>
          <p:cNvPr id="35" name="TextBox 34">
            <a:extLst>
              <a:ext uri="{FF2B5EF4-FFF2-40B4-BE49-F238E27FC236}">
                <a16:creationId xmlns:a16="http://schemas.microsoft.com/office/drawing/2014/main" id="{09FFAD3C-180E-FF1C-BF15-A963B4421C3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cSld>
  <p:clrMapOvr>
    <a:masterClrMapping/>
  </p:clrMapOvr>
  <p:extLst>
    <p:ext uri="{6950BFC3-D8DA-4A85-94F7-54DA5524770B}">
      <p188:commentRel xmlns:p188="http://schemas.microsoft.com/office/powerpoint/2018/8/main" r:id="rId2"/>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For each position, </a:t>
            </a:r>
            <a:r>
              <a:rPr lang="en-US" dirty="0">
                <a:latin typeface="Calibri"/>
                <a:cs typeface="Calibri"/>
              </a:rPr>
              <a:t>compute their corresponding </a:t>
            </a:r>
            <a:r>
              <a:rPr lang="en-US" b="1" dirty="0">
                <a:latin typeface="Calibri"/>
                <a:cs typeface="Calibri"/>
              </a:rPr>
              <a:t>distribution </a:t>
            </a:r>
            <a:r>
              <a:rPr lang="en-US" dirty="0">
                <a:latin typeface="Calibri"/>
                <a:cs typeface="Calibri"/>
              </a:rPr>
              <a:t>over the whole vocab. </a:t>
            </a:r>
            <a:endParaRPr lang="en-US" sz="1600" dirty="0">
              <a:latin typeface="Calibri"/>
              <a:cs typeface="Calibri"/>
            </a:endParaRP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101</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26CEFD9E-5428-7136-FB60-C30F3C2CD29A}"/>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52" name="TextBox 251">
                <a:extLst>
                  <a:ext uri="{FF2B5EF4-FFF2-40B4-BE49-F238E27FC236}">
                    <a16:creationId xmlns:a16="http://schemas.microsoft.com/office/drawing/2014/main" id="{26CEFD9E-5428-7136-FB60-C30F3C2CD29A}"/>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7729554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For each position, compute the </a:t>
            </a:r>
            <a:r>
              <a:rPr lang="en-US" sz="1600" b="1" dirty="0">
                <a:latin typeface="Calibri"/>
                <a:cs typeface="Calibri"/>
              </a:rPr>
              <a:t>loss </a:t>
            </a:r>
            <a:r>
              <a:rPr lang="en-US" sz="1600" dirty="0">
                <a:latin typeface="Calibri"/>
                <a:cs typeface="Calibri"/>
              </a:rPr>
              <a:t>between the distribution and the gold output label. </a:t>
            </a: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102</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CBF914-82E5-E89B-BEF2-56F1AADEC577}"/>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0" name="TextBox 19">
                <a:extLst>
                  <a:ext uri="{FF2B5EF4-FFF2-40B4-BE49-F238E27FC236}">
                    <a16:creationId xmlns:a16="http://schemas.microsoft.com/office/drawing/2014/main" id="{53CBF914-82E5-E89B-BEF2-56F1AADEC577}"/>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6485871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Sum the position-wise loss values to a obtain a </a:t>
            </a:r>
            <a:r>
              <a:rPr lang="en-US" sz="1600" b="1" dirty="0">
                <a:latin typeface="Calibri"/>
                <a:cs typeface="Calibri"/>
              </a:rPr>
              <a:t>global loss</a:t>
            </a:r>
            <a:r>
              <a:rPr lang="en-US" sz="1600" dirty="0">
                <a:latin typeface="Calibri"/>
                <a:cs typeface="Calibri"/>
              </a:rPr>
              <a:t>. </a:t>
            </a: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103</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5224124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Using this loss, do </a:t>
            </a:r>
            <a:r>
              <a:rPr lang="en-US" sz="1600" b="1" dirty="0">
                <a:latin typeface="Calibri"/>
                <a:cs typeface="Calibri"/>
              </a:rPr>
              <a:t>Backprop</a:t>
            </a:r>
            <a:r>
              <a:rPr lang="en-US" sz="1600" dirty="0">
                <a:latin typeface="Calibri"/>
                <a:cs typeface="Calibri"/>
              </a:rPr>
              <a:t> and </a:t>
            </a:r>
            <a:r>
              <a:rPr lang="en-US" sz="1600" b="1" dirty="0">
                <a:latin typeface="Calibri"/>
                <a:cs typeface="Calibri"/>
              </a:rPr>
              <a:t>update</a:t>
            </a:r>
            <a:r>
              <a:rPr lang="en-US" sz="1600" dirty="0">
                <a:latin typeface="Calibri"/>
                <a:cs typeface="Calibri"/>
              </a:rPr>
              <a:t> the Transformer parameters.</a:t>
            </a: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104</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9" name="文字方塊 74">
            <a:extLst>
              <a:ext uri="{FF2B5EF4-FFF2-40B4-BE49-F238E27FC236}">
                <a16:creationId xmlns:a16="http://schemas.microsoft.com/office/drawing/2014/main" id="{F92FD66C-7AB7-CF7A-667C-8D03F50ED283}"/>
              </a:ext>
            </a:extLst>
          </p:cNvPr>
          <p:cNvSpPr txBox="1"/>
          <p:nvPr/>
        </p:nvSpPr>
        <p:spPr>
          <a:xfrm>
            <a:off x="6308621" y="2591682"/>
            <a:ext cx="2751162" cy="646986"/>
          </a:xfrm>
          <a:prstGeom prst="wedgeRoundRectCallout">
            <a:avLst>
              <a:gd name="adj1" fmla="val -54088"/>
              <a:gd name="adj2" fmla="val 11269"/>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Well, this is not quite right 🤡 … </a:t>
            </a:r>
            <a:br>
              <a:rPr lang="en-US" sz="1600" dirty="0">
                <a:latin typeface="Calibri"/>
                <a:cs typeface="Calibri"/>
              </a:rPr>
            </a:br>
            <a:r>
              <a:rPr lang="en-US" sz="1600" dirty="0">
                <a:latin typeface="Calibri"/>
                <a:cs typeface="Calibri"/>
              </a:rPr>
              <a:t>what</a:t>
            </a:r>
            <a:r>
              <a:rPr lang="en-US" sz="1600" spc="-18" dirty="0">
                <a:latin typeface="Calibri"/>
                <a:cs typeface="Calibri"/>
              </a:rPr>
              <a:t> </a:t>
            </a:r>
            <a:r>
              <a:rPr lang="en-US" sz="1600" dirty="0">
                <a:latin typeface="Calibri"/>
                <a:cs typeface="Calibri"/>
              </a:rPr>
              <a:t>is</a:t>
            </a:r>
            <a:r>
              <a:rPr lang="en-US" sz="1600" spc="-11"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problem</a:t>
            </a:r>
            <a:r>
              <a:rPr lang="en-US" sz="1600" spc="-11" dirty="0">
                <a:latin typeface="Calibri"/>
                <a:cs typeface="Calibri"/>
              </a:rPr>
              <a:t> </a:t>
            </a:r>
            <a:r>
              <a:rPr lang="en-US" sz="1600" dirty="0">
                <a:latin typeface="Calibri"/>
                <a:cs typeface="Calibri"/>
              </a:rPr>
              <a:t>with</a:t>
            </a:r>
            <a:r>
              <a:rPr lang="en-US" sz="1600" spc="-11" dirty="0">
                <a:latin typeface="Calibri"/>
                <a:cs typeface="Calibri"/>
              </a:rPr>
              <a:t> </a:t>
            </a:r>
            <a:r>
              <a:rPr lang="en-US" sz="1600" spc="-5" dirty="0">
                <a:latin typeface="Calibri"/>
                <a:cs typeface="Calibri"/>
              </a:rPr>
              <a:t>this?</a:t>
            </a:r>
            <a:endParaRPr lang="en-US" sz="1600" dirty="0">
              <a:latin typeface="Calibri"/>
              <a:cs typeface="Calibri"/>
            </a:endParaRPr>
          </a:p>
        </p:txBody>
      </p:sp>
    </p:spTree>
    <p:extLst>
      <p:ext uri="{BB962C8B-B14F-4D97-AF65-F5344CB8AC3E}">
        <p14:creationId xmlns:p14="http://schemas.microsoft.com/office/powerpoint/2010/main" val="2890856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extLst>
    <p:ext uri="{6950BFC3-D8DA-4A85-94F7-54DA5524770B}">
      <p188:commentRel xmlns:p188="http://schemas.microsoft.com/office/powerpoint/2018/8/main" r:id="rId2"/>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098981"/>
            <a:ext cx="8085415" cy="3077573"/>
          </a:xfrm>
        </p:spPr>
        <p:txBody>
          <a:bodyPr/>
          <a:lstStyle/>
          <a:p>
            <a:pPr marL="5776" marR="2310">
              <a:lnSpc>
                <a:spcPct val="100000"/>
              </a:lnSpc>
              <a:spcBef>
                <a:spcPts val="271"/>
              </a:spcBef>
            </a:pPr>
            <a:r>
              <a:rPr lang="en-US" sz="1600" dirty="0">
                <a:latin typeface="Calibri"/>
                <a:cs typeface="Calibri"/>
              </a:rPr>
              <a:t>The</a:t>
            </a:r>
            <a:r>
              <a:rPr lang="en-US" sz="1600" spc="-14" dirty="0">
                <a:latin typeface="Calibri"/>
                <a:cs typeface="Calibri"/>
              </a:rPr>
              <a:t> </a:t>
            </a:r>
            <a:r>
              <a:rPr lang="en-US" sz="1600" dirty="0">
                <a:latin typeface="Calibri"/>
                <a:cs typeface="Calibri"/>
              </a:rPr>
              <a:t>model</a:t>
            </a:r>
            <a:r>
              <a:rPr lang="en-US" sz="1600" spc="-14" dirty="0">
                <a:latin typeface="Calibri"/>
                <a:cs typeface="Calibri"/>
              </a:rPr>
              <a:t> would </a:t>
            </a:r>
            <a:r>
              <a:rPr lang="en-US" sz="1600" dirty="0">
                <a:latin typeface="Calibri"/>
                <a:cs typeface="Calibri"/>
              </a:rPr>
              <a:t>solve</a:t>
            </a:r>
            <a:r>
              <a:rPr lang="en-US" sz="1600" spc="-14"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task</a:t>
            </a:r>
            <a:r>
              <a:rPr lang="en-US" sz="1600" spc="-16" dirty="0">
                <a:latin typeface="Calibri"/>
                <a:cs typeface="Calibri"/>
              </a:rPr>
              <a:t> </a:t>
            </a:r>
            <a:r>
              <a:rPr lang="en-US" sz="1600" dirty="0">
                <a:latin typeface="Calibri"/>
                <a:cs typeface="Calibri"/>
              </a:rPr>
              <a:t>by</a:t>
            </a:r>
            <a:r>
              <a:rPr lang="en-US" sz="1600" spc="-14" dirty="0">
                <a:latin typeface="Calibri"/>
                <a:cs typeface="Calibri"/>
              </a:rPr>
              <a:t> </a:t>
            </a:r>
            <a:r>
              <a:rPr lang="en-US" sz="1600" dirty="0">
                <a:solidFill>
                  <a:srgbClr val="C00000"/>
                </a:solidFill>
                <a:latin typeface="Calibri"/>
                <a:cs typeface="Calibri"/>
              </a:rPr>
              <a:t>copying</a:t>
            </a:r>
            <a:r>
              <a:rPr lang="en-US" sz="1600" spc="-14"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next</a:t>
            </a:r>
            <a:r>
              <a:rPr lang="en-US" sz="1600" spc="-14" dirty="0">
                <a:latin typeface="Calibri"/>
                <a:cs typeface="Calibri"/>
              </a:rPr>
              <a:t> </a:t>
            </a:r>
            <a:r>
              <a:rPr lang="en-US" sz="1600" spc="-9" dirty="0">
                <a:latin typeface="Calibri"/>
                <a:cs typeface="Calibri"/>
              </a:rPr>
              <a:t>token </a:t>
            </a:r>
            <a:r>
              <a:rPr lang="en-US" sz="1600" dirty="0">
                <a:latin typeface="Calibri"/>
                <a:cs typeface="Calibri"/>
              </a:rPr>
              <a:t>to</a:t>
            </a:r>
            <a:r>
              <a:rPr lang="en-US" sz="1600" spc="-23" dirty="0">
                <a:latin typeface="Calibri"/>
                <a:cs typeface="Calibri"/>
              </a:rPr>
              <a:t> </a:t>
            </a:r>
            <a:r>
              <a:rPr lang="en-US" sz="1600" spc="-5" dirty="0">
                <a:latin typeface="Calibri"/>
                <a:cs typeface="Calibri"/>
              </a:rPr>
              <a:t>output (data leakage). </a:t>
            </a:r>
          </a:p>
          <a:p>
            <a:pPr marL="347088" marR="2310" lvl="1">
              <a:lnSpc>
                <a:spcPct val="100000"/>
              </a:lnSpc>
              <a:spcBef>
                <a:spcPts val="271"/>
              </a:spcBef>
            </a:pPr>
            <a:r>
              <a:rPr lang="en-US" spc="-16" dirty="0">
                <a:latin typeface="Calibri"/>
                <a:cs typeface="Calibri"/>
              </a:rPr>
              <a:t>Does </a:t>
            </a:r>
            <a:r>
              <a:rPr lang="en-US" spc="-16" dirty="0">
                <a:solidFill>
                  <a:srgbClr val="C00000"/>
                </a:solidFill>
                <a:latin typeface="Calibri"/>
                <a:cs typeface="Calibri"/>
              </a:rPr>
              <a:t>not</a:t>
            </a:r>
            <a:r>
              <a:rPr lang="en-US" spc="-16" dirty="0">
                <a:latin typeface="Calibri"/>
                <a:cs typeface="Calibri"/>
              </a:rPr>
              <a:t> </a:t>
            </a:r>
            <a:r>
              <a:rPr lang="en-US" dirty="0">
                <a:latin typeface="Calibri"/>
                <a:cs typeface="Calibri"/>
              </a:rPr>
              <a:t>learn</a:t>
            </a:r>
            <a:r>
              <a:rPr lang="en-US" spc="-14" dirty="0">
                <a:latin typeface="Calibri"/>
                <a:cs typeface="Calibri"/>
              </a:rPr>
              <a:t> </a:t>
            </a:r>
            <a:r>
              <a:rPr lang="en-US" dirty="0">
                <a:latin typeface="Calibri"/>
                <a:cs typeface="Calibri"/>
              </a:rPr>
              <a:t>anything</a:t>
            </a:r>
            <a:r>
              <a:rPr lang="en-US" spc="-14" dirty="0">
                <a:latin typeface="Calibri"/>
                <a:cs typeface="Calibri"/>
              </a:rPr>
              <a:t> </a:t>
            </a:r>
            <a:r>
              <a:rPr lang="en-US" spc="-5" dirty="0">
                <a:latin typeface="Calibri"/>
                <a:cs typeface="Calibri"/>
              </a:rPr>
              <a:t>useful</a:t>
            </a:r>
            <a:endParaRPr lang="en-US" dirty="0">
              <a:latin typeface="Calibri"/>
              <a:cs typeface="Calibri"/>
            </a:endParaRPr>
          </a:p>
          <a:p>
            <a:pPr marL="347088" lvl="1">
              <a:lnSpc>
                <a:spcPct val="100000"/>
              </a:lnSpc>
              <a:spcBef>
                <a:spcPts val="582"/>
              </a:spcBef>
            </a:pPr>
            <a:endParaRPr lang="en-US" sz="1600" dirty="0">
              <a:latin typeface="Calibri"/>
              <a:cs typeface="Calibri"/>
            </a:endParaRPr>
          </a:p>
          <a:p>
            <a:pPr marL="347088" lvl="1">
              <a:lnSpc>
                <a:spcPct val="100000"/>
              </a:lnSpc>
              <a:spcBef>
                <a:spcPts val="582"/>
              </a:spcBef>
            </a:pPr>
            <a:endParaRPr lang="en-US" dirty="0">
              <a:latin typeface="Calibri"/>
              <a:cs typeface="Calibri"/>
            </a:endParaRPr>
          </a:p>
          <a:p>
            <a:pPr marL="0" indent="0">
              <a:lnSpc>
                <a:spcPct val="100000"/>
              </a:lnSpc>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105</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092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106</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6602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54607C5-92E4-7109-C56B-825B7136978E}"/>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583703" y="1349103"/>
            <a:ext cx="3174087" cy="3283616"/>
          </a:xfrm>
          <a:prstGeom prst="rect">
            <a:avLst/>
          </a:prstGeom>
        </p:spPr>
      </p:pic>
      <p:sp>
        <p:nvSpPr>
          <p:cNvPr id="9" name="Title 8">
            <a:extLst>
              <a:ext uri="{FF2B5EF4-FFF2-40B4-BE49-F238E27FC236}">
                <a16:creationId xmlns:a16="http://schemas.microsoft.com/office/drawing/2014/main" id="{8241417B-8F6C-8A0B-9240-65662C4DC368}"/>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11" name="TextBox 10">
            <a:extLst>
              <a:ext uri="{FF2B5EF4-FFF2-40B4-BE49-F238E27FC236}">
                <a16:creationId xmlns:a16="http://schemas.microsoft.com/office/drawing/2014/main" id="{93E90513-7A00-07AB-F773-C44CC72EF16B}"/>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pic>
        <p:nvPicPr>
          <p:cNvPr id="2" name="Picture 1" descr="Diagram&#10;&#10;Description automatically generated">
            <a:extLst>
              <a:ext uri="{FF2B5EF4-FFF2-40B4-BE49-F238E27FC236}">
                <a16:creationId xmlns:a16="http://schemas.microsoft.com/office/drawing/2014/main" id="{01E424AF-AAD3-5B06-5704-859213C1923A}"/>
              </a:ext>
            </a:extLst>
          </p:cNvPr>
          <p:cNvPicPr>
            <a:picLocks noChangeAspect="1"/>
          </p:cNvPicPr>
          <p:nvPr/>
        </p:nvPicPr>
        <p:blipFill rotWithShape="1">
          <a:blip r:embed="rId3"/>
          <a:srcRect l="69081" t="21052"/>
          <a:stretch/>
        </p:blipFill>
        <p:spPr>
          <a:xfrm>
            <a:off x="6633146" y="199794"/>
            <a:ext cx="2218545" cy="2371956"/>
          </a:xfrm>
          <a:prstGeom prst="rect">
            <a:avLst/>
          </a:prstGeom>
        </p:spPr>
      </p:pic>
      <p:pic>
        <p:nvPicPr>
          <p:cNvPr id="5" name="Picture 4" descr="Diagram&#10;&#10;Description automatically generated">
            <a:extLst>
              <a:ext uri="{FF2B5EF4-FFF2-40B4-BE49-F238E27FC236}">
                <a16:creationId xmlns:a16="http://schemas.microsoft.com/office/drawing/2014/main" id="{034E2C11-82DB-7A5E-D7DF-79E0812EFBED}"/>
              </a:ext>
            </a:extLst>
          </p:cNvPr>
          <p:cNvPicPr>
            <a:picLocks noChangeAspect="1"/>
          </p:cNvPicPr>
          <p:nvPr/>
        </p:nvPicPr>
        <p:blipFill rotWithShape="1">
          <a:blip r:embed="rId3"/>
          <a:srcRect l="34418" t="21052" r="37967"/>
          <a:stretch/>
        </p:blipFill>
        <p:spPr>
          <a:xfrm>
            <a:off x="4253702" y="191214"/>
            <a:ext cx="1981484" cy="2371956"/>
          </a:xfrm>
          <a:prstGeom prst="rect">
            <a:avLst/>
          </a:prstGeom>
        </p:spPr>
      </p:pic>
      <p:sp>
        <p:nvSpPr>
          <p:cNvPr id="7" name="Left Arrow 6">
            <a:extLst>
              <a:ext uri="{FF2B5EF4-FFF2-40B4-BE49-F238E27FC236}">
                <a16:creationId xmlns:a16="http://schemas.microsoft.com/office/drawing/2014/main" id="{B2DDD093-980D-A7D8-1A45-F4F084621B7C}"/>
              </a:ext>
            </a:extLst>
          </p:cNvPr>
          <p:cNvSpPr/>
          <p:nvPr/>
        </p:nvSpPr>
        <p:spPr>
          <a:xfrm>
            <a:off x="6258393" y="1058673"/>
            <a:ext cx="277318" cy="492808"/>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74349B-5DD1-5745-6A72-731DB06204A4}"/>
              </a:ext>
            </a:extLst>
          </p:cNvPr>
          <p:cNvSpPr txBox="1"/>
          <p:nvPr/>
        </p:nvSpPr>
        <p:spPr>
          <a:xfrm>
            <a:off x="6957186" y="2431537"/>
            <a:ext cx="1429811" cy="192678"/>
          </a:xfrm>
          <a:prstGeom prst="rect">
            <a:avLst/>
          </a:prstGeom>
          <a:solidFill>
            <a:schemeClr val="bg1"/>
          </a:solidFill>
        </p:spPr>
        <p:txBody>
          <a:bodyPr wrap="square" rtlCol="0">
            <a:noAutofit/>
          </a:bodyPr>
          <a:lstStyle/>
          <a:p>
            <a:pPr algn="ctr"/>
            <a:r>
              <a:rPr lang="en-US" sz="1050" dirty="0"/>
              <a:t>What we have</a:t>
            </a:r>
          </a:p>
        </p:txBody>
      </p:sp>
      <p:sp>
        <p:nvSpPr>
          <p:cNvPr id="10" name="TextBox 9">
            <a:extLst>
              <a:ext uri="{FF2B5EF4-FFF2-40B4-BE49-F238E27FC236}">
                <a16:creationId xmlns:a16="http://schemas.microsoft.com/office/drawing/2014/main" id="{17BCCEC8-00C3-17E9-02EB-6F67D8E081DF}"/>
              </a:ext>
            </a:extLst>
          </p:cNvPr>
          <p:cNvSpPr txBox="1"/>
          <p:nvPr/>
        </p:nvSpPr>
        <p:spPr>
          <a:xfrm>
            <a:off x="4581366" y="2421861"/>
            <a:ext cx="1429811" cy="192678"/>
          </a:xfrm>
          <a:prstGeom prst="rect">
            <a:avLst/>
          </a:prstGeom>
          <a:solidFill>
            <a:schemeClr val="bg1"/>
          </a:solidFill>
        </p:spPr>
        <p:txBody>
          <a:bodyPr wrap="square" rtlCol="0">
            <a:noAutofit/>
          </a:bodyPr>
          <a:lstStyle/>
          <a:p>
            <a:pPr algn="ctr"/>
            <a:r>
              <a:rPr lang="en-US" sz="1050" dirty="0"/>
              <a:t>What we want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C14D5F4-8597-5C45-51F6-8756B3DD23FA}"/>
              </a:ext>
            </a:extLst>
          </p:cNvPr>
          <p:cNvSpPr>
            <a:spLocks noGrp="1"/>
          </p:cNvSpPr>
          <p:nvPr>
            <p:ph type="body" sz="quarter" idx="16"/>
          </p:nvPr>
        </p:nvSpPr>
        <p:spPr/>
        <p:txBody>
          <a:bodyPr/>
          <a:lstStyle/>
          <a:p>
            <a:endParaRPr lang="en-US"/>
          </a:p>
        </p:txBody>
      </p:sp>
      <p:pic>
        <p:nvPicPr>
          <p:cNvPr id="3" name="object 3"/>
          <p:cNvPicPr/>
          <p:nvPr/>
        </p:nvPicPr>
        <p:blipFill>
          <a:blip r:embed="rId3" cstate="print"/>
          <a:stretch>
            <a:fillRect/>
          </a:stretch>
        </p:blipFill>
        <p:spPr>
          <a:xfrm>
            <a:off x="4628307" y="1393994"/>
            <a:ext cx="3659980" cy="3308621"/>
          </a:xfrm>
          <a:prstGeom prst="rect">
            <a:avLst/>
          </a:prstGeom>
        </p:spPr>
      </p:pic>
      <p:pic>
        <p:nvPicPr>
          <p:cNvPr id="4" name="object 4"/>
          <p:cNvPicPr/>
          <p:nvPr/>
        </p:nvPicPr>
        <p:blipFill>
          <a:blip r:embed="rId4" cstate="print"/>
          <a:stretch>
            <a:fillRect/>
          </a:stretch>
        </p:blipFill>
        <p:spPr>
          <a:xfrm>
            <a:off x="583703" y="1349103"/>
            <a:ext cx="3174087" cy="3283616"/>
          </a:xfrm>
          <a:prstGeom prst="rect">
            <a:avLst/>
          </a:prstGeom>
        </p:spPr>
      </p:pic>
      <p:sp>
        <p:nvSpPr>
          <p:cNvPr id="10" name="Title 8">
            <a:extLst>
              <a:ext uri="{FF2B5EF4-FFF2-40B4-BE49-F238E27FC236}">
                <a16:creationId xmlns:a16="http://schemas.microsoft.com/office/drawing/2014/main" id="{E5FC73D7-5954-8A3A-E696-12D67A372573}"/>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11" name="TextBox 10">
            <a:extLst>
              <a:ext uri="{FF2B5EF4-FFF2-40B4-BE49-F238E27FC236}">
                <a16:creationId xmlns:a16="http://schemas.microsoft.com/office/drawing/2014/main" id="{40C1C7ED-0069-DDEE-A648-2CD157F764A5}"/>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sp>
        <p:nvSpPr>
          <p:cNvPr id="2" name="TextBox 1">
            <a:extLst>
              <a:ext uri="{FF2B5EF4-FFF2-40B4-BE49-F238E27FC236}">
                <a16:creationId xmlns:a16="http://schemas.microsoft.com/office/drawing/2014/main" id="{369266B7-A683-A974-939F-C13F465D4A73}"/>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EE31F35-EF13-4FCF-75F3-F2224ABBDFA3}"/>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E8BA43C6-538C-C17D-A5C8-E533980B79B0}"/>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6950BFC3-D8DA-4A85-94F7-54DA5524770B}">
      <p188:commentRel xmlns:p188="http://schemas.microsoft.com/office/powerpoint/2018/8/main" r:id="rId2"/>
    </p:ext>
  </p:extLs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628307" y="1393994"/>
            <a:ext cx="3659980" cy="3308621"/>
          </a:xfrm>
          <a:prstGeom prst="rect">
            <a:avLst/>
          </a:prstGeom>
        </p:spPr>
      </p:pic>
      <p:pic>
        <p:nvPicPr>
          <p:cNvPr id="4" name="object 4"/>
          <p:cNvPicPr/>
          <p:nvPr/>
        </p:nvPicPr>
        <p:blipFill>
          <a:blip r:embed="rId3" cstate="print"/>
          <a:stretch>
            <a:fillRect/>
          </a:stretch>
        </p:blipFill>
        <p:spPr>
          <a:xfrm>
            <a:off x="583703" y="1349103"/>
            <a:ext cx="3174087" cy="3283616"/>
          </a:xfrm>
          <a:prstGeom prst="rect">
            <a:avLst/>
          </a:prstGeom>
        </p:spPr>
      </p:pic>
      <p:sp>
        <p:nvSpPr>
          <p:cNvPr id="5" name="object 5"/>
          <p:cNvSpPr txBox="1"/>
          <p:nvPr/>
        </p:nvSpPr>
        <p:spPr>
          <a:xfrm>
            <a:off x="4153063" y="2706513"/>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9" name="Title 8">
            <a:extLst>
              <a:ext uri="{FF2B5EF4-FFF2-40B4-BE49-F238E27FC236}">
                <a16:creationId xmlns:a16="http://schemas.microsoft.com/office/drawing/2014/main" id="{909F9590-47B9-CB90-1719-5785E6C1FAD0}"/>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11" name="TextBox 10">
            <a:extLst>
              <a:ext uri="{FF2B5EF4-FFF2-40B4-BE49-F238E27FC236}">
                <a16:creationId xmlns:a16="http://schemas.microsoft.com/office/drawing/2014/main" id="{B12058E6-069D-264D-F95C-E8ECA81F6718}"/>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sp>
        <p:nvSpPr>
          <p:cNvPr id="2" name="TextBox 1">
            <a:extLst>
              <a:ext uri="{FF2B5EF4-FFF2-40B4-BE49-F238E27FC236}">
                <a16:creationId xmlns:a16="http://schemas.microsoft.com/office/drawing/2014/main" id="{AD6B8A09-1E07-FF93-252C-B478D206D126}"/>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FD047B3-C3CD-1235-5DAE-7251DAA43B79}"/>
              </a:ext>
            </a:extLst>
          </p:cNvPr>
          <p:cNvPicPr>
            <a:picLocks noChangeAspect="1"/>
          </p:cNvPicPr>
          <p:nvPr/>
        </p:nvPicPr>
        <p:blipFill rotWithShape="1">
          <a:blip r:embed="rId4"/>
          <a:srcRect l="34418" t="21052"/>
          <a:stretch/>
        </p:blipFill>
        <p:spPr>
          <a:xfrm>
            <a:off x="5265536" y="182315"/>
            <a:ext cx="2162090" cy="1089817"/>
          </a:xfrm>
          <a:prstGeom prst="rect">
            <a:avLst/>
          </a:prstGeom>
        </p:spPr>
      </p:pic>
      <p:sp>
        <p:nvSpPr>
          <p:cNvPr id="7" name="Left Arrow 6">
            <a:extLst>
              <a:ext uri="{FF2B5EF4-FFF2-40B4-BE49-F238E27FC236}">
                <a16:creationId xmlns:a16="http://schemas.microsoft.com/office/drawing/2014/main" id="{B57B0094-54B0-AE6E-C6E9-23C9653484A7}"/>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4">
            <a:extLst>
              <a:ext uri="{FF2B5EF4-FFF2-40B4-BE49-F238E27FC236}">
                <a16:creationId xmlns:a16="http://schemas.microsoft.com/office/drawing/2014/main" id="{A022AA5B-BE50-B5B5-2508-C63AEF8235A0}"/>
              </a:ext>
            </a:extLst>
          </p:cNvPr>
          <p:cNvSpPr txBox="1"/>
          <p:nvPr/>
        </p:nvSpPr>
        <p:spPr>
          <a:xfrm>
            <a:off x="233647" y="4668746"/>
            <a:ext cx="4103725" cy="374571"/>
          </a:xfrm>
          <a:prstGeom prst="wedgeRoundRectCallout">
            <a:avLst>
              <a:gd name="adj1" fmla="val 41587"/>
              <a:gd name="adj2" fmla="val -92344"/>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Note matrix multiplication is quite fast in GPUs.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92A-CCA8-F38E-29C5-EA8A4742A8E1}"/>
              </a:ext>
            </a:extLst>
          </p:cNvPr>
          <p:cNvSpPr>
            <a:spLocks noGrp="1"/>
          </p:cNvSpPr>
          <p:nvPr>
            <p:ph type="title"/>
          </p:nvPr>
        </p:nvSpPr>
        <p:spPr/>
        <p:txBody>
          <a:bodyPr>
            <a:normAutofit/>
          </a:bodyPr>
          <a:lstStyle/>
          <a:p>
            <a:r>
              <a:rPr lang="en-US" dirty="0"/>
              <a:t>LMs as a Marginal Distribution</a:t>
            </a:r>
          </a:p>
        </p:txBody>
      </p:sp>
      <p:sp>
        <p:nvSpPr>
          <p:cNvPr id="3" name="Content Placeholder 2">
            <a:extLst>
              <a:ext uri="{FF2B5EF4-FFF2-40B4-BE49-F238E27FC236}">
                <a16:creationId xmlns:a16="http://schemas.microsoft.com/office/drawing/2014/main" id="{989A4BDC-4675-601A-AF6F-255447C8D772}"/>
              </a:ext>
            </a:extLst>
          </p:cNvPr>
          <p:cNvSpPr>
            <a:spLocks noGrp="1"/>
          </p:cNvSpPr>
          <p:nvPr>
            <p:ph type="body" sz="quarter" idx="16"/>
          </p:nvPr>
        </p:nvSpPr>
        <p:spPr/>
        <p:txBody>
          <a:bodyPr>
            <a:normAutofit/>
          </a:bodyPr>
          <a:lstStyle/>
          <a:p>
            <a:r>
              <a:rPr lang="en-US" sz="2000" dirty="0"/>
              <a:t>Directly we train models on “marginals”: </a:t>
            </a:r>
          </a:p>
          <a:p>
            <a:endParaRPr lang="en-US" dirty="0"/>
          </a:p>
          <a:p>
            <a:endParaRPr lang="en-US" dirty="0"/>
          </a:p>
          <a:p>
            <a:endParaRPr lang="en-US" dirty="0"/>
          </a:p>
          <a:p>
            <a:endParaRPr lang="en-US" dirty="0"/>
          </a:p>
          <a:p>
            <a:endParaRPr lang="en-US" dirty="0"/>
          </a:p>
          <a:p>
            <a:endParaRPr lang="en-US" dirty="0"/>
          </a:p>
        </p:txBody>
      </p:sp>
      <p:sp>
        <p:nvSpPr>
          <p:cNvPr id="4" name="Left Brace 3">
            <a:extLst>
              <a:ext uri="{FF2B5EF4-FFF2-40B4-BE49-F238E27FC236}">
                <a16:creationId xmlns:a16="http://schemas.microsoft.com/office/drawing/2014/main" id="{1DE9007A-17D9-3CF0-0E35-0F6593BA904A}"/>
              </a:ext>
            </a:extLst>
          </p:cNvPr>
          <p:cNvSpPr/>
          <p:nvPr/>
        </p:nvSpPr>
        <p:spPr>
          <a:xfrm rot="16200000" flipH="1">
            <a:off x="7245296" y="967271"/>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C325365A-E8C7-57E7-0F4E-8F602FC8E205}"/>
              </a:ext>
            </a:extLst>
          </p:cNvPr>
          <p:cNvSpPr/>
          <p:nvPr/>
        </p:nvSpPr>
        <p:spPr>
          <a:xfrm rot="16200000" flipH="1">
            <a:off x="6068834" y="1562738"/>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80D7E74E-ABA6-7E06-D9EC-D9D051DC3927}"/>
              </a:ext>
            </a:extLst>
          </p:cNvPr>
          <p:cNvSpPr/>
          <p:nvPr/>
        </p:nvSpPr>
        <p:spPr>
          <a:xfrm>
            <a:off x="6926638" y="1422726"/>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C1257AED-D116-4D0C-26CD-A60B35EBA1FB}"/>
              </a:ext>
            </a:extLst>
          </p:cNvPr>
          <p:cNvSpPr/>
          <p:nvPr/>
        </p:nvSpPr>
        <p:spPr>
          <a:xfrm>
            <a:off x="5865503" y="1258268"/>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11602C3-2E8A-6E37-34CE-AFF6372368A6}"/>
                  </a:ext>
                </a:extLst>
              </p:cNvPr>
              <p:cNvSpPr txBox="1">
                <a:spLocks/>
              </p:cNvSpPr>
              <p:nvPr/>
            </p:nvSpPr>
            <p:spPr>
              <a:xfrm>
                <a:off x="5378823" y="1748345"/>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711602C3-2E8A-6E37-34CE-AFF6372368A6}"/>
                  </a:ext>
                </a:extLst>
              </p:cNvPr>
              <p:cNvSpPr txBox="1">
                <a:spLocks noRot="1" noChangeAspect="1" noMove="1" noResize="1" noEditPoints="1" noAdjustHandles="1" noChangeArrowheads="1" noChangeShapeType="1" noTextEdit="1"/>
              </p:cNvSpPr>
              <p:nvPr/>
            </p:nvSpPr>
            <p:spPr>
              <a:xfrm>
                <a:off x="5378823" y="1748345"/>
                <a:ext cx="3074083" cy="869387"/>
              </a:xfrm>
              <a:prstGeom prst="rect">
                <a:avLst/>
              </a:prstGeom>
              <a:blipFill>
                <a:blip r:embed="rId2"/>
                <a:stretch>
                  <a:fillRect r="-2469"/>
                </a:stretch>
              </a:blipFill>
              <a:ln>
                <a:noFill/>
              </a:ln>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FD371DFD-A534-EC8F-D806-88F8BCB4432B}"/>
              </a:ext>
            </a:extLst>
          </p:cNvPr>
          <p:cNvSpPr/>
          <p:nvPr/>
        </p:nvSpPr>
        <p:spPr>
          <a:xfrm>
            <a:off x="3813509" y="276487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ight Arrow 21">
            <a:extLst>
              <a:ext uri="{FF2B5EF4-FFF2-40B4-BE49-F238E27FC236}">
                <a16:creationId xmlns:a16="http://schemas.microsoft.com/office/drawing/2014/main" id="{C446213F-7792-73C4-C50B-8447F13E1A9F}"/>
              </a:ext>
            </a:extLst>
          </p:cNvPr>
          <p:cNvSpPr/>
          <p:nvPr/>
        </p:nvSpPr>
        <p:spPr>
          <a:xfrm>
            <a:off x="5863357" y="273017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TextBox 22">
            <a:extLst>
              <a:ext uri="{FF2B5EF4-FFF2-40B4-BE49-F238E27FC236}">
                <a16:creationId xmlns:a16="http://schemas.microsoft.com/office/drawing/2014/main" id="{6FC65F08-35B7-B424-81A1-42D2C2AA60B0}"/>
              </a:ext>
            </a:extLst>
          </p:cNvPr>
          <p:cNvSpPr txBox="1"/>
          <p:nvPr/>
        </p:nvSpPr>
        <p:spPr>
          <a:xfrm>
            <a:off x="718937" y="2874143"/>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28" name="Group 27">
            <a:extLst>
              <a:ext uri="{FF2B5EF4-FFF2-40B4-BE49-F238E27FC236}">
                <a16:creationId xmlns:a16="http://schemas.microsoft.com/office/drawing/2014/main" id="{6FE966C4-2BA7-A490-D4D4-AF1793EA14D8}"/>
              </a:ext>
            </a:extLst>
          </p:cNvPr>
          <p:cNvGrpSpPr/>
          <p:nvPr/>
        </p:nvGrpSpPr>
        <p:grpSpPr>
          <a:xfrm>
            <a:off x="6582378" y="2433339"/>
            <a:ext cx="1384431" cy="1016534"/>
            <a:chOff x="6053458" y="1801327"/>
            <a:chExt cx="1384431" cy="1016534"/>
          </a:xfrm>
        </p:grpSpPr>
        <p:pic>
          <p:nvPicPr>
            <p:cNvPr id="24" name="Picture 2" descr="Word frequency in titles of all articles with Frequency &gt;= 10 Figure 2... |  Download Scientific Diagram">
              <a:extLst>
                <a:ext uri="{FF2B5EF4-FFF2-40B4-BE49-F238E27FC236}">
                  <a16:creationId xmlns:a16="http://schemas.microsoft.com/office/drawing/2014/main" id="{EDC8C3EA-E860-05F6-9336-3084FEB96813}"/>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68EBE3E-1F62-8BBD-398C-3FE66DD0C8B5}"/>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26" name="TextBox 25">
              <a:extLst>
                <a:ext uri="{FF2B5EF4-FFF2-40B4-BE49-F238E27FC236}">
                  <a16:creationId xmlns:a16="http://schemas.microsoft.com/office/drawing/2014/main" id="{8DAFCDB4-2808-BDFD-00C6-2F02B1CBAAB4}"/>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27" name="Rounded Rectangle 26">
            <a:extLst>
              <a:ext uri="{FF2B5EF4-FFF2-40B4-BE49-F238E27FC236}">
                <a16:creationId xmlns:a16="http://schemas.microsoft.com/office/drawing/2014/main" id="{7ED935AB-63E0-0C2A-ADF1-1B03E8343778}"/>
              </a:ext>
            </a:extLst>
          </p:cNvPr>
          <p:cNvSpPr/>
          <p:nvPr/>
        </p:nvSpPr>
        <p:spPr>
          <a:xfrm>
            <a:off x="4510753" y="2686758"/>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Language Model</a:t>
            </a:r>
          </a:p>
        </p:txBody>
      </p:sp>
    </p:spTree>
    <p:extLst>
      <p:ext uri="{BB962C8B-B14F-4D97-AF65-F5344CB8AC3E}">
        <p14:creationId xmlns:p14="http://schemas.microsoft.com/office/powerpoint/2010/main" val="15958897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29150" y="1315191"/>
            <a:ext cx="2604134" cy="1117759"/>
            <a:chOff x="705533" y="1753588"/>
            <a:chExt cx="3472179" cy="1490345"/>
          </a:xfrm>
        </p:grpSpPr>
        <p:pic>
          <p:nvPicPr>
            <p:cNvPr id="4" name="object 4"/>
            <p:cNvPicPr/>
            <p:nvPr/>
          </p:nvPicPr>
          <p:blipFill>
            <a:blip r:embed="rId2" cstate="print"/>
            <a:stretch>
              <a:fillRect/>
            </a:stretch>
          </p:blipFill>
          <p:spPr>
            <a:xfrm>
              <a:off x="2611922" y="1812235"/>
              <a:ext cx="1565327" cy="1415056"/>
            </a:xfrm>
            <a:prstGeom prst="rect">
              <a:avLst/>
            </a:prstGeom>
          </p:spPr>
        </p:pic>
        <p:pic>
          <p:nvPicPr>
            <p:cNvPr id="5" name="object 5"/>
            <p:cNvPicPr/>
            <p:nvPr/>
          </p:nvPicPr>
          <p:blipFill>
            <a:blip r:embed="rId3" cstate="print"/>
            <a:stretch>
              <a:fillRect/>
            </a:stretch>
          </p:blipFill>
          <p:spPr>
            <a:xfrm>
              <a:off x="705533" y="1753588"/>
              <a:ext cx="1440560" cy="1490271"/>
            </a:xfrm>
            <a:prstGeom prst="rect">
              <a:avLst/>
            </a:prstGeom>
          </p:spPr>
        </p:pic>
        <p:sp>
          <p:nvSpPr>
            <p:cNvPr id="6" name="object 6"/>
            <p:cNvSpPr/>
            <p:nvPr/>
          </p:nvSpPr>
          <p:spPr>
            <a:xfrm>
              <a:off x="2129702" y="2248404"/>
              <a:ext cx="481330" cy="509905"/>
            </a:xfrm>
            <a:custGeom>
              <a:avLst/>
              <a:gdLst/>
              <a:ahLst/>
              <a:cxnLst/>
              <a:rect l="l" t="t" r="r" b="b"/>
              <a:pathLst>
                <a:path w="481330" h="509905">
                  <a:moveTo>
                    <a:pt x="240361" y="0"/>
                  </a:moveTo>
                  <a:lnTo>
                    <a:pt x="194287" y="4665"/>
                  </a:lnTo>
                  <a:lnTo>
                    <a:pt x="149585" y="18663"/>
                  </a:lnTo>
                  <a:lnTo>
                    <a:pt x="107626" y="41992"/>
                  </a:lnTo>
                  <a:lnTo>
                    <a:pt x="69784" y="74654"/>
                  </a:lnTo>
                  <a:lnTo>
                    <a:pt x="41870" y="109954"/>
                  </a:lnTo>
                  <a:lnTo>
                    <a:pt x="20935" y="148818"/>
                  </a:lnTo>
                  <a:lnTo>
                    <a:pt x="6978" y="190226"/>
                  </a:lnTo>
                  <a:lnTo>
                    <a:pt x="0" y="233162"/>
                  </a:lnTo>
                  <a:lnTo>
                    <a:pt x="0" y="276607"/>
                  </a:lnTo>
                  <a:lnTo>
                    <a:pt x="6978" y="319542"/>
                  </a:lnTo>
                  <a:lnTo>
                    <a:pt x="20935" y="360950"/>
                  </a:lnTo>
                  <a:lnTo>
                    <a:pt x="41870" y="399814"/>
                  </a:lnTo>
                  <a:lnTo>
                    <a:pt x="69784" y="435114"/>
                  </a:lnTo>
                  <a:lnTo>
                    <a:pt x="107626" y="467775"/>
                  </a:lnTo>
                  <a:lnTo>
                    <a:pt x="149585" y="491104"/>
                  </a:lnTo>
                  <a:lnTo>
                    <a:pt x="194287" y="505102"/>
                  </a:lnTo>
                  <a:lnTo>
                    <a:pt x="240361" y="509768"/>
                  </a:lnTo>
                  <a:lnTo>
                    <a:pt x="286436" y="505102"/>
                  </a:lnTo>
                  <a:lnTo>
                    <a:pt x="331138" y="491104"/>
                  </a:lnTo>
                  <a:lnTo>
                    <a:pt x="373097" y="467775"/>
                  </a:lnTo>
                  <a:lnTo>
                    <a:pt x="410940" y="435114"/>
                  </a:lnTo>
                  <a:lnTo>
                    <a:pt x="438853" y="399814"/>
                  </a:lnTo>
                  <a:lnTo>
                    <a:pt x="459788" y="360950"/>
                  </a:lnTo>
                  <a:lnTo>
                    <a:pt x="473745" y="319542"/>
                  </a:lnTo>
                  <a:lnTo>
                    <a:pt x="480723" y="276607"/>
                  </a:lnTo>
                  <a:lnTo>
                    <a:pt x="480723" y="233162"/>
                  </a:lnTo>
                  <a:lnTo>
                    <a:pt x="473745" y="190226"/>
                  </a:lnTo>
                  <a:lnTo>
                    <a:pt x="459788" y="148818"/>
                  </a:lnTo>
                  <a:lnTo>
                    <a:pt x="438853" y="109954"/>
                  </a:lnTo>
                  <a:lnTo>
                    <a:pt x="410940" y="74654"/>
                  </a:lnTo>
                  <a:lnTo>
                    <a:pt x="373097" y="41992"/>
                  </a:lnTo>
                  <a:lnTo>
                    <a:pt x="331138" y="18663"/>
                  </a:lnTo>
                  <a:lnTo>
                    <a:pt x="286436" y="4665"/>
                  </a:lnTo>
                  <a:lnTo>
                    <a:pt x="240361" y="0"/>
                  </a:lnTo>
                  <a:close/>
                </a:path>
              </a:pathLst>
            </a:custGeom>
            <a:solidFill>
              <a:srgbClr val="FFFFFF"/>
            </a:solidFill>
          </p:spPr>
          <p:txBody>
            <a:bodyPr wrap="square" lIns="0" tIns="0" rIns="0" bIns="0" rtlCol="0"/>
            <a:lstStyle/>
            <a:p>
              <a:endParaRPr sz="1050"/>
            </a:p>
          </p:txBody>
        </p:sp>
      </p:grpSp>
      <p:pic>
        <p:nvPicPr>
          <p:cNvPr id="7" name="object 7"/>
          <p:cNvPicPr/>
          <p:nvPr/>
        </p:nvPicPr>
        <p:blipFill>
          <a:blip r:embed="rId4" cstate="print"/>
          <a:stretch>
            <a:fillRect/>
          </a:stretch>
        </p:blipFill>
        <p:spPr>
          <a:xfrm>
            <a:off x="3647214" y="1315191"/>
            <a:ext cx="3615519" cy="3505942"/>
          </a:xfrm>
          <a:prstGeom prst="rect">
            <a:avLst/>
          </a:prstGeom>
        </p:spPr>
      </p:pic>
      <p:sp>
        <p:nvSpPr>
          <p:cNvPr id="8" name="object 8"/>
          <p:cNvSpPr txBox="1"/>
          <p:nvPr/>
        </p:nvSpPr>
        <p:spPr>
          <a:xfrm>
            <a:off x="1685517" y="1583010"/>
            <a:ext cx="1755934" cy="471283"/>
          </a:xfrm>
          <a:prstGeom prst="rect">
            <a:avLst/>
          </a:prstGeom>
        </p:spPr>
        <p:txBody>
          <a:bodyPr vert="horz" wrap="square" lIns="0" tIns="9525" rIns="0" bIns="0" rtlCol="0">
            <a:spAutoFit/>
          </a:bodyPr>
          <a:lstStyle/>
          <a:p>
            <a:pPr marL="9525">
              <a:spcBef>
                <a:spcPts val="75"/>
              </a:spcBef>
              <a:tabLst>
                <a:tab pos="1555909" algn="l"/>
              </a:tabLst>
            </a:pPr>
            <a:r>
              <a:rPr sz="3000" dirty="0">
                <a:latin typeface="Calibri"/>
                <a:cs typeface="Calibri"/>
              </a:rPr>
              <a:t>x	=</a:t>
            </a:r>
            <a:endParaRPr sz="3000">
              <a:latin typeface="Calibri"/>
              <a:cs typeface="Calibri"/>
            </a:endParaRPr>
          </a:p>
        </p:txBody>
      </p:sp>
      <p:sp>
        <p:nvSpPr>
          <p:cNvPr id="12" name="Title 8">
            <a:extLst>
              <a:ext uri="{FF2B5EF4-FFF2-40B4-BE49-F238E27FC236}">
                <a16:creationId xmlns:a16="http://schemas.microsoft.com/office/drawing/2014/main" id="{D0255DF4-A101-6C9C-6911-6AFB322F8814}"/>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3" name="TextBox 12">
            <a:extLst>
              <a:ext uri="{FF2B5EF4-FFF2-40B4-BE49-F238E27FC236}">
                <a16:creationId xmlns:a16="http://schemas.microsoft.com/office/drawing/2014/main" id="{2153D6CA-C7CB-E4C6-84AF-86CDB3222F7A}"/>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pic>
        <p:nvPicPr>
          <p:cNvPr id="2" name="Picture 1" descr="Diagram&#10;&#10;Description automatically generated">
            <a:extLst>
              <a:ext uri="{FF2B5EF4-FFF2-40B4-BE49-F238E27FC236}">
                <a16:creationId xmlns:a16="http://schemas.microsoft.com/office/drawing/2014/main" id="{9853487A-0140-A677-06F3-F8B3A96BD1E2}"/>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6182A491-1B96-87EF-D5F7-A346BFE5F38A}"/>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26897" y="1341401"/>
            <a:ext cx="1173995" cy="1061292"/>
          </a:xfrm>
          <a:prstGeom prst="rect">
            <a:avLst/>
          </a:prstGeom>
        </p:spPr>
      </p:pic>
      <p:pic>
        <p:nvPicPr>
          <p:cNvPr id="4" name="object 4"/>
          <p:cNvPicPr/>
          <p:nvPr/>
        </p:nvPicPr>
        <p:blipFill>
          <a:blip r:embed="rId3" cstate="print"/>
          <a:stretch>
            <a:fillRect/>
          </a:stretch>
        </p:blipFill>
        <p:spPr>
          <a:xfrm>
            <a:off x="529150" y="1315192"/>
            <a:ext cx="1080420" cy="1117703"/>
          </a:xfrm>
          <a:prstGeom prst="rect">
            <a:avLst/>
          </a:prstGeom>
        </p:spPr>
      </p:pic>
      <p:pic>
        <p:nvPicPr>
          <p:cNvPr id="5" name="object 5"/>
          <p:cNvPicPr/>
          <p:nvPr/>
        </p:nvPicPr>
        <p:blipFill>
          <a:blip r:embed="rId4" cstate="print"/>
          <a:stretch>
            <a:fillRect/>
          </a:stretch>
        </p:blipFill>
        <p:spPr>
          <a:xfrm>
            <a:off x="1857551" y="2820730"/>
            <a:ext cx="1150035" cy="1189720"/>
          </a:xfrm>
          <a:prstGeom prst="rect">
            <a:avLst/>
          </a:prstGeom>
        </p:spPr>
      </p:pic>
      <p:pic>
        <p:nvPicPr>
          <p:cNvPr id="6" name="object 6"/>
          <p:cNvPicPr/>
          <p:nvPr/>
        </p:nvPicPr>
        <p:blipFill>
          <a:blip r:embed="rId5" cstate="print"/>
          <a:stretch>
            <a:fillRect/>
          </a:stretch>
        </p:blipFill>
        <p:spPr>
          <a:xfrm>
            <a:off x="3977748" y="1053661"/>
            <a:ext cx="4325810" cy="3913193"/>
          </a:xfrm>
          <a:prstGeom prst="rect">
            <a:avLst/>
          </a:prstGeom>
        </p:spPr>
      </p:pic>
      <p:sp>
        <p:nvSpPr>
          <p:cNvPr id="7" name="object 7"/>
          <p:cNvSpPr txBox="1"/>
          <p:nvPr/>
        </p:nvSpPr>
        <p:spPr>
          <a:xfrm>
            <a:off x="1737335" y="1583009"/>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8" name="object 8"/>
          <p:cNvSpPr txBox="1"/>
          <p:nvPr/>
        </p:nvSpPr>
        <p:spPr>
          <a:xfrm>
            <a:off x="3186671" y="3112957"/>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6" name="Title 8">
            <a:extLst>
              <a:ext uri="{FF2B5EF4-FFF2-40B4-BE49-F238E27FC236}">
                <a16:creationId xmlns:a16="http://schemas.microsoft.com/office/drawing/2014/main" id="{CF5B54DD-544C-B747-51F6-FBA8CBB76A9B}"/>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7" name="文字方塊 74">
            <a:extLst>
              <a:ext uri="{FF2B5EF4-FFF2-40B4-BE49-F238E27FC236}">
                <a16:creationId xmlns:a16="http://schemas.microsoft.com/office/drawing/2014/main" id="{F67CFC33-24AA-EAB3-4711-2BEFE9D1CDFF}"/>
              </a:ext>
            </a:extLst>
          </p:cNvPr>
          <p:cNvSpPr txBox="1"/>
          <p:nvPr/>
        </p:nvSpPr>
        <p:spPr>
          <a:xfrm>
            <a:off x="3977748" y="244619"/>
            <a:ext cx="4957246" cy="646986"/>
          </a:xfrm>
          <a:prstGeom prst="wedgeRoundRectCallout">
            <a:avLst>
              <a:gd name="adj1" fmla="val -52801"/>
              <a:gd name="adj2" fmla="val 33717"/>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The effect is more than just pruning out some of the wirings in self-attention block.</a:t>
            </a:r>
          </a:p>
        </p:txBody>
      </p:sp>
      <p:sp>
        <p:nvSpPr>
          <p:cNvPr id="18" name="Right Arrow 17">
            <a:extLst>
              <a:ext uri="{FF2B5EF4-FFF2-40B4-BE49-F238E27FC236}">
                <a16:creationId xmlns:a16="http://schemas.microsoft.com/office/drawing/2014/main" id="{24E99F94-26B4-DBBE-BA75-55A0E5A175B8}"/>
              </a:ext>
            </a:extLst>
          </p:cNvPr>
          <p:cNvSpPr/>
          <p:nvPr/>
        </p:nvSpPr>
        <p:spPr>
          <a:xfrm>
            <a:off x="3143128" y="3315950"/>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6AF528-8B0F-785F-4993-10EDE94EDC77}"/>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4F813BC-939E-6AF1-4644-7430EBC8A911}"/>
              </a:ext>
            </a:extLst>
          </p:cNvPr>
          <p:cNvSpPr txBox="1"/>
          <p:nvPr/>
        </p:nvSpPr>
        <p:spPr>
          <a:xfrm>
            <a:off x="4734904"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spTree>
    <p:extLst>
      <p:ext uri="{BB962C8B-B14F-4D97-AF65-F5344CB8AC3E}">
        <p14:creationId xmlns:p14="http://schemas.microsoft.com/office/powerpoint/2010/main" val="1836979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35" name="Group 234">
            <a:extLst>
              <a:ext uri="{FF2B5EF4-FFF2-40B4-BE49-F238E27FC236}">
                <a16:creationId xmlns:a16="http://schemas.microsoft.com/office/drawing/2014/main" id="{25A0E853-06E6-12E6-7B74-20B9A93EEF06}"/>
              </a:ext>
            </a:extLst>
          </p:cNvPr>
          <p:cNvGrpSpPr/>
          <p:nvPr/>
        </p:nvGrpSpPr>
        <p:grpSpPr>
          <a:xfrm>
            <a:off x="3202286" y="2002757"/>
            <a:ext cx="672531" cy="594615"/>
            <a:chOff x="3879354" y="1837362"/>
            <a:chExt cx="672531" cy="594615"/>
          </a:xfrm>
        </p:grpSpPr>
        <p:cxnSp>
          <p:nvCxnSpPr>
            <p:cNvPr id="217" name="Curved Connector 216">
              <a:extLst>
                <a:ext uri="{FF2B5EF4-FFF2-40B4-BE49-F238E27FC236}">
                  <a16:creationId xmlns:a16="http://schemas.microsoft.com/office/drawing/2014/main" id="{A710703A-57E4-4C27-4BFE-F882D01E62C6}"/>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1B62818E-1092-D476-A065-DA132E1D85C8}"/>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6" name="TextBox 245">
            <a:extLst>
              <a:ext uri="{FF2B5EF4-FFF2-40B4-BE49-F238E27FC236}">
                <a16:creationId xmlns:a16="http://schemas.microsoft.com/office/drawing/2014/main" id="{7B2873B4-38BF-47E9-2781-86AE1E48F19D}"/>
              </a:ext>
            </a:extLst>
          </p:cNvPr>
          <p:cNvSpPr txBox="1"/>
          <p:nvPr/>
        </p:nvSpPr>
        <p:spPr>
          <a:xfrm>
            <a:off x="3889510" y="185538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9324876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solidFill>
                  <a:srgbClr val="7030A0"/>
                </a:solidFill>
                <a:latin typeface="Calibri"/>
                <a:cs typeface="Calibri"/>
              </a:rPr>
              <a:t>sat</a:t>
            </a:r>
            <a:endParaRPr lang="en-US" sz="2090" dirty="0">
              <a:solidFill>
                <a:srgbClr val="7030A0"/>
              </a:solidFill>
            </a:endParaRPr>
          </a:p>
        </p:txBody>
      </p:sp>
      <p:grpSp>
        <p:nvGrpSpPr>
          <p:cNvPr id="236" name="Group 235">
            <a:extLst>
              <a:ext uri="{FF2B5EF4-FFF2-40B4-BE49-F238E27FC236}">
                <a16:creationId xmlns:a16="http://schemas.microsoft.com/office/drawing/2014/main" id="{09125D01-AFEC-4773-17EB-A0D888F320EE}"/>
              </a:ext>
            </a:extLst>
          </p:cNvPr>
          <p:cNvGrpSpPr/>
          <p:nvPr/>
        </p:nvGrpSpPr>
        <p:grpSpPr>
          <a:xfrm>
            <a:off x="3771137" y="1990067"/>
            <a:ext cx="672531" cy="594615"/>
            <a:chOff x="3879354" y="1837362"/>
            <a:chExt cx="672531" cy="594615"/>
          </a:xfrm>
        </p:grpSpPr>
        <p:cxnSp>
          <p:nvCxnSpPr>
            <p:cNvPr id="237" name="Curved Connector 236">
              <a:extLst>
                <a:ext uri="{FF2B5EF4-FFF2-40B4-BE49-F238E27FC236}">
                  <a16:creationId xmlns:a16="http://schemas.microsoft.com/office/drawing/2014/main" id="{3D04CA4A-7407-A19F-F37B-C27695F4831C}"/>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78126B6-322C-3010-CD91-D351FB52C7C1}"/>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5" name="TextBox 244">
            <a:extLst>
              <a:ext uri="{FF2B5EF4-FFF2-40B4-BE49-F238E27FC236}">
                <a16:creationId xmlns:a16="http://schemas.microsoft.com/office/drawing/2014/main" id="{67C4A61B-84EC-9127-F655-8E5A0BCE6CDD}"/>
              </a:ext>
            </a:extLst>
          </p:cNvPr>
          <p:cNvSpPr txBox="1"/>
          <p:nvPr/>
        </p:nvSpPr>
        <p:spPr>
          <a:xfrm>
            <a:off x="4457783" y="1833640"/>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273613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solidFill>
                  <a:srgbClr val="7030A0"/>
                </a:solidFill>
                <a:latin typeface="Calibri"/>
                <a:cs typeface="Calibri"/>
              </a:rPr>
              <a:t>on</a:t>
            </a:r>
            <a:endParaRPr lang="en-US" sz="2090" dirty="0">
              <a:solidFill>
                <a:srgbClr val="7030A0"/>
              </a:solidFill>
            </a:endParaRPr>
          </a:p>
        </p:txBody>
      </p:sp>
      <p:grpSp>
        <p:nvGrpSpPr>
          <p:cNvPr id="239" name="Group 238">
            <a:extLst>
              <a:ext uri="{FF2B5EF4-FFF2-40B4-BE49-F238E27FC236}">
                <a16:creationId xmlns:a16="http://schemas.microsoft.com/office/drawing/2014/main" id="{7A81F264-7916-94F6-AADF-169E07D3ECF4}"/>
              </a:ext>
            </a:extLst>
          </p:cNvPr>
          <p:cNvGrpSpPr/>
          <p:nvPr/>
        </p:nvGrpSpPr>
        <p:grpSpPr>
          <a:xfrm>
            <a:off x="4367023" y="1999421"/>
            <a:ext cx="672531" cy="594615"/>
            <a:chOff x="3879354" y="1837362"/>
            <a:chExt cx="672531" cy="594615"/>
          </a:xfrm>
        </p:grpSpPr>
        <p:cxnSp>
          <p:nvCxnSpPr>
            <p:cNvPr id="240" name="Curved Connector 239">
              <a:extLst>
                <a:ext uri="{FF2B5EF4-FFF2-40B4-BE49-F238E27FC236}">
                  <a16:creationId xmlns:a16="http://schemas.microsoft.com/office/drawing/2014/main" id="{9C0D9C49-C2B5-7F47-67C7-B6BCAC08E8BD}"/>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5EBC69BF-FBBF-4F1C-8938-1B127114C435}"/>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0" name="TextBox 249">
            <a:extLst>
              <a:ext uri="{FF2B5EF4-FFF2-40B4-BE49-F238E27FC236}">
                <a16:creationId xmlns:a16="http://schemas.microsoft.com/office/drawing/2014/main" id="{F7881C2E-6452-2D90-DF5D-37A3E88B9559}"/>
              </a:ext>
            </a:extLst>
          </p:cNvPr>
          <p:cNvSpPr txBox="1"/>
          <p:nvPr/>
        </p:nvSpPr>
        <p:spPr>
          <a:xfrm>
            <a:off x="5028675" y="1827051"/>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29581539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116</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solidFill>
                  <a:srgbClr val="7030A0"/>
                </a:solidFill>
                <a:latin typeface="Calibri"/>
                <a:cs typeface="Calibri"/>
              </a:rPr>
              <a:t>the</a:t>
            </a:r>
            <a:endParaRPr lang="en-US" sz="2090" dirty="0">
              <a:solidFill>
                <a:srgbClr val="7030A0"/>
              </a:solidFill>
            </a:endParaRPr>
          </a:p>
        </p:txBody>
      </p:sp>
      <p:grpSp>
        <p:nvGrpSpPr>
          <p:cNvPr id="242" name="Group 241">
            <a:extLst>
              <a:ext uri="{FF2B5EF4-FFF2-40B4-BE49-F238E27FC236}">
                <a16:creationId xmlns:a16="http://schemas.microsoft.com/office/drawing/2014/main" id="{F3F365B7-7A28-1386-33CD-3DA38A66430C}"/>
              </a:ext>
            </a:extLst>
          </p:cNvPr>
          <p:cNvGrpSpPr/>
          <p:nvPr/>
        </p:nvGrpSpPr>
        <p:grpSpPr>
          <a:xfrm>
            <a:off x="4986992" y="2011710"/>
            <a:ext cx="672531" cy="594615"/>
            <a:chOff x="3879354" y="1837362"/>
            <a:chExt cx="672531" cy="594615"/>
          </a:xfrm>
        </p:grpSpPr>
        <p:cxnSp>
          <p:nvCxnSpPr>
            <p:cNvPr id="243" name="Curved Connector 242">
              <a:extLst>
                <a:ext uri="{FF2B5EF4-FFF2-40B4-BE49-F238E27FC236}">
                  <a16:creationId xmlns:a16="http://schemas.microsoft.com/office/drawing/2014/main" id="{D5540445-FD50-00CD-63F3-F17D88F61A19}"/>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95136B6A-CD96-7659-08EB-1353FBB452B9}"/>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1" name="TextBox 250">
            <a:extLst>
              <a:ext uri="{FF2B5EF4-FFF2-40B4-BE49-F238E27FC236}">
                <a16:creationId xmlns:a16="http://schemas.microsoft.com/office/drawing/2014/main" id="{09294905-5089-A051-8054-55104532544A}"/>
              </a:ext>
            </a:extLst>
          </p:cNvPr>
          <p:cNvSpPr txBox="1"/>
          <p:nvPr/>
        </p:nvSpPr>
        <p:spPr>
          <a:xfrm>
            <a:off x="5629934" y="1829034"/>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25030639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117</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latin typeface="Calibri"/>
                <a:cs typeface="Calibri"/>
              </a:rPr>
              <a:t>the</a:t>
            </a:r>
            <a:endParaRPr lang="en-US" sz="2090" dirty="0"/>
          </a:p>
        </p:txBody>
      </p:sp>
      <p:sp>
        <p:nvSpPr>
          <p:cNvPr id="228" name="TextBox 227">
            <a:extLst>
              <a:ext uri="{FF2B5EF4-FFF2-40B4-BE49-F238E27FC236}">
                <a16:creationId xmlns:a16="http://schemas.microsoft.com/office/drawing/2014/main" id="{932AA0D4-F1B8-5EE5-CA56-A60B0DA0ED0C}"/>
              </a:ext>
            </a:extLst>
          </p:cNvPr>
          <p:cNvSpPr txBox="1"/>
          <p:nvPr/>
        </p:nvSpPr>
        <p:spPr>
          <a:xfrm>
            <a:off x="5722322" y="4544694"/>
            <a:ext cx="705109" cy="413959"/>
          </a:xfrm>
          <a:prstGeom prst="rect">
            <a:avLst/>
          </a:prstGeom>
          <a:noFill/>
        </p:spPr>
        <p:txBody>
          <a:bodyPr wrap="square">
            <a:spAutoFit/>
          </a:bodyPr>
          <a:lstStyle/>
          <a:p>
            <a:r>
              <a:rPr lang="en-US" sz="2090" spc="-11" dirty="0">
                <a:solidFill>
                  <a:srgbClr val="7030A0"/>
                </a:solidFill>
                <a:latin typeface="Calibri"/>
                <a:cs typeface="Calibri"/>
              </a:rPr>
              <a:t>mat</a:t>
            </a:r>
            <a:endParaRPr lang="en-US" sz="2090" dirty="0">
              <a:solidFill>
                <a:srgbClr val="7030A0"/>
              </a:solidFill>
            </a:endParaRPr>
          </a:p>
        </p:txBody>
      </p:sp>
      <p:grpSp>
        <p:nvGrpSpPr>
          <p:cNvPr id="247" name="Group 246">
            <a:extLst>
              <a:ext uri="{FF2B5EF4-FFF2-40B4-BE49-F238E27FC236}">
                <a16:creationId xmlns:a16="http://schemas.microsoft.com/office/drawing/2014/main" id="{E6DAA04E-5FC5-E23E-CAAD-6CB88E307DDC}"/>
              </a:ext>
            </a:extLst>
          </p:cNvPr>
          <p:cNvGrpSpPr/>
          <p:nvPr/>
        </p:nvGrpSpPr>
        <p:grpSpPr>
          <a:xfrm>
            <a:off x="5660264" y="2014183"/>
            <a:ext cx="672531" cy="594615"/>
            <a:chOff x="3879354" y="1837362"/>
            <a:chExt cx="672531" cy="594615"/>
          </a:xfrm>
        </p:grpSpPr>
        <p:cxnSp>
          <p:nvCxnSpPr>
            <p:cNvPr id="248" name="Curved Connector 247">
              <a:extLst>
                <a:ext uri="{FF2B5EF4-FFF2-40B4-BE49-F238E27FC236}">
                  <a16:creationId xmlns:a16="http://schemas.microsoft.com/office/drawing/2014/main" id="{85EAB443-7758-4A2A-B6C3-5B550508400E}"/>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44E38270-215D-2D82-03E4-81DB5AE6AA7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2" name="TextBox 251">
            <a:extLst>
              <a:ext uri="{FF2B5EF4-FFF2-40B4-BE49-F238E27FC236}">
                <a16:creationId xmlns:a16="http://schemas.microsoft.com/office/drawing/2014/main" id="{421F9F5B-BB9A-42F4-F8A5-CEBB24E63FA9}"/>
              </a:ext>
            </a:extLst>
          </p:cNvPr>
          <p:cNvSpPr txBox="1"/>
          <p:nvPr/>
        </p:nvSpPr>
        <p:spPr>
          <a:xfrm>
            <a:off x="6286949" y="1823176"/>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&lt;/s&gt;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21944718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77500" lnSpcReduction="20000"/>
          </a:bodyPr>
          <a:lstStyle/>
          <a:p>
            <a:pPr algn="ctr"/>
            <a:r>
              <a:rPr lang="en-US" sz="5400" dirty="0"/>
              <a:t>How efficient is </a:t>
            </a:r>
            <a:br>
              <a:rPr lang="en-US" sz="5400" dirty="0"/>
            </a:br>
            <a:r>
              <a:rPr lang="en-US" sz="5400" dirty="0"/>
              <a:t>this decoding? </a:t>
            </a:r>
          </a:p>
        </p:txBody>
      </p:sp>
    </p:spTree>
    <p:extLst>
      <p:ext uri="{BB962C8B-B14F-4D97-AF65-F5344CB8AC3E}">
        <p14:creationId xmlns:p14="http://schemas.microsoft.com/office/powerpoint/2010/main" val="9834156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a:p>
        </p:txBody>
      </p:sp>
      <p:sp>
        <p:nvSpPr>
          <p:cNvPr id="23" name="object 23">
            <a:extLst>
              <a:ext uri="{FF2B5EF4-FFF2-40B4-BE49-F238E27FC236}">
                <a16:creationId xmlns:a16="http://schemas.microsoft.com/office/drawing/2014/main" id="{EF1652DF-9DBC-BFDC-10DC-E3FDEA3B10F4}"/>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119</a:t>
            </a:fld>
            <a:endParaRPr spc="-11" dirty="0"/>
          </a:p>
        </p:txBody>
      </p:sp>
      <p:grpSp>
        <p:nvGrpSpPr>
          <p:cNvPr id="3" name="object 3">
            <a:extLst>
              <a:ext uri="{FF2B5EF4-FFF2-40B4-BE49-F238E27FC236}">
                <a16:creationId xmlns:a16="http://schemas.microsoft.com/office/drawing/2014/main" id="{3C2289FA-8747-B4F6-6EF8-466E07F70A8B}"/>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D954C2F6-338A-CFC0-2B14-581F2EC89E2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18518AAF-22B9-B507-138D-77BCE67F7CAD}"/>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FED9D9D-A392-7570-AD02-A8C90ECCFE2C}"/>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C1DF8922-5C33-10F4-1572-236E3AB16326}"/>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39A04E43-AEA0-E8BA-3E8E-675A10288B40}"/>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E651E73B-508D-0DAE-89E8-AB7238AC380A}"/>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E7E3C923-1D8A-E656-BAC3-DD3B0D7CD37A}"/>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979E5F39-6EBB-7A95-DCA6-F8F91AD035C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86B3346D-1E4B-127B-8526-A902F0FB18DE}"/>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725F7952-850B-F034-10A8-D769BDC33EC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C385072-CDD3-C7A5-F07E-55B1B5A56448}"/>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F536C6-A5DA-8581-09FD-1C890C27775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BD39CF6-DFA4-383A-6BBF-1FF3719B78C8}"/>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296603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92A-CCA8-F38E-29C5-EA8A4742A8E1}"/>
              </a:ext>
            </a:extLst>
          </p:cNvPr>
          <p:cNvSpPr>
            <a:spLocks noGrp="1"/>
          </p:cNvSpPr>
          <p:nvPr>
            <p:ph type="title"/>
          </p:nvPr>
        </p:nvSpPr>
        <p:spPr>
          <a:xfrm>
            <a:off x="533919" y="107119"/>
            <a:ext cx="8761156" cy="857542"/>
          </a:xfrm>
        </p:spPr>
        <p:txBody>
          <a:bodyPr>
            <a:normAutofit fontScale="90000"/>
          </a:bodyPr>
          <a:lstStyle/>
          <a:p>
            <a:r>
              <a:rPr lang="en-US" dirty="0"/>
              <a:t>LMs as Implicit Joint Distribution over Language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A4BDC-4675-601A-AF6F-255447C8D772}"/>
                  </a:ext>
                </a:extLst>
              </p:cNvPr>
              <p:cNvSpPr>
                <a:spLocks noGrp="1"/>
              </p:cNvSpPr>
              <p:nvPr>
                <p:ph type="body" sz="quarter" idx="16"/>
              </p:nvPr>
            </p:nvSpPr>
            <p:spPr/>
            <p:txBody>
              <a:bodyPr>
                <a:normAutofit/>
              </a:bodyPr>
              <a:lstStyle/>
              <a:p>
                <a:r>
                  <a:rPr lang="en-US" sz="2000" dirty="0"/>
                  <a:t>While language modeling involves learning the marginals, we are implicitly learning the full/joint distribution of language. </a:t>
                </a:r>
                <a:br>
                  <a:rPr lang="en-US" sz="2000" dirty="0"/>
                </a:br>
                <a:endParaRPr lang="en-US" sz="2000" dirty="0"/>
              </a:p>
              <a:p>
                <a:pPr lvl="1"/>
                <a:r>
                  <a:rPr lang="en-US" sz="2000" dirty="0"/>
                  <a:t>Remember the chain rule: </a:t>
                </a:r>
                <a:endParaRPr lang="en-US" sz="2000" b="1" dirty="0">
                  <a:latin typeface="Corbel" panose="020B0503020204020204" pitchFamily="34" charset="0"/>
                </a:endParaRPr>
              </a:p>
              <a:p>
                <a:pPr marL="342900" lvl="1" indent="0">
                  <a:buNone/>
                </a:pPr>
                <a:r>
                  <a:rPr lang="en-US" sz="2000" b="1" dirty="0">
                    <a:latin typeface="Corbel" panose="020B0503020204020204" pitchFamily="34" charset="0"/>
                  </a:rPr>
                  <a:t>		P</a:t>
                </a:r>
                <a:r>
                  <a:rPr lang="en-US" sz="2000" dirty="0">
                    <a:latin typeface="Corbel" panose="020B0503020204020204" pitchFamily="34" charset="0"/>
                  </a:rPr>
                  <a:t>(</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a:latin typeface="Cambria Math" panose="02040503050406030204" pitchFamily="18" charset="0"/>
                          </a:rPr>
                          <m:t>1</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𝑋</m:t>
                        </m:r>
                      </m:e>
                      <m:sub>
                        <m:r>
                          <a:rPr lang="en-US" sz="2000" smtClean="0">
                            <a:latin typeface="Cambria Math" panose="02040503050406030204" pitchFamily="18" charset="0"/>
                          </a:rPr>
                          <m:t>𝑡</m:t>
                        </m:r>
                      </m:sub>
                    </m:sSub>
                  </m:oMath>
                </a14:m>
                <a:r>
                  <a:rPr lang="en-US" sz="2000" dirty="0">
                    <a:latin typeface="Corbel" panose="020B0503020204020204" pitchFamily="34" charset="0"/>
                  </a:rPr>
                  <a:t>) = </a:t>
                </a:r>
                <a14:m>
                  <m:oMath xmlns:m="http://schemas.openxmlformats.org/officeDocument/2006/math">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P</m:t>
                        </m:r>
                        <m:r>
                          <a:rPr lang="en-US" sz="2000" b="0" i="0" smtClean="0">
                            <a:latin typeface="Cambria Math" panose="02040503050406030204" pitchFamily="18" charset="0"/>
                          </a:rPr>
                          <m:t>(</m:t>
                        </m:r>
                        <m:r>
                          <a:rPr lang="en-US" sz="200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𝑡</m:t>
                        </m:r>
                      </m:sup>
                      <m:e>
                        <m:r>
                          <m:rPr>
                            <m:sty m:val="p"/>
                          </m:rPr>
                          <a:rPr lang="en-US" sz="2000">
                            <a:latin typeface="Cambria Math" panose="02040503050406030204" pitchFamily="18" charset="0"/>
                          </a:rPr>
                          <m:t>P</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i="1">
                                <a:latin typeface="Cambria Math" panose="02040503050406030204" pitchFamily="18" charset="0"/>
                              </a:rPr>
                              <m:t>𝑖</m:t>
                            </m:r>
                          </m:sub>
                        </m:sSub>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i="1">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b="0" i="1" smtClean="0">
                            <a:latin typeface="Cambria Math" panose="02040503050406030204" pitchFamily="18" charset="0"/>
                          </a:rPr>
                          <m:t>𝑖</m:t>
                        </m:r>
                      </m:sub>
                    </m:sSub>
                    <m:r>
                      <a:rPr lang="en-US" sz="2000" i="1">
                        <a:latin typeface="Cambria Math" panose="02040503050406030204" pitchFamily="18" charset="0"/>
                      </a:rPr>
                      <m:t>)</m:t>
                    </m:r>
                  </m:oMath>
                </a14:m>
                <a:endParaRPr lang="en-US" sz="2000" dirty="0"/>
              </a:p>
              <a:p>
                <a:endParaRPr lang="en-US" sz="2000" dirty="0"/>
              </a:p>
              <a:p>
                <a:r>
                  <a:rPr lang="en-US" sz="2000" dirty="0">
                    <a:solidFill>
                      <a:srgbClr val="C00000"/>
                    </a:solidFill>
                    <a:latin typeface="Corbel" panose="020B0503020204020204" pitchFamily="34" charset="0"/>
                  </a:rPr>
                  <a:t>Language Modeling </a:t>
                </a:r>
                <a:r>
                  <a:rPr lang="en-US" sz="2000" dirty="0">
                    <a:latin typeface="Corbel" panose="020B0503020204020204" pitchFamily="34" charset="0"/>
                  </a:rPr>
                  <a:t>≜ learning prob distribution over language sequence. </a:t>
                </a:r>
              </a:p>
              <a:p>
                <a:endParaRPr lang="en-US" sz="2000" dirty="0"/>
              </a:p>
            </p:txBody>
          </p:sp>
        </mc:Choice>
        <mc:Fallback xmlns="">
          <p:sp>
            <p:nvSpPr>
              <p:cNvPr id="3" name="Content Placeholder 2">
                <a:extLst>
                  <a:ext uri="{FF2B5EF4-FFF2-40B4-BE49-F238E27FC236}">
                    <a16:creationId xmlns:a16="http://schemas.microsoft.com/office/drawing/2014/main" id="{989A4BDC-4675-601A-AF6F-255447C8D77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2469"/>
                </a:stretch>
              </a:blipFill>
            </p:spPr>
            <p:txBody>
              <a:bodyPr/>
              <a:lstStyle/>
              <a:p>
                <a:r>
                  <a:rPr lang="en-US">
                    <a:noFill/>
                  </a:rPr>
                  <a:t> </a:t>
                </a:r>
              </a:p>
            </p:txBody>
          </p:sp>
        </mc:Fallback>
      </mc:AlternateContent>
    </p:spTree>
    <p:extLst>
      <p:ext uri="{BB962C8B-B14F-4D97-AF65-F5344CB8AC3E}">
        <p14:creationId xmlns:p14="http://schemas.microsoft.com/office/powerpoint/2010/main" val="32223303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sp>
        <p:nvSpPr>
          <p:cNvPr id="26" name="object 26">
            <a:extLst>
              <a:ext uri="{FF2B5EF4-FFF2-40B4-BE49-F238E27FC236}">
                <a16:creationId xmlns:a16="http://schemas.microsoft.com/office/drawing/2014/main" id="{5FD49CEE-E62A-B205-B055-506FFCA61DFF}"/>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120</a:t>
            </a:fld>
            <a:endParaRPr spc="-11" dirty="0"/>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B5CA8F1-7E57-4FDF-C976-D99010629BCA}"/>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9" name="TextBox 28">
                <a:extLst>
                  <a:ext uri="{FF2B5EF4-FFF2-40B4-BE49-F238E27FC236}">
                    <a16:creationId xmlns:a16="http://schemas.microsoft.com/office/drawing/2014/main" id="{1B5CA8F1-7E57-4FDF-C976-D99010629BCA}"/>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3150551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B8E48D94-3028-B986-3392-248883FE9749}"/>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121</a:t>
            </a:fld>
            <a:endParaRPr spc="-11" dirty="0"/>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713E8B1-719B-0948-175A-604BA802D229}"/>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F713E8B1-719B-0948-175A-604BA802D229}"/>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9689551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8495113E-35C9-D0BC-1DCF-847A4D3AD0B6}"/>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122</a:t>
            </a:fld>
            <a:endParaRPr spc="-11" dirty="0"/>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622C297-A49D-D885-75B1-157326065830}"/>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8622C297-A49D-D885-75B1-157326065830}"/>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3171277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7EFEF533-269B-9ED2-6B48-33C9F95B52F4}"/>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123</a:t>
            </a:fld>
            <a:endParaRPr spc="-11" dirty="0"/>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465F7D-CABB-C7C4-0B75-A67760D74C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D0465F7D-CABB-C7C4-0B75-A67760D74C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718440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4E2BA07F-F4A2-A650-4A5A-ADCB3E37C720}"/>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124</a:t>
            </a:fld>
            <a:endParaRPr spc="-11" dirty="0"/>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98DD7A-E862-F8A4-3772-B1D5B8DC3617}"/>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5B98DD7A-E862-F8A4-3772-B1D5B8DC3617}"/>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8522299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34B0B444-17E7-089F-D17A-655C057B720B}"/>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125</a:t>
            </a:fld>
            <a:endParaRPr spc="-11" dirty="0"/>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CCB0947-05BD-CCDD-6B61-77026BB9665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BCCB0947-05BD-CCDD-6B61-77026BB9665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9848415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38D8-3ABF-4AE6-34B8-3EBF2F9DA7D2}"/>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3272C0EC-6098-8F1E-6056-B5649593078A}"/>
              </a:ext>
            </a:extLst>
          </p:cNvPr>
          <p:cNvPicPr/>
          <p:nvPr/>
        </p:nvPicPr>
        <p:blipFill>
          <a:blip r:embed="rId2" cstate="print"/>
          <a:stretch>
            <a:fillRect/>
          </a:stretch>
        </p:blipFill>
        <p:spPr>
          <a:xfrm>
            <a:off x="3801770" y="2354015"/>
            <a:ext cx="1596541" cy="1368905"/>
          </a:xfrm>
          <a:prstGeom prst="rect">
            <a:avLst/>
          </a:prstGeom>
        </p:spPr>
      </p:pic>
      <p:pic>
        <p:nvPicPr>
          <p:cNvPr id="3" name="object 3">
            <a:extLst>
              <a:ext uri="{FF2B5EF4-FFF2-40B4-BE49-F238E27FC236}">
                <a16:creationId xmlns:a16="http://schemas.microsoft.com/office/drawing/2014/main" id="{4FB2D850-60F7-5259-DF04-2EF03D868DE6}"/>
              </a:ext>
            </a:extLst>
          </p:cNvPr>
          <p:cNvPicPr/>
          <p:nvPr/>
        </p:nvPicPr>
        <p:blipFill>
          <a:blip r:embed="rId3" cstate="print"/>
          <a:stretch>
            <a:fillRect/>
          </a:stretch>
        </p:blipFill>
        <p:spPr>
          <a:xfrm>
            <a:off x="6530715" y="2389229"/>
            <a:ext cx="1596541" cy="1438216"/>
          </a:xfrm>
          <a:prstGeom prst="rect">
            <a:avLst/>
          </a:prstGeom>
        </p:spPr>
      </p:pic>
      <p:sp>
        <p:nvSpPr>
          <p:cNvPr id="4" name="object 4">
            <a:extLst>
              <a:ext uri="{FF2B5EF4-FFF2-40B4-BE49-F238E27FC236}">
                <a16:creationId xmlns:a16="http://schemas.microsoft.com/office/drawing/2014/main" id="{24FC5A62-C7A2-1A5B-6014-B8ACAD5C4004}"/>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0" name="Text Placeholder 19">
            <a:extLst>
              <a:ext uri="{FF2B5EF4-FFF2-40B4-BE49-F238E27FC236}">
                <a16:creationId xmlns:a16="http://schemas.microsoft.com/office/drawing/2014/main" id="{9A3E0CA3-84DE-FB82-7EF7-25A192D0F475}"/>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sp>
        <p:nvSpPr>
          <p:cNvPr id="19" name="object 19">
            <a:extLst>
              <a:ext uri="{FF2B5EF4-FFF2-40B4-BE49-F238E27FC236}">
                <a16:creationId xmlns:a16="http://schemas.microsoft.com/office/drawing/2014/main" id="{1E3030FD-79A5-43FC-AE87-3F7B515D0F9E}"/>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126</a:t>
            </a:fld>
            <a:endParaRPr spc="-11" dirty="0"/>
          </a:p>
        </p:txBody>
      </p:sp>
      <p:pic>
        <p:nvPicPr>
          <p:cNvPr id="5" name="object 5">
            <a:extLst>
              <a:ext uri="{FF2B5EF4-FFF2-40B4-BE49-F238E27FC236}">
                <a16:creationId xmlns:a16="http://schemas.microsoft.com/office/drawing/2014/main" id="{1B9C9730-30BB-54AC-3F25-71D8045ACAF1}"/>
              </a:ext>
            </a:extLst>
          </p:cNvPr>
          <p:cNvPicPr/>
          <p:nvPr/>
        </p:nvPicPr>
        <p:blipFill>
          <a:blip r:embed="rId4" cstate="print"/>
          <a:stretch>
            <a:fillRect/>
          </a:stretch>
        </p:blipFill>
        <p:spPr>
          <a:xfrm>
            <a:off x="1706453" y="2348832"/>
            <a:ext cx="1214977" cy="242591"/>
          </a:xfrm>
          <a:prstGeom prst="rect">
            <a:avLst/>
          </a:prstGeom>
        </p:spPr>
      </p:pic>
      <p:sp>
        <p:nvSpPr>
          <p:cNvPr id="12" name="object 12">
            <a:extLst>
              <a:ext uri="{FF2B5EF4-FFF2-40B4-BE49-F238E27FC236}">
                <a16:creationId xmlns:a16="http://schemas.microsoft.com/office/drawing/2014/main" id="{11665546-1E69-B32C-4C48-DD1DE9EAA440}"/>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3" name="object 13">
            <a:extLst>
              <a:ext uri="{FF2B5EF4-FFF2-40B4-BE49-F238E27FC236}">
                <a16:creationId xmlns:a16="http://schemas.microsoft.com/office/drawing/2014/main" id="{09D5084B-1575-6F48-A75C-497FAE03C1A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4" name="object 14">
            <a:extLst>
              <a:ext uri="{FF2B5EF4-FFF2-40B4-BE49-F238E27FC236}">
                <a16:creationId xmlns:a16="http://schemas.microsoft.com/office/drawing/2014/main" id="{F3DF29DF-2F89-BFF2-C0C9-A977D0E6D020}"/>
              </a:ext>
            </a:extLst>
          </p:cNvPr>
          <p:cNvPicPr/>
          <p:nvPr/>
        </p:nvPicPr>
        <p:blipFill>
          <a:blip r:embed="rId5" cstate="print"/>
          <a:stretch>
            <a:fillRect/>
          </a:stretch>
        </p:blipFill>
        <p:spPr>
          <a:xfrm>
            <a:off x="2138253" y="2999295"/>
            <a:ext cx="4379106" cy="1884778"/>
          </a:xfrm>
          <a:prstGeom prst="rect">
            <a:avLst/>
          </a:prstGeom>
        </p:spPr>
      </p:pic>
      <p:sp>
        <p:nvSpPr>
          <p:cNvPr id="15" name="object 15">
            <a:extLst>
              <a:ext uri="{FF2B5EF4-FFF2-40B4-BE49-F238E27FC236}">
                <a16:creationId xmlns:a16="http://schemas.microsoft.com/office/drawing/2014/main" id="{F8177ECE-402C-E006-D7CC-E12F907E254F}"/>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8" name="object 18">
            <a:extLst>
              <a:ext uri="{FF2B5EF4-FFF2-40B4-BE49-F238E27FC236}">
                <a16:creationId xmlns:a16="http://schemas.microsoft.com/office/drawing/2014/main" id="{DA97AFFF-6690-EB57-42A9-71C892500688}"/>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6" name="object 16">
            <a:extLst>
              <a:ext uri="{FF2B5EF4-FFF2-40B4-BE49-F238E27FC236}">
                <a16:creationId xmlns:a16="http://schemas.microsoft.com/office/drawing/2014/main" id="{C46CFD2C-F785-011E-ED4C-773383EFF175}"/>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99DE0D8-3E2C-4244-A916-2281681CE937}"/>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1" name="TextBox 20">
                <a:extLst>
                  <a:ext uri="{FF2B5EF4-FFF2-40B4-BE49-F238E27FC236}">
                    <a16:creationId xmlns:a16="http://schemas.microsoft.com/office/drawing/2014/main" id="{399DE0D8-3E2C-4244-A916-2281681CE937}"/>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6"/>
                <a:stretch>
                  <a:fillRect/>
                </a:stretch>
              </a:blipFill>
            </p:spPr>
            <p:txBody>
              <a:bodyPr/>
              <a:lstStyle/>
              <a:p>
                <a:r>
                  <a:rPr lang="en-US">
                    <a:noFill/>
                  </a:rPr>
                  <a:t> </a:t>
                </a:r>
              </a:p>
            </p:txBody>
          </p:sp>
        </mc:Fallback>
      </mc:AlternateContent>
      <p:sp>
        <p:nvSpPr>
          <p:cNvPr id="22" name="object 8">
            <a:extLst>
              <a:ext uri="{FF2B5EF4-FFF2-40B4-BE49-F238E27FC236}">
                <a16:creationId xmlns:a16="http://schemas.microsoft.com/office/drawing/2014/main" id="{D6F8B17A-3AD0-4E3C-EA14-59182A9C0A3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23" name="TextBox 22">
            <a:extLst>
              <a:ext uri="{FF2B5EF4-FFF2-40B4-BE49-F238E27FC236}">
                <a16:creationId xmlns:a16="http://schemas.microsoft.com/office/drawing/2014/main" id="{ECF179B2-3227-D995-0046-DDDD899D4B73}"/>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4014612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sp>
        <p:nvSpPr>
          <p:cNvPr id="34" name="object 34">
            <a:extLst>
              <a:ext uri="{FF2B5EF4-FFF2-40B4-BE49-F238E27FC236}">
                <a16:creationId xmlns:a16="http://schemas.microsoft.com/office/drawing/2014/main" id="{6049456A-A0FB-7737-9475-2F03898EB2E8}"/>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127</a:t>
            </a:fld>
            <a:endParaRPr spc="-11"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638E289-4834-0F74-F284-99612F423FC9}"/>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36" name="TextBox 35">
                <a:extLst>
                  <a:ext uri="{FF2B5EF4-FFF2-40B4-BE49-F238E27FC236}">
                    <a16:creationId xmlns:a16="http://schemas.microsoft.com/office/drawing/2014/main" id="{A638E289-4834-0F74-F284-99612F423FC9}"/>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8"/>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26031075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1D111D2-D368-246E-1C04-6A5ED617DD4C}"/>
              </a:ext>
            </a:extLst>
          </p:cNvPr>
          <p:cNvGrpSpPr/>
          <p:nvPr/>
        </p:nvGrpSpPr>
        <p:grpSpPr>
          <a:xfrm>
            <a:off x="1706453" y="2348832"/>
            <a:ext cx="3310496" cy="2054801"/>
            <a:chOff x="3751383" y="5164530"/>
            <a:chExt cx="7279005" cy="4518025"/>
          </a:xfrm>
        </p:grpSpPr>
        <p:pic>
          <p:nvPicPr>
            <p:cNvPr id="3" name="object 3">
              <a:extLst>
                <a:ext uri="{FF2B5EF4-FFF2-40B4-BE49-F238E27FC236}">
                  <a16:creationId xmlns:a16="http://schemas.microsoft.com/office/drawing/2014/main" id="{1502139E-3F43-5C6A-6E64-84BA89F6BEAC}"/>
                </a:ext>
              </a:extLst>
            </p:cNvPr>
            <p:cNvPicPr/>
            <p:nvPr/>
          </p:nvPicPr>
          <p:blipFill>
            <a:blip r:embed="rId3" cstate="print"/>
            <a:stretch>
              <a:fillRect/>
            </a:stretch>
          </p:blipFill>
          <p:spPr>
            <a:xfrm>
              <a:off x="3751383" y="5164530"/>
              <a:ext cx="2671450" cy="533400"/>
            </a:xfrm>
            <a:prstGeom prst="rect">
              <a:avLst/>
            </a:prstGeom>
          </p:spPr>
        </p:pic>
        <p:sp>
          <p:nvSpPr>
            <p:cNvPr id="4" name="object 4">
              <a:extLst>
                <a:ext uri="{FF2B5EF4-FFF2-40B4-BE49-F238E27FC236}">
                  <a16:creationId xmlns:a16="http://schemas.microsoft.com/office/drawing/2014/main" id="{281CA9AE-48BA-8E2B-BC0F-CBD53414857B}"/>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5" name="object 5">
              <a:extLst>
                <a:ext uri="{FF2B5EF4-FFF2-40B4-BE49-F238E27FC236}">
                  <a16:creationId xmlns:a16="http://schemas.microsoft.com/office/drawing/2014/main" id="{9574DDC9-C265-3FD0-DBDD-9B78CEFA3F17}"/>
                </a:ext>
              </a:extLst>
            </p:cNvPr>
            <p:cNvPicPr/>
            <p:nvPr/>
          </p:nvPicPr>
          <p:blipFill>
            <a:blip r:embed="rId4" cstate="print"/>
            <a:stretch>
              <a:fillRect/>
            </a:stretch>
          </p:blipFill>
          <p:spPr>
            <a:xfrm>
              <a:off x="5798986" y="5175778"/>
              <a:ext cx="5230774" cy="4506624"/>
            </a:xfrm>
            <a:prstGeom prst="rect">
              <a:avLst/>
            </a:prstGeom>
          </p:spPr>
        </p:pic>
      </p:grpSp>
      <p:sp>
        <p:nvSpPr>
          <p:cNvPr id="6" name="object 6">
            <a:extLst>
              <a:ext uri="{FF2B5EF4-FFF2-40B4-BE49-F238E27FC236}">
                <a16:creationId xmlns:a16="http://schemas.microsoft.com/office/drawing/2014/main" id="{9934064F-649F-7AAB-169E-745C24D79C7F}"/>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7" name="object 7">
            <a:extLst>
              <a:ext uri="{FF2B5EF4-FFF2-40B4-BE49-F238E27FC236}">
                <a16:creationId xmlns:a16="http://schemas.microsoft.com/office/drawing/2014/main" id="{646041B0-69AC-95C6-9540-CADF8C80A50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10962A7C-6CD2-475A-3A73-44AC5EB830A0}"/>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A35ACEBA-C8BB-3196-11D4-002F11F10A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6" name="object 16">
            <a:extLst>
              <a:ext uri="{FF2B5EF4-FFF2-40B4-BE49-F238E27FC236}">
                <a16:creationId xmlns:a16="http://schemas.microsoft.com/office/drawing/2014/main" id="{1771CA03-AD51-B837-801D-407623394A4C}"/>
              </a:ext>
            </a:extLst>
          </p:cNvPr>
          <p:cNvGrpSpPr/>
          <p:nvPr/>
        </p:nvGrpSpPr>
        <p:grpSpPr>
          <a:xfrm>
            <a:off x="2138253" y="2390783"/>
            <a:ext cx="5989102" cy="2487998"/>
            <a:chOff x="4700811" y="5256769"/>
            <a:chExt cx="13168630" cy="5470525"/>
          </a:xfrm>
        </p:grpSpPr>
        <p:sp>
          <p:nvSpPr>
            <p:cNvPr id="17" name="object 17">
              <a:extLst>
                <a:ext uri="{FF2B5EF4-FFF2-40B4-BE49-F238E27FC236}">
                  <a16:creationId xmlns:a16="http://schemas.microsoft.com/office/drawing/2014/main" id="{20F9976A-043F-F76B-AD80-441ED9CE33E8}"/>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8" name="object 18">
              <a:extLst>
                <a:ext uri="{FF2B5EF4-FFF2-40B4-BE49-F238E27FC236}">
                  <a16:creationId xmlns:a16="http://schemas.microsoft.com/office/drawing/2014/main" id="{DA4507BC-4721-3048-BF30-818F631C2FEC}"/>
                </a:ext>
              </a:extLst>
            </p:cNvPr>
            <p:cNvPicPr/>
            <p:nvPr/>
          </p:nvPicPr>
          <p:blipFill>
            <a:blip r:embed="rId5" cstate="print"/>
            <a:stretch>
              <a:fillRect/>
            </a:stretch>
          </p:blipFill>
          <p:spPr>
            <a:xfrm>
              <a:off x="13969700" y="7991044"/>
              <a:ext cx="383663" cy="401320"/>
            </a:xfrm>
            <a:prstGeom prst="rect">
              <a:avLst/>
            </a:prstGeom>
          </p:spPr>
        </p:pic>
        <p:pic>
          <p:nvPicPr>
            <p:cNvPr id="19" name="object 19">
              <a:extLst>
                <a:ext uri="{FF2B5EF4-FFF2-40B4-BE49-F238E27FC236}">
                  <a16:creationId xmlns:a16="http://schemas.microsoft.com/office/drawing/2014/main" id="{411E07F1-FA37-8797-E3DD-48E029537D8B}"/>
                </a:ext>
              </a:extLst>
            </p:cNvPr>
            <p:cNvPicPr/>
            <p:nvPr/>
          </p:nvPicPr>
          <p:blipFill>
            <a:blip r:embed="rId6" cstate="print"/>
            <a:stretch>
              <a:fillRect/>
            </a:stretch>
          </p:blipFill>
          <p:spPr>
            <a:xfrm>
              <a:off x="4700811" y="10629658"/>
              <a:ext cx="4776160" cy="97536"/>
            </a:xfrm>
            <a:prstGeom prst="rect">
              <a:avLst/>
            </a:prstGeom>
          </p:spPr>
        </p:pic>
        <p:pic>
          <p:nvPicPr>
            <p:cNvPr id="20" name="object 20">
              <a:extLst>
                <a:ext uri="{FF2B5EF4-FFF2-40B4-BE49-F238E27FC236}">
                  <a16:creationId xmlns:a16="http://schemas.microsoft.com/office/drawing/2014/main" id="{2DBDEA64-1DC0-2E5A-8649-C114C17ACE92}"/>
                </a:ext>
              </a:extLst>
            </p:cNvPr>
            <p:cNvPicPr/>
            <p:nvPr/>
          </p:nvPicPr>
          <p:blipFill>
            <a:blip r:embed="rId7" cstate="print"/>
            <a:stretch>
              <a:fillRect/>
            </a:stretch>
          </p:blipFill>
          <p:spPr>
            <a:xfrm>
              <a:off x="8723950" y="9602589"/>
              <a:ext cx="1070508" cy="991870"/>
            </a:xfrm>
            <a:prstGeom prst="rect">
              <a:avLst/>
            </a:prstGeom>
          </p:spPr>
        </p:pic>
        <p:pic>
          <p:nvPicPr>
            <p:cNvPr id="21" name="object 21">
              <a:extLst>
                <a:ext uri="{FF2B5EF4-FFF2-40B4-BE49-F238E27FC236}">
                  <a16:creationId xmlns:a16="http://schemas.microsoft.com/office/drawing/2014/main" id="{E6D3EE12-07B6-EE7B-EDC7-699C367C3BC1}"/>
                </a:ext>
              </a:extLst>
            </p:cNvPr>
            <p:cNvPicPr/>
            <p:nvPr/>
          </p:nvPicPr>
          <p:blipFill>
            <a:blip r:embed="rId8" cstate="print"/>
            <a:stretch>
              <a:fillRect/>
            </a:stretch>
          </p:blipFill>
          <p:spPr>
            <a:xfrm>
              <a:off x="14358806" y="5256769"/>
              <a:ext cx="3510419" cy="2362200"/>
            </a:xfrm>
            <a:prstGeom prst="rect">
              <a:avLst/>
            </a:prstGeom>
          </p:spPr>
        </p:pic>
      </p:grpSp>
      <p:sp>
        <p:nvSpPr>
          <p:cNvPr id="22" name="object 22">
            <a:extLst>
              <a:ext uri="{FF2B5EF4-FFF2-40B4-BE49-F238E27FC236}">
                <a16:creationId xmlns:a16="http://schemas.microsoft.com/office/drawing/2014/main" id="{C487BBD5-4C43-C63B-0C87-F1E5818489FB}"/>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sp>
        <p:nvSpPr>
          <p:cNvPr id="25" name="object 25">
            <a:extLst>
              <a:ext uri="{FF2B5EF4-FFF2-40B4-BE49-F238E27FC236}">
                <a16:creationId xmlns:a16="http://schemas.microsoft.com/office/drawing/2014/main" id="{E33D065D-424F-168D-396C-749E082DCA36}"/>
              </a:ext>
            </a:extLst>
          </p:cNvPr>
          <p:cNvSpPr txBox="1"/>
          <p:nvPr/>
        </p:nvSpPr>
        <p:spPr>
          <a:xfrm>
            <a:off x="803508" y="1805814"/>
            <a:ext cx="3172162" cy="317328"/>
          </a:xfrm>
          <a:prstGeom prst="rect">
            <a:avLst/>
          </a:prstGeom>
        </p:spPr>
        <p:txBody>
          <a:bodyPr vert="horz" wrap="square" lIns="0" tIns="5776" rIns="0" bIns="0" rtlCol="0">
            <a:spAutoFit/>
          </a:bodyPr>
          <a:lstStyle/>
          <a:p>
            <a:pPr marL="5776">
              <a:spcBef>
                <a:spcPts val="45"/>
              </a:spcBef>
            </a:pPr>
            <a:endParaRPr sz="2024" dirty="0"/>
          </a:p>
        </p:txBody>
      </p:sp>
      <p:grpSp>
        <p:nvGrpSpPr>
          <p:cNvPr id="26" name="object 26">
            <a:extLst>
              <a:ext uri="{FF2B5EF4-FFF2-40B4-BE49-F238E27FC236}">
                <a16:creationId xmlns:a16="http://schemas.microsoft.com/office/drawing/2014/main" id="{027525E8-D5B0-77E4-DFE8-833D6AA8FD13}"/>
              </a:ext>
            </a:extLst>
          </p:cNvPr>
          <p:cNvGrpSpPr/>
          <p:nvPr/>
        </p:nvGrpSpPr>
        <p:grpSpPr>
          <a:xfrm>
            <a:off x="4997874" y="2352504"/>
            <a:ext cx="3129997" cy="1366305"/>
            <a:chOff x="10988447" y="5172604"/>
            <a:chExt cx="6882130" cy="3004185"/>
          </a:xfrm>
        </p:grpSpPr>
        <p:sp>
          <p:nvSpPr>
            <p:cNvPr id="27" name="object 27">
              <a:extLst>
                <a:ext uri="{FF2B5EF4-FFF2-40B4-BE49-F238E27FC236}">
                  <a16:creationId xmlns:a16="http://schemas.microsoft.com/office/drawing/2014/main" id="{4B021E78-0CFB-BC68-3E3E-AAD8027B434C}"/>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0DFECB18-60C7-9506-66E9-8E11BD5C6544}"/>
                </a:ext>
              </a:extLst>
            </p:cNvPr>
            <p:cNvSpPr/>
            <p:nvPr/>
          </p:nvSpPr>
          <p:spPr>
            <a:xfrm>
              <a:off x="11009402" y="5193559"/>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29176E08-A52F-1583-0F5E-CD0082878D31}"/>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1BDC1988-67F1-079F-2E1A-2F9A72472F22}"/>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88A33E23-C5D8-340B-F494-3B0807359FE8}"/>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2" name="object 32">
            <a:extLst>
              <a:ext uri="{FF2B5EF4-FFF2-40B4-BE49-F238E27FC236}">
                <a16:creationId xmlns:a16="http://schemas.microsoft.com/office/drawing/2014/main" id="{14441C94-E58C-AA04-EC98-58CB3B43E853}"/>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b="1" dirty="0"/>
              <a:t>Question:</a:t>
            </a:r>
            <a:r>
              <a:rPr lang="en-US" dirty="0"/>
              <a:t> How much memory does this K, V cache require?</a:t>
            </a:r>
          </a:p>
        </p:txBody>
      </p:sp>
      <p:sp>
        <p:nvSpPr>
          <p:cNvPr id="40" name="object 40">
            <a:extLst>
              <a:ext uri="{FF2B5EF4-FFF2-40B4-BE49-F238E27FC236}">
                <a16:creationId xmlns:a16="http://schemas.microsoft.com/office/drawing/2014/main" id="{358AF8BE-6233-1F83-4FB3-6AEA5B0A1AA6}"/>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128</a:t>
            </a:fld>
            <a:endParaRPr spc="-11" dirty="0"/>
          </a:p>
        </p:txBody>
      </p:sp>
      <p:sp>
        <p:nvSpPr>
          <p:cNvPr id="39" name="object 39">
            <a:extLst>
              <a:ext uri="{FF2B5EF4-FFF2-40B4-BE49-F238E27FC236}">
                <a16:creationId xmlns:a16="http://schemas.microsoft.com/office/drawing/2014/main" id="{3159FACB-69D5-3980-ED76-67E44C0A192B}"/>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76A37-CC39-D293-727D-418ACA7D1B8A}"/>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42" name="TextBox 41">
                <a:extLst>
                  <a:ext uri="{FF2B5EF4-FFF2-40B4-BE49-F238E27FC236}">
                    <a16:creationId xmlns:a16="http://schemas.microsoft.com/office/drawing/2014/main" id="{FC776A37-CC39-D293-727D-418ACA7D1B8A}"/>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9"/>
                <a:stretch>
                  <a:fillRect/>
                </a:stretch>
              </a:blipFill>
            </p:spPr>
            <p:txBody>
              <a:bodyPr/>
              <a:lstStyle/>
              <a:p>
                <a:r>
                  <a:rPr lang="en-US">
                    <a:noFill/>
                  </a:rPr>
                  <a:t> </a:t>
                </a:r>
              </a:p>
            </p:txBody>
          </p:sp>
        </mc:Fallback>
      </mc:AlternateContent>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107119"/>
            <a:ext cx="8085415" cy="857542"/>
          </a:xfrm>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54" name="TextBox 53">
            <a:extLst>
              <a:ext uri="{FF2B5EF4-FFF2-40B4-BE49-F238E27FC236}">
                <a16:creationId xmlns:a16="http://schemas.microsoft.com/office/drawing/2014/main" id="{9D5078E9-317F-E017-BDAB-329E8E2B2EF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919464547"/>
      </p:ext>
    </p:extLst>
  </p:cSld>
  <p:clrMapOvr>
    <a:masterClrMapping/>
  </p:clrMapOvr>
  <p:extLst>
    <p:ext uri="{6950BFC3-D8DA-4A85-94F7-54DA5524770B}">
      <p188:commentRel xmlns:p188="http://schemas.microsoft.com/office/powerpoint/2018/8/main" r:id="rId2"/>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14F-042B-645C-65F4-8338B6541C65}"/>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2EDF6EF6-A3F0-CBFA-F7BC-EE1CE87E9BEB}"/>
              </a:ext>
            </a:extLst>
          </p:cNvPr>
          <p:cNvSpPr>
            <a:spLocks noGrp="1"/>
          </p:cNvSpPr>
          <p:nvPr>
            <p:ph type="body" sz="quarter" idx="16"/>
          </p:nvPr>
        </p:nvSpPr>
        <p:spPr/>
        <p:txBody>
          <a:bodyPr/>
          <a:lstStyle/>
          <a:p>
            <a:r>
              <a:rPr lang="en-US" sz="1800" dirty="0"/>
              <a:t>This is a very generic Transformer! </a:t>
            </a:r>
          </a:p>
          <a:p>
            <a:endParaRPr lang="en-US" sz="1800" dirty="0"/>
          </a:p>
          <a:p>
            <a:endParaRPr lang="en-US" sz="1800" dirty="0"/>
          </a:p>
          <a:p>
            <a:r>
              <a:rPr lang="en-US" sz="1800" b="1" dirty="0"/>
              <a:t>Next: </a:t>
            </a:r>
          </a:p>
          <a:p>
            <a:pPr lvl="1"/>
            <a:r>
              <a:rPr lang="en-US" sz="1800" dirty="0"/>
              <a:t>Positional encodings </a:t>
            </a:r>
          </a:p>
          <a:p>
            <a:pPr lvl="1"/>
            <a:r>
              <a:rPr lang="en-US" sz="1800" dirty="0"/>
              <a:t>… </a:t>
            </a:r>
          </a:p>
        </p:txBody>
      </p:sp>
    </p:spTree>
    <p:extLst>
      <p:ext uri="{BB962C8B-B14F-4D97-AF65-F5344CB8AC3E}">
        <p14:creationId xmlns:p14="http://schemas.microsoft.com/office/powerpoint/2010/main" val="173950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87EA-8689-A75D-A724-84C2F679878E}"/>
              </a:ext>
            </a:extLst>
          </p:cNvPr>
          <p:cNvSpPr>
            <a:spLocks noGrp="1"/>
          </p:cNvSpPr>
          <p:nvPr>
            <p:ph type="title"/>
          </p:nvPr>
        </p:nvSpPr>
        <p:spPr/>
        <p:txBody>
          <a:bodyPr>
            <a:normAutofit/>
          </a:bodyPr>
          <a:lstStyle/>
          <a:p>
            <a:r>
              <a:rPr lang="en-US" dirty="0"/>
              <a:t>Doing Things with Language Model </a:t>
            </a:r>
          </a:p>
        </p:txBody>
      </p:sp>
      <p:sp>
        <p:nvSpPr>
          <p:cNvPr id="3" name="Content Placeholder 2">
            <a:extLst>
              <a:ext uri="{FF2B5EF4-FFF2-40B4-BE49-F238E27FC236}">
                <a16:creationId xmlns:a16="http://schemas.microsoft.com/office/drawing/2014/main" id="{242C289D-9387-A0FB-7873-DD0DAD7E5D20}"/>
              </a:ext>
            </a:extLst>
          </p:cNvPr>
          <p:cNvSpPr>
            <a:spLocks noGrp="1"/>
          </p:cNvSpPr>
          <p:nvPr>
            <p:ph type="body" sz="quarter" idx="16"/>
          </p:nvPr>
        </p:nvSpPr>
        <p:spPr/>
        <p:txBody>
          <a:bodyPr/>
          <a:lstStyle/>
          <a:p>
            <a:r>
              <a:rPr lang="en-US" dirty="0"/>
              <a:t>What is the probability of ….</a:t>
            </a:r>
          </a:p>
          <a:p>
            <a:endParaRPr lang="en-US" dirty="0"/>
          </a:p>
          <a:p>
            <a:pPr marL="114300" indent="0">
              <a:buNone/>
            </a:pPr>
            <a:endParaRPr lang="en-US" dirty="0"/>
          </a:p>
          <a:p>
            <a:endParaRPr lang="en-US" dirty="0"/>
          </a:p>
        </p:txBody>
      </p:sp>
      <p:sp>
        <p:nvSpPr>
          <p:cNvPr id="5" name="TextBox 4">
            <a:extLst>
              <a:ext uri="{FF2B5EF4-FFF2-40B4-BE49-F238E27FC236}">
                <a16:creationId xmlns:a16="http://schemas.microsoft.com/office/drawing/2014/main" id="{C4C15E8C-B0B2-C17E-6E29-2DEFE405B9FD}"/>
              </a:ext>
            </a:extLst>
          </p:cNvPr>
          <p:cNvSpPr txBox="1"/>
          <p:nvPr/>
        </p:nvSpPr>
        <p:spPr>
          <a:xfrm>
            <a:off x="3990590" y="1225840"/>
            <a:ext cx="4317207" cy="1143070"/>
          </a:xfrm>
          <a:prstGeom prst="rect">
            <a:avLst/>
          </a:prstGeom>
          <a:noFill/>
        </p:spPr>
        <p:txBody>
          <a:bodyPr wrap="none" rtlCol="0">
            <a:spAutoFit/>
          </a:bodyPr>
          <a:lstStyle/>
          <a:p>
            <a:pPr>
              <a:lnSpc>
                <a:spcPct val="150000"/>
              </a:lnSpc>
            </a:pPr>
            <a:r>
              <a:rPr lang="en-US" sz="2400" dirty="0">
                <a:solidFill>
                  <a:srgbClr val="C00000"/>
                </a:solidFill>
                <a:latin typeface="Corbel" panose="020B0503020204020204" pitchFamily="34" charset="0"/>
              </a:rPr>
              <a:t>“I like Johns Hopkins University”</a:t>
            </a:r>
            <a:endParaRPr lang="en-US" sz="2400" dirty="0">
              <a:solidFill>
                <a:srgbClr val="0070C0"/>
              </a:solidFill>
              <a:latin typeface="Corbel" panose="020B0503020204020204" pitchFamily="34" charset="0"/>
            </a:endParaRPr>
          </a:p>
          <a:p>
            <a:pPr>
              <a:lnSpc>
                <a:spcPct val="150000"/>
              </a:lnSpc>
            </a:pPr>
            <a:r>
              <a:rPr lang="en-US" sz="2400" dirty="0">
                <a:solidFill>
                  <a:srgbClr val="0070C0"/>
                </a:solidFill>
                <a:latin typeface="Corbel" panose="020B0503020204020204" pitchFamily="34" charset="0"/>
              </a:rPr>
              <a:t>“like Hopkins I University Johns” </a:t>
            </a:r>
          </a:p>
        </p:txBody>
      </p:sp>
    </p:spTree>
    <p:extLst>
      <p:ext uri="{BB962C8B-B14F-4D97-AF65-F5344CB8AC3E}">
        <p14:creationId xmlns:p14="http://schemas.microsoft.com/office/powerpoint/2010/main" val="28120950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BAC0B-489C-1864-0B63-1F4F2A11F8C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AEFDD61-8818-6B4D-AB7E-D3B46823CA88}"/>
              </a:ext>
            </a:extLst>
          </p:cNvPr>
          <p:cNvSpPr>
            <a:spLocks noGrp="1"/>
          </p:cNvSpPr>
          <p:nvPr>
            <p:ph type="body" sz="quarter" idx="16"/>
          </p:nvPr>
        </p:nvSpPr>
        <p:spPr/>
        <p:txBody>
          <a:bodyPr/>
          <a:lstStyle/>
          <a:p>
            <a:pPr algn="ctr"/>
            <a:r>
              <a:rPr lang="en-US" sz="6000" dirty="0"/>
              <a:t>Encoding </a:t>
            </a:r>
            <a:br>
              <a:rPr lang="en-US" sz="6000" dirty="0"/>
            </a:br>
            <a:r>
              <a:rPr lang="en-US" sz="6000" dirty="0"/>
              <a:t>Positional Information</a:t>
            </a:r>
          </a:p>
        </p:txBody>
      </p:sp>
      <p:sp>
        <p:nvSpPr>
          <p:cNvPr id="3" name="Text Placeholder 2">
            <a:extLst>
              <a:ext uri="{FF2B5EF4-FFF2-40B4-BE49-F238E27FC236}">
                <a16:creationId xmlns:a16="http://schemas.microsoft.com/office/drawing/2014/main" id="{DAA81E31-6FD9-A153-C8BC-DA1B79E7FB03}"/>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53E7FF6E-F272-2C54-0207-B8DB9DFFAB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790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20BC5-183C-0638-4ED5-8EFE17F2E40B}"/>
              </a:ext>
            </a:extLst>
          </p:cNvPr>
          <p:cNvSpPr>
            <a:spLocks noGrp="1"/>
          </p:cNvSpPr>
          <p:nvPr>
            <p:ph type="body" sz="quarter" idx="10"/>
          </p:nvPr>
        </p:nvSpPr>
        <p:spPr/>
        <p:txBody>
          <a:bodyPr>
            <a:normAutofit/>
          </a:bodyPr>
          <a:lstStyle/>
          <a:p>
            <a:r>
              <a:rPr lang="en-US" sz="3200" dirty="0"/>
              <a:t>Why do we need </a:t>
            </a:r>
            <a:br>
              <a:rPr lang="en-US" sz="3200" dirty="0"/>
            </a:br>
            <a:r>
              <a:rPr lang="en-US" sz="3200" dirty="0"/>
              <a:t>positional encoding?</a:t>
            </a:r>
          </a:p>
        </p:txBody>
      </p:sp>
    </p:spTree>
    <p:extLst>
      <p:ext uri="{BB962C8B-B14F-4D97-AF65-F5344CB8AC3E}">
        <p14:creationId xmlns:p14="http://schemas.microsoft.com/office/powerpoint/2010/main" val="15589707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4"/>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5"/>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6"/>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7"/>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8"/>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9"/>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10"/>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2"/>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3"/>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4"/>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6"/>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7"/>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8"/>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9"/>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20"/>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1"/>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2"/>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3"/>
                <a:stretch>
                  <a:fillRect l="-8824" r="-5882" b="-4167"/>
                </a:stretch>
              </a:blipFill>
            </p:spPr>
            <p:txBody>
              <a:bodyPr/>
              <a:lstStyle/>
              <a:p>
                <a:r>
                  <a:rPr lang="en-US">
                    <a:noFill/>
                  </a:rPr>
                  <a:t> </a:t>
                </a:r>
              </a:p>
            </p:txBody>
          </p:sp>
        </mc:Fallback>
      </mc:AlternateContent>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5"/>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6"/>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7"/>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8"/>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endParaRPr lang="en-US" dirty="0"/>
          </a:p>
        </p:txBody>
      </p:sp>
      <p:sp>
        <p:nvSpPr>
          <p:cNvPr id="52" name="文字方塊 74">
            <a:extLst>
              <a:ext uri="{FF2B5EF4-FFF2-40B4-BE49-F238E27FC236}">
                <a16:creationId xmlns:a16="http://schemas.microsoft.com/office/drawing/2014/main" id="{FBA72B9B-A41D-E682-4FA8-BB864F96D181}"/>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3787509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28"/>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29"/>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30"/>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31"/>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endParaRPr lang="en-US" dirty="0"/>
          </a:p>
        </p:txBody>
      </p:sp>
      <mc:AlternateContent xmlns:mc="http://schemas.openxmlformats.org/markup-compatibility/2006" xmlns:a14="http://schemas.microsoft.com/office/drawing/2010/main">
        <mc:Choice Requires="a14">
          <p:sp>
            <p:nvSpPr>
              <p:cNvPr id="51" name="文字方塊 74">
                <a:extLst>
                  <a:ext uri="{FF2B5EF4-FFF2-40B4-BE49-F238E27FC236}">
                    <a16:creationId xmlns:a16="http://schemas.microsoft.com/office/drawing/2014/main" id="{84B3B072-1724-71BF-EB35-6E3DE41DD56E}"/>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51" name="文字方塊 74">
                <a:extLst>
                  <a:ext uri="{FF2B5EF4-FFF2-40B4-BE49-F238E27FC236}">
                    <a16:creationId xmlns:a16="http://schemas.microsoft.com/office/drawing/2014/main" id="{84B3B072-1724-71BF-EB35-6E3DE41DD56E}"/>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32"/>
                <a:stretch>
                  <a:fillRect t="-4918"/>
                </a:stretch>
              </a:blipFill>
              <a:ln>
                <a:solidFill>
                  <a:schemeClr val="accent1"/>
                </a:solidFill>
              </a:ln>
            </p:spPr>
            <p:txBody>
              <a:bodyPr/>
              <a:lstStyle/>
              <a:p>
                <a:r>
                  <a:rPr lang="en-US">
                    <a:noFill/>
                  </a:rPr>
                  <a:t> </a:t>
                </a:r>
              </a:p>
            </p:txBody>
          </p:sp>
        </mc:Fallback>
      </mc:AlternateContent>
      <p:sp>
        <p:nvSpPr>
          <p:cNvPr id="52" name="文字方塊 74">
            <a:extLst>
              <a:ext uri="{FF2B5EF4-FFF2-40B4-BE49-F238E27FC236}">
                <a16:creationId xmlns:a16="http://schemas.microsoft.com/office/drawing/2014/main" id="{A8B310C3-121D-B7D2-AC99-5208E380577C}"/>
              </a:ext>
            </a:extLst>
          </p:cNvPr>
          <p:cNvSpPr txBox="1"/>
          <p:nvPr/>
        </p:nvSpPr>
        <p:spPr>
          <a:xfrm>
            <a:off x="89093" y="103920"/>
            <a:ext cx="1712273" cy="817245"/>
          </a:xfrm>
          <a:prstGeom prst="wedgeRoundRectCallout">
            <a:avLst>
              <a:gd name="adj1" fmla="val -25246"/>
              <a:gd name="adj2" fmla="val 684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We will discuss various choices for these embedding!</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3008787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1"/>
                <a:stretch>
                  <a:fillRect t="-4918"/>
                </a:stretch>
              </a:blipFill>
              <a:ln>
                <a:solidFill>
                  <a:schemeClr val="accent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F9203F3-9904-E2DB-9386-BA38F345DE12}"/>
              </a:ext>
            </a:extLst>
          </p:cNvPr>
          <p:cNvSpPr>
            <a:spLocks noGrp="1"/>
          </p:cNvSpPr>
          <p:nvPr>
            <p:ph type="title"/>
          </p:nvPr>
        </p:nvSpPr>
        <p:spPr/>
        <p:txBody>
          <a:bodyPr/>
          <a:lstStyle/>
          <a:p>
            <a:r>
              <a:rPr lang="en-US" dirty="0"/>
              <a:t>Positional Embeddings: The Flavors</a:t>
            </a:r>
          </a:p>
        </p:txBody>
      </p:sp>
      <p:sp>
        <p:nvSpPr>
          <p:cNvPr id="3" name="Text Placeholder 2">
            <a:extLst>
              <a:ext uri="{FF2B5EF4-FFF2-40B4-BE49-F238E27FC236}">
                <a16:creationId xmlns:a16="http://schemas.microsoft.com/office/drawing/2014/main" id="{714F5869-2423-C252-D2C6-ADDB67D48666}"/>
              </a:ext>
            </a:extLst>
          </p:cNvPr>
          <p:cNvSpPr>
            <a:spLocks noGrp="1"/>
          </p:cNvSpPr>
          <p:nvPr>
            <p:ph type="body" sz="quarter" idx="16"/>
          </p:nvPr>
        </p:nvSpPr>
        <p:spPr/>
        <p:txBody>
          <a:bodyPr/>
          <a:lstStyle/>
          <a:p>
            <a:r>
              <a:rPr lang="en-US" u="sng" dirty="0"/>
              <a:t>Absolute encoding:</a:t>
            </a:r>
            <a:r>
              <a:rPr lang="en-US" dirty="0"/>
              <a:t> vectors that uniquely encoder each position. </a:t>
            </a:r>
          </a:p>
          <a:p>
            <a:r>
              <a:rPr lang="en-US" u="sng" dirty="0"/>
              <a:t>Relative encoding:</a:t>
            </a:r>
            <a:r>
              <a:rPr lang="en-US" dirty="0"/>
              <a:t> the positional encoding for each position is determined based on its distance from the other positions it is attending to.</a:t>
            </a:r>
          </a:p>
          <a:p>
            <a:endParaRPr lang="en-US" dirty="0"/>
          </a:p>
        </p:txBody>
      </p:sp>
    </p:spTree>
    <p:extLst>
      <p:ext uri="{BB962C8B-B14F-4D97-AF65-F5344CB8AC3E}">
        <p14:creationId xmlns:p14="http://schemas.microsoft.com/office/powerpoint/2010/main" val="2603267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p:pic>
        <p:nvPicPr>
          <p:cNvPr id="1026" name="Picture 2" descr="Sinusoidal position encoding">
            <a:extLst>
              <a:ext uri="{FF2B5EF4-FFF2-40B4-BE49-F238E27FC236}">
                <a16:creationId xmlns:a16="http://schemas.microsoft.com/office/drawing/2014/main" id="{58961678-9EE6-DC92-6065-05F2944FD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6393" y="42494"/>
            <a:ext cx="6236065" cy="30130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2"/>
                <a:stretch>
                  <a:fillRect t="-4918"/>
                </a:stretch>
              </a:blipFill>
              <a:ln>
                <a:solidFill>
                  <a:schemeClr val="accent1"/>
                </a:solidFill>
              </a:ln>
            </p:spPr>
            <p:txBody>
              <a:bodyPr/>
              <a:lstStyle/>
              <a:p>
                <a:r>
                  <a:rPr lang="en-US">
                    <a:noFill/>
                  </a:rPr>
                  <a:t> </a:t>
                </a:r>
              </a:p>
            </p:txBody>
          </p:sp>
        </mc:Fallback>
      </mc:AlternateContent>
      <p:sp>
        <p:nvSpPr>
          <p:cNvPr id="159" name="Content Placeholder 2">
            <a:extLst>
              <a:ext uri="{FF2B5EF4-FFF2-40B4-BE49-F238E27FC236}">
                <a16:creationId xmlns:a16="http://schemas.microsoft.com/office/drawing/2014/main" id="{4EF851FB-ED4A-127C-7424-25D3E612E2FF}"/>
              </a:ext>
            </a:extLst>
          </p:cNvPr>
          <p:cNvSpPr txBox="1">
            <a:spLocks/>
          </p:cNvSpPr>
          <p:nvPr/>
        </p:nvSpPr>
        <p:spPr>
          <a:xfrm>
            <a:off x="27723" y="475022"/>
            <a:ext cx="2599577"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a:solidFill>
                  <a:schemeClr val="tx1"/>
                </a:solidFill>
              </a:rPr>
              <a:t>An approach: </a:t>
            </a:r>
          </a:p>
          <a:p>
            <a:pPr marL="114300" indent="0">
              <a:buFont typeface="Corbel"/>
              <a:buNone/>
            </a:pPr>
            <a:r>
              <a:rPr lang="en-US">
                <a:solidFill>
                  <a:schemeClr val="tx1"/>
                </a:solidFill>
              </a:rPr>
              <a:t>Sine/Cosine encoding </a:t>
            </a:r>
            <a:endParaRPr lang="en-US" dirty="0">
              <a:solidFill>
                <a:schemeClr val="tx1"/>
              </a:solidFill>
            </a:endParaRPr>
          </a:p>
        </p:txBody>
      </p:sp>
      <p:pic>
        <p:nvPicPr>
          <p:cNvPr id="3" name="Picture 2" descr="A math equation with black text&#10;&#10;Description automatically generated with medium confidence">
            <a:extLst>
              <a:ext uri="{FF2B5EF4-FFF2-40B4-BE49-F238E27FC236}">
                <a16:creationId xmlns:a16="http://schemas.microsoft.com/office/drawing/2014/main" id="{E1D0EE8D-3CE2-C5D0-AA8F-AB285A686E18}"/>
              </a:ext>
            </a:extLst>
          </p:cNvPr>
          <p:cNvPicPr>
            <a:picLocks noChangeAspect="1"/>
          </p:cNvPicPr>
          <p:nvPr/>
        </p:nvPicPr>
        <p:blipFill>
          <a:blip r:embed="rId13"/>
          <a:stretch>
            <a:fillRect/>
          </a:stretch>
        </p:blipFill>
        <p:spPr>
          <a:xfrm>
            <a:off x="180850" y="1386078"/>
            <a:ext cx="1992828" cy="1461407"/>
          </a:xfrm>
          <a:prstGeom prst="rect">
            <a:avLst/>
          </a:prstGeom>
        </p:spPr>
      </p:pic>
    </p:spTree>
    <p:extLst>
      <p:ext uri="{BB962C8B-B14F-4D97-AF65-F5344CB8AC3E}">
        <p14:creationId xmlns:p14="http://schemas.microsoft.com/office/powerpoint/2010/main" val="1788057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77B8-1536-4799-8D8D-80ACD82892E6}"/>
              </a:ext>
            </a:extLst>
          </p:cNvPr>
          <p:cNvSpPr>
            <a:spLocks noGrp="1"/>
          </p:cNvSpPr>
          <p:nvPr>
            <p:ph type="title"/>
          </p:nvPr>
        </p:nvSpPr>
        <p:spPr/>
        <p:txBody>
          <a:bodyPr/>
          <a:lstStyle/>
          <a:p>
            <a:r>
              <a:rPr lang="en-US" dirty="0"/>
              <a:t>Limits of Absolute Positional Encoding</a:t>
            </a:r>
          </a:p>
        </p:txBody>
      </p:sp>
      <p:sp>
        <p:nvSpPr>
          <p:cNvPr id="3" name="Text Placeholder 2">
            <a:extLst>
              <a:ext uri="{FF2B5EF4-FFF2-40B4-BE49-F238E27FC236}">
                <a16:creationId xmlns:a16="http://schemas.microsoft.com/office/drawing/2014/main" id="{3E921BBF-7247-A498-A432-3CE5F9B35A15}"/>
              </a:ext>
            </a:extLst>
          </p:cNvPr>
          <p:cNvSpPr>
            <a:spLocks noGrp="1"/>
          </p:cNvSpPr>
          <p:nvPr>
            <p:ph type="body" sz="quarter" idx="16"/>
          </p:nvPr>
        </p:nvSpPr>
        <p:spPr/>
        <p:txBody>
          <a:bodyPr/>
          <a:lstStyle/>
          <a:p>
            <a:r>
              <a:rPr lang="en-US" spc="-50" dirty="0"/>
              <a:t>We</a:t>
            </a:r>
            <a:r>
              <a:rPr lang="en-US" spc="-74" dirty="0"/>
              <a:t> can have fixed positional embeddings </a:t>
            </a:r>
            <a:r>
              <a:rPr lang="en-US" spc="-11" dirty="0"/>
              <a:t>for each index training position </a:t>
            </a:r>
            <a:r>
              <a:rPr lang="en-US" spc="-29" dirty="0"/>
              <a:t>(e.g.,</a:t>
            </a:r>
            <a:r>
              <a:rPr lang="en-US" spc="-37" dirty="0"/>
              <a:t> </a:t>
            </a:r>
            <a:r>
              <a:rPr lang="en-US" dirty="0"/>
              <a:t>1,</a:t>
            </a:r>
            <a:r>
              <a:rPr lang="en-US" spc="-37" dirty="0"/>
              <a:t> </a:t>
            </a:r>
            <a:r>
              <a:rPr lang="en-US" dirty="0"/>
              <a:t>2,</a:t>
            </a:r>
            <a:r>
              <a:rPr lang="en-US" spc="-37" dirty="0"/>
              <a:t> </a:t>
            </a:r>
            <a:r>
              <a:rPr lang="en-US" dirty="0"/>
              <a:t>3,</a:t>
            </a:r>
            <a:r>
              <a:rPr lang="en-US" spc="-37" dirty="0"/>
              <a:t> </a:t>
            </a:r>
            <a:r>
              <a:rPr lang="en-US" dirty="0"/>
              <a:t>…</a:t>
            </a:r>
            <a:r>
              <a:rPr lang="en-US" spc="-37" dirty="0"/>
              <a:t> </a:t>
            </a:r>
            <a:r>
              <a:rPr lang="en-US" spc="-16" dirty="0"/>
              <a:t>1000)</a:t>
            </a:r>
            <a:r>
              <a:rPr lang="en-US" spc="-5" dirty="0"/>
              <a:t>. </a:t>
            </a:r>
          </a:p>
          <a:p>
            <a:pPr lvl="1"/>
            <a:r>
              <a:rPr lang="en-US" dirty="0"/>
              <a:t>What</a:t>
            </a:r>
            <a:r>
              <a:rPr lang="en-US" spc="-63" dirty="0"/>
              <a:t> </a:t>
            </a:r>
            <a:r>
              <a:rPr lang="en-US" spc="-16" dirty="0"/>
              <a:t>happens</a:t>
            </a:r>
            <a:r>
              <a:rPr lang="en-US" spc="-63" dirty="0"/>
              <a:t> </a:t>
            </a:r>
            <a:r>
              <a:rPr lang="en-US" dirty="0"/>
              <a:t>if</a:t>
            </a:r>
            <a:r>
              <a:rPr lang="en-US" spc="-63" dirty="0"/>
              <a:t> </a:t>
            </a:r>
            <a:r>
              <a:rPr lang="en-US" dirty="0"/>
              <a:t>we</a:t>
            </a:r>
            <a:r>
              <a:rPr lang="en-US" spc="-63" dirty="0"/>
              <a:t> </a:t>
            </a:r>
            <a:r>
              <a:rPr lang="en-US" dirty="0"/>
              <a:t>get</a:t>
            </a:r>
            <a:r>
              <a:rPr lang="en-US" spc="-63" dirty="0"/>
              <a:t> </a:t>
            </a:r>
            <a:r>
              <a:rPr lang="en-US" dirty="0"/>
              <a:t>a</a:t>
            </a:r>
            <a:r>
              <a:rPr lang="en-US" spc="-63" dirty="0"/>
              <a:t> </a:t>
            </a:r>
            <a:r>
              <a:rPr lang="en-US" spc="-26" dirty="0"/>
              <a:t>sequence</a:t>
            </a:r>
            <a:r>
              <a:rPr lang="en-US" spc="-63" dirty="0"/>
              <a:t> </a:t>
            </a:r>
            <a:r>
              <a:rPr lang="en-US" dirty="0"/>
              <a:t>with</a:t>
            </a:r>
            <a:r>
              <a:rPr lang="en-US" spc="-66" dirty="0"/>
              <a:t> </a:t>
            </a:r>
            <a:r>
              <a:rPr lang="en-US" spc="-11" dirty="0"/>
              <a:t>5000 </a:t>
            </a:r>
            <a:r>
              <a:rPr lang="en-US" dirty="0"/>
              <a:t>words</a:t>
            </a:r>
            <a:r>
              <a:rPr lang="en-US" spc="-63" dirty="0"/>
              <a:t> </a:t>
            </a:r>
            <a:r>
              <a:rPr lang="en-US" dirty="0"/>
              <a:t>at</a:t>
            </a:r>
            <a:r>
              <a:rPr lang="en-US" spc="-60" dirty="0"/>
              <a:t> </a:t>
            </a:r>
            <a:r>
              <a:rPr lang="en-US" dirty="0"/>
              <a:t>test</a:t>
            </a:r>
            <a:r>
              <a:rPr lang="en-US" spc="-60" dirty="0"/>
              <a:t> </a:t>
            </a:r>
            <a:r>
              <a:rPr lang="en-US" spc="-5" dirty="0"/>
              <a:t>time?</a:t>
            </a:r>
          </a:p>
          <a:p>
            <a:endParaRPr lang="en-US" spc="-5" dirty="0"/>
          </a:p>
          <a:p>
            <a:r>
              <a:rPr lang="en-US" spc="-5" dirty="0"/>
              <a:t>We want something that can generalize to </a:t>
            </a:r>
            <a:r>
              <a:rPr lang="en-US" u="sng" spc="-5" dirty="0"/>
              <a:t>arbitrary </a:t>
            </a:r>
            <a:r>
              <a:rPr lang="en-US" spc="-5" dirty="0"/>
              <a:t>sequence lengths. </a:t>
            </a:r>
          </a:p>
          <a:p>
            <a:pPr lvl="1"/>
            <a:r>
              <a:rPr lang="en-US" spc="-5" dirty="0"/>
              <a:t>Approach: encoding the </a:t>
            </a:r>
            <a:r>
              <a:rPr lang="en-US" u="sng" spc="-5" dirty="0"/>
              <a:t>relative </a:t>
            </a:r>
            <a:r>
              <a:rPr lang="en-US" spc="-5" dirty="0"/>
              <a:t>positions, for example based on the distance of the tokens in a local window to the current token.</a:t>
            </a:r>
          </a:p>
          <a:p>
            <a:pPr lvl="1"/>
            <a:endParaRPr lang="en-US" spc="-5" dirty="0"/>
          </a:p>
          <a:p>
            <a:pPr lvl="1"/>
            <a:endParaRPr lang="en-US" dirty="0"/>
          </a:p>
        </p:txBody>
      </p:sp>
    </p:spTree>
    <p:extLst>
      <p:ext uri="{BB962C8B-B14F-4D97-AF65-F5344CB8AC3E}">
        <p14:creationId xmlns:p14="http://schemas.microsoft.com/office/powerpoint/2010/main" val="39257525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9FEA-D88A-4547-282A-6345CCC33AFC}"/>
              </a:ext>
            </a:extLst>
          </p:cNvPr>
          <p:cNvSpPr>
            <a:spLocks noGrp="1"/>
          </p:cNvSpPr>
          <p:nvPr>
            <p:ph type="title"/>
          </p:nvPr>
        </p:nvSpPr>
        <p:spPr>
          <a:xfrm>
            <a:off x="159026" y="107119"/>
            <a:ext cx="8905461" cy="857542"/>
          </a:xfrm>
        </p:spPr>
        <p:txBody>
          <a:bodyPr/>
          <a:lstStyle/>
          <a:p>
            <a:r>
              <a:rPr lang="en-US" dirty="0"/>
              <a:t>Relative Positional Encoding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698E691-C129-1C6B-B712-FF9AFE75643D}"/>
                  </a:ext>
                </a:extLst>
              </p:cNvPr>
              <p:cNvSpPr>
                <a:spLocks noGrp="1"/>
              </p:cNvSpPr>
              <p:nvPr>
                <p:ph type="body" sz="quarter" idx="16"/>
              </p:nvPr>
            </p:nvSpPr>
            <p:spPr>
              <a:xfrm>
                <a:off x="335281" y="1390650"/>
                <a:ext cx="8808720" cy="3077573"/>
              </a:xfrm>
            </p:spPr>
            <p:txBody>
              <a:bodyPr/>
              <a:lstStyle/>
              <a:p>
                <a:r>
                  <a:rPr lang="en-US" dirty="0"/>
                  <a:t>You can rewrite the statement from the previous slide in the following form:</a:t>
                </a: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r>
                        <a:rPr lang="en-US" altLang="zh-TW" sz="1800" i="1">
                          <a:solidFill>
                            <a:srgbClr val="7030A0"/>
                          </a:solidFill>
                          <a:latin typeface="Cambria Math" panose="02040503050406030204" pitchFamily="18" charset="0"/>
                        </a:rPr>
                        <m:t>𝑄</m:t>
                      </m:r>
                      <m:sSub>
                        <m:sSubPr>
                          <m:ctrlPr>
                            <a:rPr lang="en-US" altLang="zh-TW" sz="1800" b="0" i="1" smtClean="0">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𝐾</m:t>
                          </m:r>
                        </m:e>
                        <m:sub>
                          <m:r>
                            <a:rPr lang="en-US" altLang="zh-TW" sz="1800" i="1">
                              <a:latin typeface="Cambria Math" panose="02040503050406030204" pitchFamily="18" charset="0"/>
                            </a:rPr>
                            <m:t>𝑖𝑗</m:t>
                          </m:r>
                        </m:sub>
                      </m:sSub>
                      <m:r>
                        <a:rPr lang="en-US" altLang="zh-TW" sz="1800" i="1">
                          <a:latin typeface="Cambria Math" panose="02040503050406030204" pitchFamily="18" charset="0"/>
                        </a:rPr>
                        <m:t>=</m:t>
                      </m:r>
                      <m:sSup>
                        <m:sSupPr>
                          <m:ctrlPr>
                            <a:rPr lang="en-US" altLang="zh-TW" sz="1800" b="0" i="1" smtClean="0">
                              <a:solidFill>
                                <a:srgbClr val="7030A0"/>
                              </a:solidFill>
                              <a:latin typeface="Cambria Math" panose="02040503050406030204" pitchFamily="18" charset="0"/>
                            </a:rPr>
                          </m:ctrlPr>
                        </m:sSupPr>
                        <m:e>
                          <m:d>
                            <m:dPr>
                              <m:ctrlPr>
                                <a:rPr lang="en-US" altLang="zh-TW" sz="1800" b="0" i="1" smtClean="0">
                                  <a:solidFill>
                                    <a:srgbClr val="7030A0"/>
                                  </a:solidFill>
                                  <a:latin typeface="Cambria Math" panose="02040503050406030204" pitchFamily="18" charset="0"/>
                                </a:rPr>
                              </m:ctrlPr>
                            </m:dPr>
                            <m:e>
                              <m:sSub>
                                <m:sSubPr>
                                  <m:ctrlPr>
                                    <a:rPr lang="en-US" altLang="zh-TW" sz="1800" i="1">
                                      <a:solidFill>
                                        <a:srgbClr val="7030A0"/>
                                      </a:solidFill>
                                      <a:latin typeface="Cambria Math" panose="02040503050406030204" pitchFamily="18" charset="0"/>
                                    </a:rPr>
                                  </m:ctrlPr>
                                </m:sSubPr>
                                <m:e>
                                  <m:r>
                                    <a:rPr lang="en-US" altLang="zh-TW" sz="1800" i="1">
                                      <a:solidFill>
                                        <a:srgbClr val="7030A0"/>
                                      </a:solidFill>
                                      <a:latin typeface="Cambria Math" panose="02040503050406030204" pitchFamily="18" charset="0"/>
                                    </a:rPr>
                                    <m:t>𝑊</m:t>
                                  </m:r>
                                </m:e>
                                <m:sub>
                                  <m:r>
                                    <a:rPr lang="en-US" altLang="zh-TW" sz="1800" i="1">
                                      <a:solidFill>
                                        <a:srgbClr val="7030A0"/>
                                      </a:solidFill>
                                      <a:latin typeface="Cambria Math" panose="02040503050406030204" pitchFamily="18" charset="0"/>
                                    </a:rPr>
                                    <m:t>𝑞</m:t>
                                  </m:r>
                                </m:sub>
                              </m:sSub>
                              <m:sSub>
                                <m:sSubPr>
                                  <m:ctrlPr>
                                    <a:rPr lang="en-US" altLang="zh-TW" sz="1800" b="1" i="1">
                                      <a:latin typeface="Cambria Math" panose="02040503050406030204" pitchFamily="18" charset="0"/>
                                    </a:rPr>
                                  </m:ctrlPr>
                                </m:sSubPr>
                                <m:e>
                                  <m:r>
                                    <a:rPr lang="en-US" altLang="zh-TW" sz="1800" b="1" i="1" smtClean="0">
                                      <a:latin typeface="Cambria Math" panose="02040503050406030204" pitchFamily="18" charset="0"/>
                                    </a:rPr>
                                    <m:t>[</m:t>
                                  </m:r>
                                  <m:r>
                                    <a:rPr lang="en-US" altLang="zh-TW" sz="1800" b="1" i="1">
                                      <a:latin typeface="Cambria Math" panose="02040503050406030204" pitchFamily="18" charset="0"/>
                                    </a:rPr>
                                    <m:t>𝒙</m:t>
                                  </m:r>
                                </m:e>
                                <m:sub>
                                  <m:r>
                                    <a:rPr lang="en-US" altLang="zh-TW" sz="1800" b="1" i="1">
                                      <a:latin typeface="Cambria Math" panose="02040503050406030204" pitchFamily="18" charset="0"/>
                                    </a:rPr>
                                    <m:t>𝒊</m:t>
                                  </m:r>
                                </m:sub>
                              </m:sSub>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b="1" i="1">
                                      <a:latin typeface="Cambria Math" panose="02040503050406030204" pitchFamily="18" charset="0"/>
                                    </a:rPr>
                                    <m:t>𝒑</m:t>
                                  </m:r>
                                </m:e>
                                <m:sub>
                                  <m:r>
                                    <a:rPr lang="en-US" altLang="zh-TW" sz="1800" i="1">
                                      <a:latin typeface="Cambria Math" panose="02040503050406030204" pitchFamily="18" charset="0"/>
                                    </a:rPr>
                                    <m:t>𝑖</m:t>
                                  </m:r>
                                </m:sub>
                              </m:sSub>
                              <m:r>
                                <a:rPr lang="en-US" altLang="zh-TW" sz="1800" b="0" i="1" smtClean="0">
                                  <a:latin typeface="Cambria Math" panose="02040503050406030204" pitchFamily="18" charset="0"/>
                                </a:rPr>
                                <m:t>]</m:t>
                              </m:r>
                            </m:e>
                          </m:d>
                        </m:e>
                        <m:sup>
                          <m:r>
                            <a:rPr lang="en-US" altLang="zh-TW" sz="1800" i="1">
                              <a:latin typeface="Cambria Math" panose="02040503050406030204" pitchFamily="18" charset="0"/>
                            </a:rPr>
                            <m:t>𝑇</m:t>
                          </m:r>
                        </m:sup>
                      </m:sSup>
                      <m:d>
                        <m:dPr>
                          <m:ctrlPr>
                            <a:rPr lang="en-US" altLang="zh-TW" sz="1800" i="1">
                              <a:latin typeface="Cambria Math" panose="02040503050406030204" pitchFamily="18" charset="0"/>
                            </a:rPr>
                          </m:ctrlPr>
                        </m:dPr>
                        <m:e>
                          <m:sSub>
                            <m:sSubPr>
                              <m:ctrlPr>
                                <a:rPr lang="en-US" altLang="zh-TW" sz="1800" i="1">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𝑊</m:t>
                              </m:r>
                            </m:e>
                            <m:sub>
                              <m:r>
                                <a:rPr lang="en-US" altLang="zh-TW" sz="1800" i="1">
                                  <a:solidFill>
                                    <a:srgbClr val="C00000"/>
                                  </a:solidFill>
                                  <a:latin typeface="Cambria Math" panose="02040503050406030204" pitchFamily="18" charset="0"/>
                                </a:rPr>
                                <m:t>𝑘</m:t>
                              </m:r>
                            </m:sub>
                          </m:sSub>
                          <m:sSub>
                            <m:sSubPr>
                              <m:ctrlPr>
                                <a:rPr lang="en-US" altLang="zh-TW" sz="1800" b="1" i="1">
                                  <a:latin typeface="Cambria Math" panose="02040503050406030204" pitchFamily="18" charset="0"/>
                                </a:rPr>
                              </m:ctrlPr>
                            </m:sSubPr>
                            <m:e>
                              <m:r>
                                <a:rPr lang="en-US" altLang="zh-TW" sz="1800" b="1" i="1" smtClean="0">
                                  <a:latin typeface="Cambria Math" panose="02040503050406030204" pitchFamily="18" charset="0"/>
                                </a:rPr>
                                <m:t>[</m:t>
                              </m:r>
                              <m:r>
                                <a:rPr lang="en-US" altLang="zh-TW" sz="1800" b="1" i="1">
                                  <a:latin typeface="Cambria Math" panose="02040503050406030204" pitchFamily="18" charset="0"/>
                                </a:rPr>
                                <m:t>𝒙</m:t>
                              </m:r>
                            </m:e>
                            <m:sub>
                              <m:r>
                                <a:rPr lang="en-US" altLang="zh-TW" sz="1800" b="1" i="1" smtClean="0">
                                  <a:latin typeface="Cambria Math" panose="02040503050406030204" pitchFamily="18" charset="0"/>
                                </a:rPr>
                                <m:t>𝒋</m:t>
                              </m:r>
                            </m:sub>
                          </m:sSub>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b="1" i="1">
                                  <a:latin typeface="Cambria Math" panose="02040503050406030204" pitchFamily="18" charset="0"/>
                                </a:rPr>
                                <m:t>𝒑</m:t>
                              </m:r>
                            </m:e>
                            <m:sub>
                              <m:r>
                                <a:rPr lang="en-US" altLang="zh-TW" sz="1800" b="0" i="1" smtClean="0">
                                  <a:latin typeface="Cambria Math" panose="02040503050406030204" pitchFamily="18" charset="0"/>
                                </a:rPr>
                                <m:t>𝑗</m:t>
                              </m:r>
                            </m:sub>
                          </m:sSub>
                          <m:r>
                            <a:rPr lang="en-US" altLang="zh-TW" sz="1800" b="0" i="1" smtClean="0">
                              <a:latin typeface="Cambria Math" panose="02040503050406030204" pitchFamily="18" charset="0"/>
                            </a:rPr>
                            <m:t>]</m:t>
                          </m:r>
                        </m:e>
                      </m:d>
                      <m:r>
                        <a:rPr lang="en-US" altLang="zh-TW" sz="1800" b="0" i="1" smtClean="0">
                          <a:latin typeface="Cambria Math" panose="02040503050406030204" pitchFamily="18" charset="0"/>
                        </a:rPr>
                        <m:t>=</m:t>
                      </m:r>
                      <m:sSubSup>
                        <m:sSubSupPr>
                          <m:ctrlPr>
                            <a:rPr lang="en-US" altLang="zh-TW" sz="1800" b="1" i="1">
                              <a:latin typeface="Cambria Math" panose="02040503050406030204" pitchFamily="18" charset="0"/>
                            </a:rPr>
                          </m:ctrlPr>
                        </m:sSubSupPr>
                        <m:e>
                          <m:r>
                            <a:rPr lang="en-US" altLang="zh-TW" sz="1800" b="1" i="1">
                              <a:latin typeface="Cambria Math" panose="02040503050406030204" pitchFamily="18" charset="0"/>
                            </a:rPr>
                            <m:t>𝒙</m:t>
                          </m:r>
                        </m:e>
                        <m:sub>
                          <m:r>
                            <a:rPr lang="en-US" altLang="zh-TW" sz="1800" b="1" i="1">
                              <a:latin typeface="Cambria Math" panose="02040503050406030204" pitchFamily="18" charset="0"/>
                            </a:rPr>
                            <m:t>𝒊</m:t>
                          </m:r>
                        </m:sub>
                        <m:sup>
                          <m:r>
                            <a:rPr lang="en-US" altLang="zh-TW" sz="1800" i="1">
                              <a:latin typeface="Cambria Math" panose="02040503050406030204" pitchFamily="18" charset="0"/>
                            </a:rPr>
                            <m:t>𝑇</m:t>
                          </m:r>
                        </m:sup>
                      </m:sSubSup>
                      <m:sSup>
                        <m:sSupPr>
                          <m:ctrlPr>
                            <a:rPr lang="en-US" altLang="zh-TW" sz="1800" i="1">
                              <a:solidFill>
                                <a:srgbClr val="7030A0"/>
                              </a:solidFill>
                              <a:latin typeface="Cambria Math" panose="02040503050406030204" pitchFamily="18" charset="0"/>
                            </a:rPr>
                          </m:ctrlPr>
                        </m:sSupPr>
                        <m:e>
                          <m:sSub>
                            <m:sSubPr>
                              <m:ctrlPr>
                                <a:rPr lang="en-US" altLang="zh-TW" sz="1800" i="1">
                                  <a:solidFill>
                                    <a:srgbClr val="7030A0"/>
                                  </a:solidFill>
                                  <a:latin typeface="Cambria Math" panose="02040503050406030204" pitchFamily="18" charset="0"/>
                                </a:rPr>
                              </m:ctrlPr>
                            </m:sSubPr>
                            <m:e>
                              <m:r>
                                <a:rPr lang="en-US" altLang="zh-TW" sz="1800" i="1">
                                  <a:solidFill>
                                    <a:srgbClr val="7030A0"/>
                                  </a:solidFill>
                                  <a:latin typeface="Cambria Math" panose="02040503050406030204" pitchFamily="18" charset="0"/>
                                </a:rPr>
                                <m:t>𝑊</m:t>
                              </m:r>
                            </m:e>
                            <m:sub>
                              <m:r>
                                <a:rPr lang="en-US" altLang="zh-TW" sz="1800" i="1">
                                  <a:solidFill>
                                    <a:srgbClr val="7030A0"/>
                                  </a:solidFill>
                                  <a:latin typeface="Cambria Math" panose="02040503050406030204" pitchFamily="18" charset="0"/>
                                </a:rPr>
                                <m:t>𝑞</m:t>
                              </m:r>
                            </m:sub>
                          </m:sSub>
                        </m:e>
                        <m:sup>
                          <m:r>
                            <a:rPr lang="en-US" altLang="zh-TW" sz="1800" i="1">
                              <a:latin typeface="Cambria Math" panose="02040503050406030204" pitchFamily="18" charset="0"/>
                            </a:rPr>
                            <m:t>𝑇</m:t>
                          </m:r>
                        </m:sup>
                      </m:sSup>
                      <m:sSub>
                        <m:sSubPr>
                          <m:ctrlPr>
                            <a:rPr lang="en-US" altLang="zh-TW" sz="1800" i="1">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𝑊</m:t>
                          </m:r>
                        </m:e>
                        <m:sub>
                          <m:r>
                            <a:rPr lang="en-US" altLang="zh-TW" sz="1800" i="1">
                              <a:solidFill>
                                <a:srgbClr val="C00000"/>
                              </a:solidFill>
                              <a:latin typeface="Cambria Math" panose="02040503050406030204" pitchFamily="18" charset="0"/>
                            </a:rPr>
                            <m:t>𝑘</m:t>
                          </m:r>
                        </m:sub>
                      </m:sSub>
                      <m:sSub>
                        <m:sSubPr>
                          <m:ctrlPr>
                            <a:rPr lang="en-US" altLang="zh-TW" sz="1800" b="1" i="1">
                              <a:latin typeface="Cambria Math" panose="02040503050406030204" pitchFamily="18" charset="0"/>
                            </a:rPr>
                          </m:ctrlPr>
                        </m:sSubPr>
                        <m:e>
                          <m:r>
                            <a:rPr lang="en-US" altLang="zh-TW" sz="1800" b="1" i="1">
                              <a:latin typeface="Cambria Math" panose="02040503050406030204" pitchFamily="18" charset="0"/>
                            </a:rPr>
                            <m:t>𝒙</m:t>
                          </m:r>
                        </m:e>
                        <m:sub>
                          <m:r>
                            <a:rPr lang="en-US" altLang="zh-TW" sz="1800" b="1" i="1">
                              <a:latin typeface="Cambria Math" panose="02040503050406030204" pitchFamily="18" charset="0"/>
                            </a:rPr>
                            <m:t>𝒋</m:t>
                          </m:r>
                        </m:sub>
                      </m:sSub>
                      <m:r>
                        <a:rPr lang="en-US" altLang="zh-TW" sz="1800" b="1" i="1" smtClean="0">
                          <a:latin typeface="Cambria Math" panose="02040503050406030204" pitchFamily="18" charset="0"/>
                        </a:rPr>
                        <m:t>+</m:t>
                      </m:r>
                      <m:sSub>
                        <m:sSubPr>
                          <m:ctrlPr>
                            <a:rPr lang="en-US" altLang="zh-TW" sz="1800" b="1" i="1" smtClean="0">
                              <a:solidFill>
                                <a:srgbClr val="00B050"/>
                              </a:solidFill>
                              <a:latin typeface="Cambria Math" panose="02040503050406030204" pitchFamily="18" charset="0"/>
                            </a:rPr>
                          </m:ctrlPr>
                        </m:sSubPr>
                        <m:e>
                          <m:r>
                            <a:rPr lang="en-US" altLang="zh-TW" sz="1800" b="1" i="1" smtClean="0">
                              <a:solidFill>
                                <a:srgbClr val="00B050"/>
                              </a:solidFill>
                              <a:latin typeface="Cambria Math" panose="02040503050406030204" pitchFamily="18" charset="0"/>
                            </a:rPr>
                            <m:t>𝑷</m:t>
                          </m:r>
                        </m:e>
                        <m:sub>
                          <m:r>
                            <a:rPr lang="en-US" altLang="zh-TW" sz="1800" b="1" i="1" smtClean="0">
                              <a:solidFill>
                                <a:srgbClr val="00B050"/>
                              </a:solidFill>
                              <a:latin typeface="Cambria Math" panose="02040503050406030204" pitchFamily="18" charset="0"/>
                            </a:rPr>
                            <m:t>𝒊𝒋</m:t>
                          </m:r>
                        </m:sub>
                      </m:sSub>
                    </m:oMath>
                  </m:oMathPara>
                </a14:m>
                <a:endParaRPr lang="en-US" sz="1800" dirty="0"/>
              </a:p>
              <a:p>
                <a:pPr marL="0" indent="0" algn="ctr">
                  <a:buNone/>
                </a:pPr>
                <a:endParaRPr lang="en-US" sz="1800" dirty="0"/>
              </a:p>
              <a:p>
                <a:r>
                  <a:rPr lang="en-US" dirty="0"/>
                  <a:t>Note, the values of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𝑷</m:t>
                        </m:r>
                      </m:e>
                      <m:sub>
                        <m:r>
                          <a:rPr lang="en-US" altLang="zh-TW" b="1" i="1">
                            <a:solidFill>
                              <a:srgbClr val="00B050"/>
                            </a:solidFill>
                            <a:latin typeface="Cambria Math" panose="02040503050406030204" pitchFamily="18" charset="0"/>
                          </a:rPr>
                          <m:t>𝒊𝒋</m:t>
                        </m:r>
                      </m:sub>
                    </m:sSub>
                    <m:r>
                      <a:rPr lang="en-US" altLang="zh-TW" b="1" i="1">
                        <a:solidFill>
                          <a:srgbClr val="00B050"/>
                        </a:solidFill>
                        <a:latin typeface="Cambria Math" panose="02040503050406030204" pitchFamily="18" charset="0"/>
                      </a:rPr>
                      <m:t> </m:t>
                    </m:r>
                  </m:oMath>
                </a14:m>
                <a:r>
                  <a:rPr lang="en-US" dirty="0"/>
                  <a:t>encode the relative of </a:t>
                </a:r>
                <a14:m>
                  <m:oMath xmlns:m="http://schemas.openxmlformats.org/officeDocument/2006/math">
                    <m:r>
                      <a:rPr lang="en-US" altLang="zh-TW" sz="1600" b="1" i="1" smtClean="0">
                        <a:solidFill>
                          <a:schemeClr val="tx1"/>
                        </a:solidFill>
                        <a:latin typeface="Cambria Math" panose="02040503050406030204" pitchFamily="18" charset="0"/>
                      </a:rPr>
                      <m:t>𝒊</m:t>
                    </m:r>
                  </m:oMath>
                </a14:m>
                <a:r>
                  <a:rPr lang="en-US" sz="1600" dirty="0">
                    <a:solidFill>
                      <a:schemeClr val="tx1"/>
                    </a:solidFill>
                  </a:rPr>
                  <a:t> and </a:t>
                </a:r>
                <a14:m>
                  <m:oMath xmlns:m="http://schemas.openxmlformats.org/officeDocument/2006/math">
                    <m:r>
                      <a:rPr lang="en-US" altLang="zh-TW" sz="1600" b="1" i="1" smtClean="0">
                        <a:solidFill>
                          <a:schemeClr val="tx1"/>
                        </a:solidFill>
                        <a:latin typeface="Cambria Math" panose="02040503050406030204" pitchFamily="18" charset="0"/>
                      </a:rPr>
                      <m:t>𝒋</m:t>
                    </m:r>
                  </m:oMath>
                </a14:m>
                <a:r>
                  <a:rPr lang="en-US" dirty="0"/>
                  <a:t>.</a:t>
                </a:r>
              </a:p>
              <a:p>
                <a:r>
                  <a:rPr lang="en-US" dirty="0"/>
                  <a:t>How should we construct </a:t>
                </a:r>
                <a14:m>
                  <m:oMath xmlns:m="http://schemas.openxmlformats.org/officeDocument/2006/math">
                    <m:sSub>
                      <m:sSubPr>
                        <m:ctrlPr>
                          <a:rPr lang="en-US" altLang="zh-TW" sz="1600" b="1" i="1" smtClean="0">
                            <a:solidFill>
                              <a:srgbClr val="00B050"/>
                            </a:solidFill>
                            <a:latin typeface="Cambria Math" panose="02040503050406030204" pitchFamily="18" charset="0"/>
                          </a:rPr>
                        </m:ctrlPr>
                      </m:sSubPr>
                      <m:e>
                        <m:r>
                          <a:rPr lang="en-US" altLang="zh-TW" sz="1600" b="1" i="1" smtClean="0">
                            <a:solidFill>
                              <a:srgbClr val="00B050"/>
                            </a:solidFill>
                            <a:latin typeface="Cambria Math" panose="02040503050406030204" pitchFamily="18" charset="0"/>
                          </a:rPr>
                          <m:t>𝑷</m:t>
                        </m:r>
                      </m:e>
                      <m:sub>
                        <m:r>
                          <a:rPr lang="en-US" altLang="zh-TW" sz="1600" b="1" i="1" smtClean="0">
                            <a:solidFill>
                              <a:srgbClr val="00B050"/>
                            </a:solidFill>
                            <a:latin typeface="Cambria Math" panose="02040503050406030204" pitchFamily="18" charset="0"/>
                          </a:rPr>
                          <m:t>𝒊𝒋</m:t>
                        </m:r>
                      </m:sub>
                    </m:sSub>
                  </m:oMath>
                </a14:m>
                <a:r>
                  <a:rPr lang="en-US" dirty="0"/>
                  <a:t>? </a:t>
                </a:r>
              </a:p>
            </p:txBody>
          </p:sp>
        </mc:Choice>
        <mc:Fallback xmlns="">
          <p:sp>
            <p:nvSpPr>
              <p:cNvPr id="3" name="Text Placeholder 2">
                <a:extLst>
                  <a:ext uri="{FF2B5EF4-FFF2-40B4-BE49-F238E27FC236}">
                    <a16:creationId xmlns:a16="http://schemas.microsoft.com/office/drawing/2014/main" id="{2698E691-C129-1C6B-B712-FF9AFE75643D}"/>
                  </a:ext>
                </a:extLst>
              </p:cNvPr>
              <p:cNvSpPr>
                <a:spLocks noGrp="1" noRot="1" noChangeAspect="1" noMove="1" noResize="1" noEditPoints="1" noAdjustHandles="1" noChangeArrowheads="1" noChangeShapeType="1" noTextEdit="1"/>
              </p:cNvSpPr>
              <p:nvPr>
                <p:ph type="body" sz="quarter" idx="16"/>
              </p:nvPr>
            </p:nvSpPr>
            <p:spPr>
              <a:xfrm>
                <a:off x="335281" y="1390650"/>
                <a:ext cx="8808720" cy="3077573"/>
              </a:xfrm>
              <a:blipFill>
                <a:blip r:embed="rId2"/>
                <a:stretch>
                  <a:fillRect l="-288"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ular Callout 9">
                <a:extLst>
                  <a:ext uri="{FF2B5EF4-FFF2-40B4-BE49-F238E27FC236}">
                    <a16:creationId xmlns:a16="http://schemas.microsoft.com/office/drawing/2014/main" id="{966A1DE9-DB27-7F24-3C2E-D0015405B313}"/>
                  </a:ext>
                </a:extLst>
              </p:cNvPr>
              <p:cNvSpPr/>
              <p:nvPr/>
            </p:nvSpPr>
            <p:spPr>
              <a:xfrm>
                <a:off x="6631729" y="2381785"/>
                <a:ext cx="2432758" cy="884905"/>
              </a:xfrm>
              <a:prstGeom prst="wedgeRoundRectCallout">
                <a:avLst>
                  <a:gd name="adj1" fmla="val -25082"/>
                  <a:gd name="adj2" fmla="val -64246"/>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How much attention should position </a:t>
                </a:r>
                <a14:m>
                  <m:oMath xmlns:m="http://schemas.openxmlformats.org/officeDocument/2006/math">
                    <m:r>
                      <a:rPr lang="en-US" altLang="zh-TW" sz="1600" b="1" i="1" smtClean="0">
                        <a:solidFill>
                          <a:schemeClr val="tx1"/>
                        </a:solidFill>
                        <a:latin typeface="Cambria Math" panose="02040503050406030204" pitchFamily="18" charset="0"/>
                      </a:rPr>
                      <m:t>𝒊</m:t>
                    </m:r>
                  </m:oMath>
                </a14:m>
                <a:r>
                  <a:rPr lang="en-US" sz="1600" dirty="0">
                    <a:solidFill>
                      <a:schemeClr val="tx1"/>
                    </a:solidFill>
                  </a:rPr>
                  <a:t> should attend to position </a:t>
                </a:r>
                <a14:m>
                  <m:oMath xmlns:m="http://schemas.openxmlformats.org/officeDocument/2006/math">
                    <m:r>
                      <a:rPr lang="en-US" altLang="zh-TW" sz="1600" b="1" i="1" smtClean="0">
                        <a:solidFill>
                          <a:schemeClr val="tx1"/>
                        </a:solidFill>
                        <a:latin typeface="Cambria Math" panose="02040503050406030204" pitchFamily="18" charset="0"/>
                      </a:rPr>
                      <m:t>𝒋</m:t>
                    </m:r>
                  </m:oMath>
                </a14:m>
                <a:endParaRPr lang="en-US" sz="1600" dirty="0">
                  <a:solidFill>
                    <a:schemeClr val="tx1"/>
                  </a:solidFill>
                </a:endParaRPr>
              </a:p>
            </p:txBody>
          </p:sp>
        </mc:Choice>
        <mc:Fallback xmlns="">
          <p:sp>
            <p:nvSpPr>
              <p:cNvPr id="10" name="Rounded Rectangular Callout 9">
                <a:extLst>
                  <a:ext uri="{FF2B5EF4-FFF2-40B4-BE49-F238E27FC236}">
                    <a16:creationId xmlns:a16="http://schemas.microsoft.com/office/drawing/2014/main" id="{966A1DE9-DB27-7F24-3C2E-D0015405B313}"/>
                  </a:ext>
                </a:extLst>
              </p:cNvPr>
              <p:cNvSpPr>
                <a:spLocks noRot="1" noChangeAspect="1" noMove="1" noResize="1" noEditPoints="1" noAdjustHandles="1" noChangeArrowheads="1" noChangeShapeType="1" noTextEdit="1"/>
              </p:cNvSpPr>
              <p:nvPr/>
            </p:nvSpPr>
            <p:spPr>
              <a:xfrm>
                <a:off x="6631729" y="2381785"/>
                <a:ext cx="2432758" cy="884905"/>
              </a:xfrm>
              <a:prstGeom prst="wedgeRoundRectCallout">
                <a:avLst>
                  <a:gd name="adj1" fmla="val -25082"/>
                  <a:gd name="adj2" fmla="val -64246"/>
                  <a:gd name="adj3" fmla="val 16667"/>
                </a:avLst>
              </a:prstGeom>
              <a:blipFill>
                <a:blip r:embed="rId3"/>
                <a:stretch>
                  <a:fillRect r="-1031" b="-3704"/>
                </a:stretch>
              </a:blipFill>
            </p:spPr>
            <p:txBody>
              <a:bodyPr/>
              <a:lstStyle/>
              <a:p>
                <a:r>
                  <a:rPr lang="en-US">
                    <a:noFill/>
                  </a:rPr>
                  <a:t> </a:t>
                </a:r>
              </a:p>
            </p:txBody>
          </p:sp>
        </mc:Fallback>
      </mc:AlternateContent>
    </p:spTree>
    <p:extLst>
      <p:ext uri="{BB962C8B-B14F-4D97-AF65-F5344CB8AC3E}">
        <p14:creationId xmlns:p14="http://schemas.microsoft.com/office/powerpoint/2010/main" val="240827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9FEA-D88A-4547-282A-6345CCC33AFC}"/>
              </a:ext>
            </a:extLst>
          </p:cNvPr>
          <p:cNvSpPr>
            <a:spLocks noGrp="1"/>
          </p:cNvSpPr>
          <p:nvPr>
            <p:ph type="title"/>
          </p:nvPr>
        </p:nvSpPr>
        <p:spPr>
          <a:xfrm>
            <a:off x="159026" y="107119"/>
            <a:ext cx="8905461" cy="857542"/>
          </a:xfrm>
        </p:spPr>
        <p:txBody>
          <a:bodyPr/>
          <a:lstStyle/>
          <a:p>
            <a:r>
              <a:rPr lang="en-US" dirty="0"/>
              <a:t>Relative Positional Encoding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698E691-C129-1C6B-B712-FF9AFE75643D}"/>
                  </a:ext>
                </a:extLst>
              </p:cNvPr>
              <p:cNvSpPr>
                <a:spLocks noGrp="1"/>
              </p:cNvSpPr>
              <p:nvPr>
                <p:ph type="body" sz="quarter" idx="16"/>
              </p:nvPr>
            </p:nvSpPr>
            <p:spPr>
              <a:xfrm>
                <a:off x="335281" y="1390650"/>
                <a:ext cx="8808720" cy="3077573"/>
              </a:xfrm>
            </p:spPr>
            <p:txBody>
              <a:bodyPr/>
              <a:lstStyle/>
              <a:p>
                <a:r>
                  <a:rPr lang="en-US" dirty="0"/>
                  <a:t>There have been various choices:</a:t>
                </a:r>
                <a:endParaRPr lang="en-US" sz="1800" dirty="0"/>
              </a:p>
              <a:p>
                <a:pPr lvl="1"/>
                <a:r>
                  <a:rPr lang="en-US" dirty="0"/>
                  <a:t>T5 models simplify this into learnable relative embeddings </a:t>
                </a:r>
                <a14:m>
                  <m:oMath xmlns:m="http://schemas.openxmlformats.org/officeDocument/2006/math">
                    <m:sSub>
                      <m:sSubPr>
                        <m:ctrlPr>
                          <a:rPr lang="en-US" altLang="zh-TW" b="1" i="1" smtClean="0">
                            <a:solidFill>
                              <a:srgbClr val="00B050"/>
                            </a:solidFill>
                            <a:latin typeface="Cambria Math" panose="02040503050406030204" pitchFamily="18" charset="0"/>
                          </a:rPr>
                        </m:ctrlPr>
                      </m:sSubPr>
                      <m:e>
                        <m:r>
                          <a:rPr lang="en-US" altLang="zh-TW" b="1" i="1" smtClean="0">
                            <a:solidFill>
                              <a:srgbClr val="00B050"/>
                            </a:solidFill>
                            <a:latin typeface="Cambria Math" panose="02040503050406030204" pitchFamily="18" charset="0"/>
                          </a:rPr>
                          <m:t>𝑷</m:t>
                        </m:r>
                      </m:e>
                      <m:sub>
                        <m:r>
                          <a:rPr lang="en-US" altLang="zh-TW" b="1" i="1" smtClean="0">
                            <a:solidFill>
                              <a:srgbClr val="00B050"/>
                            </a:solidFill>
                            <a:latin typeface="Cambria Math" panose="02040503050406030204" pitchFamily="18" charset="0"/>
                          </a:rPr>
                          <m:t>𝒊𝒋</m:t>
                        </m:r>
                      </m:sub>
                    </m:sSub>
                  </m:oMath>
                </a14:m>
                <a:r>
                  <a:rPr lang="en-US" dirty="0"/>
                  <a:t> such that: </a:t>
                </a:r>
              </a:p>
              <a:p>
                <a:pPr marL="342900" lvl="1" indent="0">
                  <a:buNone/>
                </a:pPr>
                <a14:m>
                  <m:oMathPara xmlns:m="http://schemas.openxmlformats.org/officeDocument/2006/math">
                    <m:oMathParaPr>
                      <m:jc m:val="centerGroup"/>
                    </m:oMathParaPr>
                    <m:oMath xmlns:m="http://schemas.openxmlformats.org/officeDocument/2006/math">
                      <m:r>
                        <a:rPr lang="en-US" altLang="zh-TW" sz="1600" i="1" smtClean="0">
                          <a:solidFill>
                            <a:srgbClr val="7030A0"/>
                          </a:solidFill>
                          <a:latin typeface="Cambria Math" panose="02040503050406030204" pitchFamily="18" charset="0"/>
                        </a:rPr>
                        <m:t>𝑄</m:t>
                      </m:r>
                      <m:sSub>
                        <m:sSubPr>
                          <m:ctrlPr>
                            <a:rPr lang="en-US" altLang="zh-TW" sz="1600" b="0" i="1" smtClean="0">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𝐾</m:t>
                          </m:r>
                        </m:e>
                        <m:sub>
                          <m:r>
                            <a:rPr lang="en-US" altLang="zh-TW" sz="1600" i="1">
                              <a:latin typeface="Cambria Math" panose="02040503050406030204" pitchFamily="18" charset="0"/>
                            </a:rPr>
                            <m:t>𝑖𝑗</m:t>
                          </m:r>
                        </m:sub>
                      </m:sSub>
                      <m:r>
                        <a:rPr lang="en-US" altLang="zh-TW" sz="1600" b="0" i="1" smtClean="0">
                          <a:latin typeface="Cambria Math" panose="02040503050406030204" pitchFamily="18" charset="0"/>
                        </a:rPr>
                        <m:t>=</m:t>
                      </m:r>
                      <m:sSubSup>
                        <m:sSubSupPr>
                          <m:ctrlPr>
                            <a:rPr lang="en-US" altLang="zh-TW" sz="1600" b="1" i="1">
                              <a:latin typeface="Cambria Math" panose="02040503050406030204" pitchFamily="18" charset="0"/>
                            </a:rPr>
                          </m:ctrlPr>
                        </m:sSubSup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𝒊</m:t>
                          </m:r>
                        </m:sub>
                        <m:sup>
                          <m:r>
                            <a:rPr lang="en-US" altLang="zh-TW" sz="1600" i="1">
                              <a:latin typeface="Cambria Math" panose="02040503050406030204" pitchFamily="18" charset="0"/>
                            </a:rPr>
                            <m:t>𝑇</m:t>
                          </m:r>
                        </m:sup>
                      </m:sSubSup>
                      <m:sSup>
                        <m:sSupPr>
                          <m:ctrlPr>
                            <a:rPr lang="en-US" altLang="zh-TW" sz="1600" i="1">
                              <a:solidFill>
                                <a:srgbClr val="7030A0"/>
                              </a:solidFill>
                              <a:latin typeface="Cambria Math" panose="02040503050406030204" pitchFamily="18" charset="0"/>
                            </a:rPr>
                          </m:ctrlPr>
                        </m:sSupPr>
                        <m:e>
                          <m:sSub>
                            <m:sSubPr>
                              <m:ctrlPr>
                                <a:rPr lang="en-US" altLang="zh-TW" sz="1600" i="1">
                                  <a:solidFill>
                                    <a:srgbClr val="7030A0"/>
                                  </a:solidFill>
                                  <a:latin typeface="Cambria Math" panose="02040503050406030204" pitchFamily="18" charset="0"/>
                                </a:rPr>
                              </m:ctrlPr>
                            </m:sSubPr>
                            <m:e>
                              <m:r>
                                <a:rPr lang="en-US" altLang="zh-TW" sz="1600" i="1">
                                  <a:solidFill>
                                    <a:srgbClr val="7030A0"/>
                                  </a:solidFill>
                                  <a:latin typeface="Cambria Math" panose="02040503050406030204" pitchFamily="18" charset="0"/>
                                </a:rPr>
                                <m:t>𝑊</m:t>
                              </m:r>
                            </m:e>
                            <m:sub>
                              <m:r>
                                <a:rPr lang="en-US" altLang="zh-TW" sz="1600" i="1">
                                  <a:solidFill>
                                    <a:srgbClr val="7030A0"/>
                                  </a:solidFill>
                                  <a:latin typeface="Cambria Math" panose="02040503050406030204" pitchFamily="18" charset="0"/>
                                </a:rPr>
                                <m:t>𝑞</m:t>
                              </m:r>
                            </m:sub>
                          </m:sSub>
                        </m:e>
                        <m:sup>
                          <m:r>
                            <a:rPr lang="en-US" altLang="zh-TW" sz="1600" i="1">
                              <a:latin typeface="Cambria Math" panose="02040503050406030204" pitchFamily="18" charset="0"/>
                            </a:rPr>
                            <m:t>𝑇</m:t>
                          </m:r>
                        </m:sup>
                      </m:sSup>
                      <m:sSub>
                        <m:sSubPr>
                          <m:ctrlPr>
                            <a:rPr lang="en-US" altLang="zh-TW" sz="1600" i="1">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𝑊</m:t>
                          </m:r>
                        </m:e>
                        <m:sub>
                          <m:r>
                            <a:rPr lang="en-US" altLang="zh-TW" sz="1600" i="1">
                              <a:solidFill>
                                <a:srgbClr val="C00000"/>
                              </a:solidFill>
                              <a:latin typeface="Cambria Math" panose="02040503050406030204" pitchFamily="18" charset="0"/>
                            </a:rPr>
                            <m:t>𝑘</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𝒋</m:t>
                          </m:r>
                        </m:sub>
                      </m:sSub>
                      <m:r>
                        <a:rPr lang="en-US" altLang="zh-TW" sz="1600" b="1" i="1" smtClean="0">
                          <a:latin typeface="Cambria Math" panose="02040503050406030204" pitchFamily="18" charset="0"/>
                        </a:rPr>
                        <m:t>+</m:t>
                      </m:r>
                      <m:sSub>
                        <m:sSubPr>
                          <m:ctrlPr>
                            <a:rPr lang="en-US" altLang="zh-TW" sz="1600" b="1" i="1" smtClean="0">
                              <a:solidFill>
                                <a:srgbClr val="00B050"/>
                              </a:solidFill>
                              <a:latin typeface="Cambria Math" panose="02040503050406030204" pitchFamily="18" charset="0"/>
                            </a:rPr>
                          </m:ctrlPr>
                        </m:sSubPr>
                        <m:e>
                          <m:r>
                            <a:rPr lang="en-US" altLang="zh-TW" sz="1600" b="1" i="1" smtClean="0">
                              <a:solidFill>
                                <a:srgbClr val="00B050"/>
                              </a:solidFill>
                              <a:latin typeface="Cambria Math" panose="02040503050406030204" pitchFamily="18" charset="0"/>
                            </a:rPr>
                            <m:t>𝑷</m:t>
                          </m:r>
                        </m:e>
                        <m:sub>
                          <m:r>
                            <a:rPr lang="en-US" altLang="zh-TW" sz="1600" b="1" i="1" smtClean="0">
                              <a:solidFill>
                                <a:srgbClr val="00B050"/>
                              </a:solidFill>
                              <a:latin typeface="Cambria Math" panose="02040503050406030204" pitchFamily="18" charset="0"/>
                            </a:rPr>
                            <m:t>𝒊𝒋</m:t>
                          </m:r>
                        </m:sub>
                      </m:sSub>
                    </m:oMath>
                  </m:oMathPara>
                </a14:m>
                <a:endParaRPr lang="en-US" dirty="0"/>
              </a:p>
              <a:p>
                <a:pPr lvl="1"/>
                <a:r>
                  <a:rPr lang="en-US" dirty="0" err="1"/>
                  <a:t>DeBERTa</a:t>
                </a:r>
                <a:r>
                  <a:rPr lang="en-US" dirty="0"/>
                  <a:t> learns relative positional embeddings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 </m:t>
                        </m:r>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i="1">
                            <a:solidFill>
                              <a:srgbClr val="00B050"/>
                            </a:solidFill>
                            <a:latin typeface="Cambria Math" panose="02040503050406030204" pitchFamily="18" charset="0"/>
                          </a:rPr>
                          <m:t>𝑖</m:t>
                        </m:r>
                        <m:r>
                          <a:rPr lang="en-US" altLang="zh-TW" i="1">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r>
                  <a:rPr lang="en-US" dirty="0"/>
                  <a:t> such that: </a:t>
                </a:r>
              </a:p>
              <a:p>
                <a:pPr marL="342900" lvl="1" indent="0" algn="ctr">
                  <a:buNone/>
                </a:pPr>
                <a14:m>
                  <m:oMathPara xmlns:m="http://schemas.openxmlformats.org/officeDocument/2006/math">
                    <m:oMathParaPr>
                      <m:jc m:val="centerGroup"/>
                    </m:oMathParaPr>
                    <m:oMath xmlns:m="http://schemas.openxmlformats.org/officeDocument/2006/math">
                      <m:r>
                        <a:rPr lang="en-US" altLang="zh-TW" i="1">
                          <a:solidFill>
                            <a:srgbClr val="7030A0"/>
                          </a:solidFill>
                          <a:latin typeface="Cambria Math" panose="02040503050406030204" pitchFamily="18" charset="0"/>
                        </a:rPr>
                        <m:t>𝑄</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𝐾</m:t>
                          </m:r>
                        </m:e>
                        <m:sub>
                          <m:r>
                            <a:rPr lang="en-US" altLang="zh-TW" i="1">
                              <a:latin typeface="Cambria Math" panose="02040503050406030204" pitchFamily="18" charset="0"/>
                            </a:rPr>
                            <m:t>𝑖𝑗</m:t>
                          </m:r>
                        </m:sub>
                      </m:sSub>
                      <m:r>
                        <a:rPr lang="en-US" altLang="zh-TW" i="1">
                          <a:latin typeface="Cambria Math" panose="02040503050406030204" pitchFamily="18" charset="0"/>
                        </a:rPr>
                        <m:t> </m:t>
                      </m:r>
                      <m:r>
                        <a:rPr lang="en-US" altLang="zh-TW" b="0"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r>
                        <a:rPr lang="en-US" altLang="zh-TW" b="1"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smtClean="0">
                              <a:solidFill>
                                <a:srgbClr val="00B050"/>
                              </a:solidFill>
                              <a:latin typeface="Cambria Math" panose="02040503050406030204" pitchFamily="18" charset="0"/>
                            </a:rPr>
                          </m:ctrlPr>
                        </m:sSubPr>
                        <m:e>
                          <m:r>
                            <a:rPr lang="en-US" altLang="zh-TW" b="1" i="1" smtClean="0">
                              <a:solidFill>
                                <a:srgbClr val="00B050"/>
                              </a:solidFill>
                              <a:latin typeface="Cambria Math" panose="02040503050406030204" pitchFamily="18" charset="0"/>
                            </a:rPr>
                            <m:t> </m:t>
                          </m:r>
                          <m:acc>
                            <m:accPr>
                              <m:chr m:val="̃"/>
                              <m:ctrlPr>
                                <a:rPr lang="en-US" altLang="zh-TW" b="1" i="1" smtClean="0">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b="0" i="1" smtClean="0">
                              <a:solidFill>
                                <a:srgbClr val="00B050"/>
                              </a:solidFill>
                              <a:latin typeface="Cambria Math" panose="02040503050406030204" pitchFamily="18" charset="0"/>
                            </a:rPr>
                            <m:t>𝑖</m:t>
                          </m:r>
                          <m:r>
                            <a:rPr lang="en-US" altLang="zh-TW" b="0" i="1" smtClean="0">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r>
                        <m:rPr>
                          <m:nor/>
                        </m:rPr>
                        <a:rPr lang="en-US" altLang="zh-TW" dirty="0"/>
                        <m:t>+</m:t>
                      </m:r>
                      <m:sSubSup>
                        <m:sSubSupPr>
                          <m:ctrlPr>
                            <a:rPr lang="en-US" altLang="zh-TW" b="1" i="1" smtClean="0">
                              <a:solidFill>
                                <a:srgbClr val="00B050"/>
                              </a:solidFill>
                              <a:latin typeface="Cambria Math" panose="02040503050406030204" pitchFamily="18" charset="0"/>
                            </a:rPr>
                          </m:ctrlPr>
                        </m:sSubSupPr>
                        <m:e>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b="0" i="1">
                              <a:solidFill>
                                <a:srgbClr val="00B050"/>
                              </a:solidFill>
                              <a:latin typeface="Cambria Math" panose="02040503050406030204" pitchFamily="18" charset="0"/>
                            </a:rPr>
                            <m:t>𝑖</m:t>
                          </m:r>
                          <m:r>
                            <a:rPr lang="en-US" altLang="zh-TW" b="0" i="1" smtClean="0">
                              <a:solidFill>
                                <a:srgbClr val="00B050"/>
                              </a:solidFill>
                              <a:latin typeface="Cambria Math" panose="02040503050406030204" pitchFamily="18" charset="0"/>
                            </a:rPr>
                            <m:t>−</m:t>
                          </m:r>
                          <m:r>
                            <a:rPr lang="en-US" altLang="zh-TW" b="0" i="1" smtClean="0">
                              <a:solidFill>
                                <a:srgbClr val="00B050"/>
                              </a:solidFill>
                              <a:latin typeface="Cambria Math" panose="02040503050406030204" pitchFamily="18" charset="0"/>
                            </a:rPr>
                            <m:t>𝑗</m:t>
                          </m:r>
                        </m:sub>
                        <m:sup>
                          <m:r>
                            <a:rPr lang="en-US" altLang="zh-TW" i="1">
                              <a:solidFill>
                                <a:srgbClr val="00B050"/>
                              </a:solidFill>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oMath>
                  </m:oMathPara>
                </a14:m>
                <a:endParaRPr lang="en-US" dirty="0"/>
              </a:p>
              <a:p>
                <a:pPr lvl="1"/>
                <a:r>
                  <a:rPr lang="en-US" dirty="0" err="1"/>
                  <a:t>Tranformer</a:t>
                </a:r>
                <a:r>
                  <a:rPr lang="en-US" dirty="0"/>
                  <a:t>-XL learns relative positional embeddings </a:t>
                </a:r>
                <a14:m>
                  <m:oMath xmlns:m="http://schemas.openxmlformats.org/officeDocument/2006/math">
                    <m:sSub>
                      <m:sSubPr>
                        <m:ctrlPr>
                          <a:rPr lang="en-US" altLang="zh-TW" i="1" smtClean="0">
                            <a:solidFill>
                              <a:srgbClr val="00B050"/>
                            </a:solidFill>
                            <a:latin typeface="Cambria Math" panose="02040503050406030204" pitchFamily="18" charset="0"/>
                          </a:rPr>
                        </m:ctrlPr>
                      </m:sSubPr>
                      <m:e>
                        <m:r>
                          <a:rPr lang="en-US" altLang="zh-TW" b="1" i="1" smtClean="0">
                            <a:solidFill>
                              <a:srgbClr val="00B050"/>
                            </a:solidFill>
                            <a:latin typeface="Cambria Math" panose="02040503050406030204" pitchFamily="18" charset="0"/>
                          </a:rPr>
                          <m:t> </m:t>
                        </m:r>
                        <m:acc>
                          <m:accPr>
                            <m:chr m:val="̃"/>
                            <m:ctrlPr>
                              <a:rPr lang="en-US" altLang="zh-TW" b="1" i="1" smtClean="0">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b="0" i="1" smtClean="0">
                            <a:solidFill>
                              <a:srgbClr val="00B050"/>
                            </a:solidFill>
                            <a:latin typeface="Cambria Math" panose="02040503050406030204" pitchFamily="18" charset="0"/>
                          </a:rPr>
                          <m:t>𝑖</m:t>
                        </m:r>
                        <m:r>
                          <a:rPr lang="en-US" altLang="zh-TW" b="0" i="1" smtClean="0">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r>
                  <a:rPr lang="en-US" dirty="0"/>
                  <a:t> and trainable vectors </a:t>
                </a:r>
                <a14:m>
                  <m:oMath xmlns:m="http://schemas.openxmlformats.org/officeDocument/2006/math">
                    <m:r>
                      <a:rPr lang="en-US" altLang="zh-TW" b="1" i="1" smtClean="0">
                        <a:solidFill>
                          <a:srgbClr val="00B050"/>
                        </a:solidFill>
                        <a:latin typeface="Cambria Math" panose="02040503050406030204" pitchFamily="18" charset="0"/>
                      </a:rPr>
                      <m:t>𝒖</m:t>
                    </m:r>
                  </m:oMath>
                </a14:m>
                <a:r>
                  <a:rPr lang="en-US" dirty="0"/>
                  <a:t>, </a:t>
                </a:r>
                <a14:m>
                  <m:oMath xmlns:m="http://schemas.openxmlformats.org/officeDocument/2006/math">
                    <m:r>
                      <a:rPr lang="en-US" altLang="zh-TW" b="1" i="1" smtClean="0">
                        <a:solidFill>
                          <a:srgbClr val="00B050"/>
                        </a:solidFill>
                        <a:latin typeface="Cambria Math" panose="02040503050406030204" pitchFamily="18" charset="0"/>
                      </a:rPr>
                      <m:t>𝒗</m:t>
                    </m:r>
                  </m:oMath>
                </a14:m>
                <a:r>
                  <a:rPr lang="en-US" dirty="0"/>
                  <a:t> </a:t>
                </a:r>
                <a:r>
                  <a:rPr lang="en-US" dirty="0" err="1"/>
                  <a:t>s.t.</a:t>
                </a:r>
                <a:r>
                  <a:rPr lang="en-US" dirty="0"/>
                  <a:t>: </a:t>
                </a:r>
              </a:p>
              <a:p>
                <a:pPr marL="342900" lvl="1" indent="0" algn="ctr">
                  <a:buNone/>
                </a:pPr>
                <a14:m>
                  <m:oMath xmlns:m="http://schemas.openxmlformats.org/officeDocument/2006/math">
                    <m:r>
                      <a:rPr lang="en-US" altLang="zh-TW" i="1">
                        <a:solidFill>
                          <a:srgbClr val="7030A0"/>
                        </a:solidFill>
                        <a:latin typeface="Cambria Math" panose="02040503050406030204" pitchFamily="18" charset="0"/>
                      </a:rPr>
                      <m:t>𝑄</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𝐾</m:t>
                        </m:r>
                      </m:e>
                      <m:sub>
                        <m:r>
                          <a:rPr lang="en-US" altLang="zh-TW" i="1">
                            <a:latin typeface="Cambria Math" panose="02040503050406030204" pitchFamily="18" charset="0"/>
                          </a:rPr>
                          <m:t>𝑖𝑗</m:t>
                        </m:r>
                      </m:sub>
                    </m:sSub>
                    <m:r>
                      <a:rPr lang="en-US" altLang="zh-TW" i="1">
                        <a:latin typeface="Cambria Math" panose="02040503050406030204" pitchFamily="18" charset="0"/>
                      </a:rPr>
                      <m:t> =</m:t>
                    </m:r>
                    <m:sSubSup>
                      <m:sSubSupPr>
                        <m:ctrlPr>
                          <a:rPr lang="en-US" altLang="zh-TW" b="1" i="1" smtClean="0">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r>
                      <a:rPr lang="en-US" altLang="zh-TW" b="1"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 </m:t>
                        </m:r>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i="1">
                            <a:solidFill>
                              <a:srgbClr val="00B050"/>
                            </a:solidFill>
                            <a:latin typeface="Cambria Math" panose="02040503050406030204" pitchFamily="18" charset="0"/>
                          </a:rPr>
                          <m:t>𝑖</m:t>
                        </m:r>
                        <m:r>
                          <a:rPr lang="en-US" altLang="zh-TW" i="1">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r>
                  <a:rPr lang="en-US" altLang="zh-TW" dirty="0"/>
                  <a:t>+</a:t>
                </a:r>
                <a14:m>
                  <m:oMath xmlns:m="http://schemas.openxmlformats.org/officeDocument/2006/math">
                    <m:sSup>
                      <m:sSupPr>
                        <m:ctrlPr>
                          <a:rPr lang="en-US" altLang="zh-TW" b="0" i="1" smtClean="0">
                            <a:solidFill>
                              <a:srgbClr val="00B050"/>
                            </a:solidFill>
                            <a:latin typeface="Cambria Math" panose="02040503050406030204" pitchFamily="18" charset="0"/>
                          </a:rPr>
                        </m:ctrlPr>
                      </m:sSupPr>
                      <m:e>
                        <m:r>
                          <a:rPr lang="en-US" altLang="zh-TW" b="1" i="1">
                            <a:solidFill>
                              <a:srgbClr val="00B050"/>
                            </a:solidFill>
                            <a:latin typeface="Cambria Math" panose="02040503050406030204" pitchFamily="18" charset="0"/>
                          </a:rPr>
                          <m:t>𝒖</m:t>
                        </m:r>
                      </m:e>
                      <m:sup>
                        <m:r>
                          <a:rPr lang="en-US" altLang="zh-TW" b="0" i="1" smtClean="0">
                            <a:solidFill>
                              <a:srgbClr val="00B050"/>
                            </a:solidFill>
                            <a:latin typeface="Cambria Math" panose="02040503050406030204" pitchFamily="18" charset="0"/>
                          </a:rPr>
                          <m:t>𝑇</m:t>
                        </m:r>
                      </m:sup>
                    </m:s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𝒙</m:t>
                        </m:r>
                      </m:e>
                      <m:sub>
                        <m:r>
                          <a:rPr lang="en-US" altLang="zh-TW" b="1" i="1">
                            <a:latin typeface="Cambria Math" panose="02040503050406030204" pitchFamily="18" charset="0"/>
                          </a:rPr>
                          <m:t>𝒋</m:t>
                        </m:r>
                      </m:sub>
                    </m:sSub>
                  </m:oMath>
                </a14:m>
                <a:r>
                  <a:rPr lang="en-US" dirty="0"/>
                  <a:t>+</a:t>
                </a:r>
                <a14:m>
                  <m:oMath xmlns:m="http://schemas.openxmlformats.org/officeDocument/2006/math">
                    <m:sSup>
                      <m:sSupPr>
                        <m:ctrlPr>
                          <a:rPr lang="en-US" altLang="zh-TW" i="1">
                            <a:solidFill>
                              <a:srgbClr val="00B050"/>
                            </a:solidFill>
                            <a:latin typeface="Cambria Math" panose="02040503050406030204" pitchFamily="18" charset="0"/>
                          </a:rPr>
                        </m:ctrlPr>
                      </m:sSupPr>
                      <m:e>
                        <m:r>
                          <a:rPr lang="en-US" altLang="zh-TW" b="1" i="1" smtClean="0">
                            <a:solidFill>
                              <a:srgbClr val="00B050"/>
                            </a:solidFill>
                            <a:latin typeface="Cambria Math" panose="02040503050406030204" pitchFamily="18" charset="0"/>
                          </a:rPr>
                          <m:t>𝒗</m:t>
                        </m:r>
                      </m:e>
                      <m:sup>
                        <m:r>
                          <a:rPr lang="en-US" altLang="zh-TW" i="1">
                            <a:solidFill>
                              <a:srgbClr val="00B050"/>
                            </a:solidFill>
                            <a:latin typeface="Cambria Math" panose="02040503050406030204" pitchFamily="18" charset="0"/>
                          </a:rPr>
                          <m:t>𝑇</m:t>
                        </m:r>
                      </m:sup>
                    </m:s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 </m:t>
                        </m:r>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i="1">
                            <a:solidFill>
                              <a:srgbClr val="00B050"/>
                            </a:solidFill>
                            <a:latin typeface="Cambria Math" panose="02040503050406030204" pitchFamily="18" charset="0"/>
                          </a:rPr>
                          <m:t>𝑖</m:t>
                        </m:r>
                        <m:r>
                          <a:rPr lang="en-US" altLang="zh-TW" i="1">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endParaRPr lang="en-US" dirty="0"/>
              </a:p>
              <a:p>
                <a:pPr lvl="1"/>
                <a:r>
                  <a:rPr lang="en-US" dirty="0" err="1"/>
                  <a:t>ALiBi</a:t>
                </a:r>
                <a:r>
                  <a:rPr lang="en-US" dirty="0"/>
                  <a:t> learns learns a scalar </a:t>
                </a:r>
                <a14:m>
                  <m:oMath xmlns:m="http://schemas.openxmlformats.org/officeDocument/2006/math">
                    <m:r>
                      <a:rPr lang="en-US" altLang="zh-TW" sz="1600" b="0" i="1" smtClean="0">
                        <a:solidFill>
                          <a:srgbClr val="00B050"/>
                        </a:solidFill>
                        <a:latin typeface="Cambria Math" panose="02040503050406030204" pitchFamily="18" charset="0"/>
                      </a:rPr>
                      <m:t>𝑚</m:t>
                    </m:r>
                    <m:r>
                      <a:rPr lang="en-US" altLang="zh-TW" sz="1600" b="0" i="1" smtClean="0">
                        <a:solidFill>
                          <a:srgbClr val="00B050"/>
                        </a:solidFill>
                        <a:latin typeface="Cambria Math" panose="02040503050406030204" pitchFamily="18" charset="0"/>
                      </a:rPr>
                      <m:t> </m:t>
                    </m:r>
                  </m:oMath>
                </a14:m>
                <a:r>
                  <a:rPr lang="en-US" dirty="0"/>
                  <a:t>such that:</a:t>
                </a:r>
              </a:p>
              <a:p>
                <a:pPr marL="685800" lvl="2" indent="0">
                  <a:buNone/>
                </a:pPr>
                <a14:m>
                  <m:oMathPara xmlns:m="http://schemas.openxmlformats.org/officeDocument/2006/math">
                    <m:oMathParaPr>
                      <m:jc m:val="centerGroup"/>
                    </m:oMathParaPr>
                    <m:oMath xmlns:m="http://schemas.openxmlformats.org/officeDocument/2006/math">
                      <m:r>
                        <a:rPr lang="en-US" altLang="zh-TW" sz="1600" i="1" smtClean="0">
                          <a:solidFill>
                            <a:srgbClr val="7030A0"/>
                          </a:solidFill>
                          <a:latin typeface="Cambria Math" panose="02040503050406030204" pitchFamily="18" charset="0"/>
                        </a:rPr>
                        <m:t>𝑄</m:t>
                      </m:r>
                      <m:sSub>
                        <m:sSubPr>
                          <m:ctrlPr>
                            <a:rPr lang="en-US" altLang="zh-TW" sz="1600" b="0" i="1" smtClean="0">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𝐾</m:t>
                          </m:r>
                        </m:e>
                        <m:sub>
                          <m:r>
                            <a:rPr lang="en-US" altLang="zh-TW" sz="1600" i="1">
                              <a:latin typeface="Cambria Math" panose="02040503050406030204" pitchFamily="18" charset="0"/>
                            </a:rPr>
                            <m:t>𝑖𝑗</m:t>
                          </m:r>
                        </m:sub>
                      </m:sSub>
                      <m:r>
                        <a:rPr lang="en-US" altLang="zh-TW" sz="1600" b="0" i="1" smtClean="0">
                          <a:latin typeface="Cambria Math" panose="02040503050406030204" pitchFamily="18" charset="0"/>
                        </a:rPr>
                        <m:t>=</m:t>
                      </m:r>
                      <m:sSubSup>
                        <m:sSubSupPr>
                          <m:ctrlPr>
                            <a:rPr lang="en-US" altLang="zh-TW" sz="1600" b="1" i="1">
                              <a:latin typeface="Cambria Math" panose="02040503050406030204" pitchFamily="18" charset="0"/>
                            </a:rPr>
                          </m:ctrlPr>
                        </m:sSubSup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𝒊</m:t>
                          </m:r>
                        </m:sub>
                        <m:sup>
                          <m:r>
                            <a:rPr lang="en-US" altLang="zh-TW" sz="1600" i="1">
                              <a:latin typeface="Cambria Math" panose="02040503050406030204" pitchFamily="18" charset="0"/>
                            </a:rPr>
                            <m:t>𝑇</m:t>
                          </m:r>
                        </m:sup>
                      </m:sSubSup>
                      <m:sSup>
                        <m:sSupPr>
                          <m:ctrlPr>
                            <a:rPr lang="en-US" altLang="zh-TW" sz="1600" i="1">
                              <a:solidFill>
                                <a:srgbClr val="7030A0"/>
                              </a:solidFill>
                              <a:latin typeface="Cambria Math" panose="02040503050406030204" pitchFamily="18" charset="0"/>
                            </a:rPr>
                          </m:ctrlPr>
                        </m:sSupPr>
                        <m:e>
                          <m:sSub>
                            <m:sSubPr>
                              <m:ctrlPr>
                                <a:rPr lang="en-US" altLang="zh-TW" sz="1600" i="1">
                                  <a:solidFill>
                                    <a:srgbClr val="7030A0"/>
                                  </a:solidFill>
                                  <a:latin typeface="Cambria Math" panose="02040503050406030204" pitchFamily="18" charset="0"/>
                                </a:rPr>
                              </m:ctrlPr>
                            </m:sSubPr>
                            <m:e>
                              <m:r>
                                <a:rPr lang="en-US" altLang="zh-TW" sz="1600" i="1">
                                  <a:solidFill>
                                    <a:srgbClr val="7030A0"/>
                                  </a:solidFill>
                                  <a:latin typeface="Cambria Math" panose="02040503050406030204" pitchFamily="18" charset="0"/>
                                </a:rPr>
                                <m:t>𝑊</m:t>
                              </m:r>
                            </m:e>
                            <m:sub>
                              <m:r>
                                <a:rPr lang="en-US" altLang="zh-TW" sz="1600" i="1">
                                  <a:solidFill>
                                    <a:srgbClr val="7030A0"/>
                                  </a:solidFill>
                                  <a:latin typeface="Cambria Math" panose="02040503050406030204" pitchFamily="18" charset="0"/>
                                </a:rPr>
                                <m:t>𝑞</m:t>
                              </m:r>
                            </m:sub>
                          </m:sSub>
                        </m:e>
                        <m:sup>
                          <m:r>
                            <a:rPr lang="en-US" altLang="zh-TW" sz="1600" i="1">
                              <a:latin typeface="Cambria Math" panose="02040503050406030204" pitchFamily="18" charset="0"/>
                            </a:rPr>
                            <m:t>𝑇</m:t>
                          </m:r>
                        </m:sup>
                      </m:sSup>
                      <m:sSub>
                        <m:sSubPr>
                          <m:ctrlPr>
                            <a:rPr lang="en-US" altLang="zh-TW" sz="1600" i="1">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𝑊</m:t>
                          </m:r>
                        </m:e>
                        <m:sub>
                          <m:r>
                            <a:rPr lang="en-US" altLang="zh-TW" sz="1600" i="1">
                              <a:solidFill>
                                <a:srgbClr val="C00000"/>
                              </a:solidFill>
                              <a:latin typeface="Cambria Math" panose="02040503050406030204" pitchFamily="18" charset="0"/>
                            </a:rPr>
                            <m:t>𝑘</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𝒋</m:t>
                          </m:r>
                        </m:sub>
                      </m:sSub>
                      <m:r>
                        <a:rPr lang="en-US" altLang="zh-TW" sz="1600" b="1" i="1" smtClean="0">
                          <a:latin typeface="Cambria Math" panose="02040503050406030204" pitchFamily="18" charset="0"/>
                        </a:rPr>
                        <m:t>−</m:t>
                      </m:r>
                      <m:r>
                        <a:rPr lang="en-US" altLang="zh-TW" sz="1600" b="0" i="1" smtClean="0">
                          <a:solidFill>
                            <a:srgbClr val="00B050"/>
                          </a:solidFill>
                          <a:latin typeface="Cambria Math" panose="02040503050406030204" pitchFamily="18" charset="0"/>
                        </a:rPr>
                        <m:t>𝑚</m:t>
                      </m:r>
                      <m:r>
                        <a:rPr lang="en-US" altLang="zh-TW" sz="1600" b="1" i="1" smtClean="0">
                          <a:solidFill>
                            <a:srgbClr val="00B050"/>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𝑖</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𝑗</m:t>
                      </m:r>
                      <m:r>
                        <a:rPr lang="en-US" altLang="zh-TW" sz="1600" b="1" i="1" smtClean="0">
                          <a:solidFill>
                            <a:schemeClr val="tx1"/>
                          </a:solidFill>
                          <a:latin typeface="Cambria Math" panose="02040503050406030204" pitchFamily="18" charset="0"/>
                        </a:rPr>
                        <m:t>|</m:t>
                      </m:r>
                    </m:oMath>
                  </m:oMathPara>
                </a14:m>
                <a:endParaRPr lang="en-US" dirty="0"/>
              </a:p>
              <a:p>
                <a:pPr marL="685800" lvl="2" indent="0">
                  <a:buNone/>
                </a:pPr>
                <a:endParaRPr lang="en-US" dirty="0"/>
              </a:p>
            </p:txBody>
          </p:sp>
        </mc:Choice>
        <mc:Fallback xmlns="">
          <p:sp>
            <p:nvSpPr>
              <p:cNvPr id="3" name="Text Placeholder 2">
                <a:extLst>
                  <a:ext uri="{FF2B5EF4-FFF2-40B4-BE49-F238E27FC236}">
                    <a16:creationId xmlns:a16="http://schemas.microsoft.com/office/drawing/2014/main" id="{2698E691-C129-1C6B-B712-FF9AFE75643D}"/>
                  </a:ext>
                </a:extLst>
              </p:cNvPr>
              <p:cNvSpPr>
                <a:spLocks noGrp="1" noRot="1" noChangeAspect="1" noMove="1" noResize="1" noEditPoints="1" noAdjustHandles="1" noChangeArrowheads="1" noChangeShapeType="1" noTextEdit="1"/>
              </p:cNvSpPr>
              <p:nvPr>
                <p:ph type="body" sz="quarter" idx="16"/>
              </p:nvPr>
            </p:nvSpPr>
            <p:spPr>
              <a:xfrm>
                <a:off x="335281" y="1390650"/>
                <a:ext cx="8808720" cy="3077573"/>
              </a:xfrm>
              <a:blipFill>
                <a:blip r:embed="rId3"/>
                <a:stretch>
                  <a:fillRect l="-288" t="-1235"/>
                </a:stretch>
              </a:blipFill>
            </p:spPr>
            <p:txBody>
              <a:bodyPr/>
              <a:lstStyle/>
              <a:p>
                <a:r>
                  <a:rPr lang="en-US">
                    <a:noFill/>
                  </a:rPr>
                  <a:t> </a:t>
                </a:r>
              </a:p>
            </p:txBody>
          </p:sp>
        </mc:Fallback>
      </mc:AlternateContent>
      <p:sp>
        <p:nvSpPr>
          <p:cNvPr id="8" name="object 3">
            <a:extLst>
              <a:ext uri="{FF2B5EF4-FFF2-40B4-BE49-F238E27FC236}">
                <a16:creationId xmlns:a16="http://schemas.microsoft.com/office/drawing/2014/main" id="{30827A80-4D14-E1A4-2252-C8DDE642441E}"/>
              </a:ext>
            </a:extLst>
          </p:cNvPr>
          <p:cNvSpPr txBox="1"/>
          <p:nvPr/>
        </p:nvSpPr>
        <p:spPr>
          <a:xfrm>
            <a:off x="2045019" y="4904861"/>
            <a:ext cx="5023360" cy="130052"/>
          </a:xfrm>
          <a:prstGeom prst="rect">
            <a:avLst/>
          </a:prstGeom>
        </p:spPr>
        <p:txBody>
          <a:bodyPr vert="horz" wrap="square" lIns="0" tIns="7509" rIns="0" bIns="0" rtlCol="0">
            <a:spAutoFit/>
          </a:bodyPr>
          <a:lstStyle/>
          <a:p>
            <a:pPr marL="5776">
              <a:spcBef>
                <a:spcPts val="59"/>
              </a:spcBef>
            </a:pPr>
            <a:r>
              <a:rPr lang="en-US" sz="796" spc="45" dirty="0">
                <a:latin typeface="Tahoma" panose="020B0604030504040204" pitchFamily="34" charset="0"/>
                <a:ea typeface="Tahoma" panose="020B0604030504040204" pitchFamily="34" charset="0"/>
                <a:cs typeface="Tahoma" panose="020B0604030504040204" pitchFamily="34" charset="0"/>
              </a:rPr>
              <a:t>Exploring the Limits of Transfer Learning with a Unified Text-to-Text Transformer, 2020</a:t>
            </a:r>
            <a:endParaRPr sz="796"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024681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35207"/>
            <a:ext cx="8085415" cy="929454"/>
          </a:xfrm>
          <a:prstGeom prst="rect">
            <a:avLst/>
          </a:prstGeom>
        </p:spPr>
        <p:txBody>
          <a:bodyPr vert="horz" wrap="square" lIns="0" tIns="6065" rIns="0" bIns="0" rtlCol="0">
            <a:spAutoFit/>
          </a:bodyPr>
          <a:lstStyle/>
          <a:p>
            <a:pPr marL="5776">
              <a:lnSpc>
                <a:spcPct val="100000"/>
              </a:lnSpc>
              <a:spcBef>
                <a:spcPts val="48"/>
              </a:spcBef>
            </a:pPr>
            <a:r>
              <a:rPr lang="en-US" dirty="0"/>
              <a:t>Relative Encoding via Multiplication:</a:t>
            </a:r>
            <a:br>
              <a:rPr lang="en-US" dirty="0"/>
            </a:br>
            <a:r>
              <a:rPr dirty="0"/>
              <a:t>Rotary</a:t>
            </a:r>
            <a:r>
              <a:rPr spc="-59" dirty="0"/>
              <a:t> </a:t>
            </a:r>
            <a:r>
              <a:rPr dirty="0"/>
              <a:t>Positional</a:t>
            </a:r>
            <a:r>
              <a:rPr spc="-57" dirty="0"/>
              <a:t> </a:t>
            </a:r>
            <a:r>
              <a:rPr lang="en-US" dirty="0"/>
              <a:t>Encoding</a:t>
            </a:r>
            <a:r>
              <a:rPr spc="-57" dirty="0"/>
              <a:t> </a:t>
            </a:r>
            <a:r>
              <a:rPr spc="-5" dirty="0"/>
              <a:t>(</a:t>
            </a:r>
            <a:r>
              <a:rPr spc="-5" dirty="0" err="1"/>
              <a:t>R</a:t>
            </a:r>
            <a:r>
              <a:rPr lang="en-US" spc="-5" dirty="0" err="1"/>
              <a:t>o</a:t>
            </a:r>
            <a:r>
              <a:rPr spc="-5" dirty="0" err="1"/>
              <a:t>PE</a:t>
            </a:r>
            <a:r>
              <a:rPr spc="-5" dirty="0"/>
              <a:t>)</a:t>
            </a:r>
          </a:p>
        </p:txBody>
      </p:sp>
      <p:sp>
        <p:nvSpPr>
          <p:cNvPr id="8" name="object 8"/>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139</a:t>
            </a:fld>
            <a:endParaRPr spc="-11" dirty="0"/>
          </a:p>
        </p:txBody>
      </p:sp>
      <p:sp>
        <p:nvSpPr>
          <p:cNvPr id="9" name="object 9"/>
          <p:cNvSpPr txBox="1"/>
          <p:nvPr/>
        </p:nvSpPr>
        <p:spPr>
          <a:xfrm>
            <a:off x="455785" y="4811251"/>
            <a:ext cx="3911775" cy="126552"/>
          </a:xfrm>
          <a:prstGeom prst="rect">
            <a:avLst/>
          </a:prstGeom>
          <a:solidFill>
            <a:schemeClr val="bg1"/>
          </a:solidFill>
        </p:spPr>
        <p:txBody>
          <a:bodyPr vert="horz" wrap="square" lIns="0" tIns="4043" rIns="0" bIns="0" rtlCol="0">
            <a:spAutoFit/>
          </a:bodyPr>
          <a:lstStyle/>
          <a:p>
            <a:pPr marL="5776" algn="ctr">
              <a:spcBef>
                <a:spcPts val="32"/>
              </a:spcBef>
            </a:pPr>
            <a:r>
              <a:rPr lang="en-US" sz="796" spc="27" dirty="0" err="1">
                <a:latin typeface="Tahoma" panose="020B0604030504040204" pitchFamily="34" charset="0"/>
                <a:ea typeface="Tahoma" panose="020B0604030504040204" pitchFamily="34" charset="0"/>
                <a:cs typeface="Tahoma" panose="020B0604030504040204" pitchFamily="34" charset="0"/>
              </a:rPr>
              <a:t>RoFormer</a:t>
            </a:r>
            <a:r>
              <a:rPr lang="en-US" sz="796" spc="27" dirty="0">
                <a:latin typeface="Tahoma" panose="020B0604030504040204" pitchFamily="34" charset="0"/>
                <a:ea typeface="Tahoma" panose="020B0604030504040204" pitchFamily="34" charset="0"/>
                <a:cs typeface="Tahoma" panose="020B0604030504040204" pitchFamily="34" charset="0"/>
              </a:rPr>
              <a:t>:</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3" dirty="0">
                <a:latin typeface="Tahoma" panose="020B0604030504040204" pitchFamily="34" charset="0"/>
                <a:ea typeface="Tahoma" panose="020B0604030504040204" pitchFamily="34" charset="0"/>
                <a:cs typeface="Tahoma" panose="020B0604030504040204" pitchFamily="34" charset="0"/>
              </a:rPr>
              <a:t>Enhanced</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52" dirty="0">
                <a:latin typeface="Tahoma" panose="020B0604030504040204" pitchFamily="34" charset="0"/>
                <a:ea typeface="Tahoma" panose="020B0604030504040204" pitchFamily="34" charset="0"/>
                <a:cs typeface="Tahoma" panose="020B0604030504040204" pitchFamily="34" charset="0"/>
              </a:rPr>
              <a:t>Transformer</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1" dirty="0">
                <a:latin typeface="Tahoma" panose="020B0604030504040204" pitchFamily="34" charset="0"/>
                <a:ea typeface="Tahoma" panose="020B0604030504040204" pitchFamily="34" charset="0"/>
                <a:cs typeface="Tahoma" panose="020B0604030504040204" pitchFamily="34" charset="0"/>
              </a:rPr>
              <a:t>with</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3" dirty="0">
                <a:latin typeface="Tahoma" panose="020B0604030504040204" pitchFamily="34" charset="0"/>
                <a:ea typeface="Tahoma" panose="020B0604030504040204" pitchFamily="34" charset="0"/>
                <a:cs typeface="Tahoma" panose="020B0604030504040204" pitchFamily="34" charset="0"/>
              </a:rPr>
              <a:t>Rotary</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8" dirty="0">
                <a:latin typeface="Tahoma" panose="020B0604030504040204" pitchFamily="34" charset="0"/>
                <a:ea typeface="Tahoma" panose="020B0604030504040204" pitchFamily="34" charset="0"/>
                <a:cs typeface="Tahoma" panose="020B0604030504040204" pitchFamily="34" charset="0"/>
              </a:rPr>
              <a:t>Position</a:t>
            </a:r>
            <a:r>
              <a:rPr lang="en-US" sz="796" spc="36" dirty="0">
                <a:latin typeface="Tahoma" panose="020B0604030504040204" pitchFamily="34" charset="0"/>
                <a:ea typeface="Tahoma" panose="020B0604030504040204" pitchFamily="34" charset="0"/>
                <a:cs typeface="Tahoma" panose="020B0604030504040204" pitchFamily="34" charset="0"/>
              </a:rPr>
              <a:t> </a:t>
            </a:r>
            <a:r>
              <a:rPr lang="en-US" sz="796" spc="61" dirty="0">
                <a:latin typeface="Tahoma" panose="020B0604030504040204" pitchFamily="34" charset="0"/>
                <a:ea typeface="Tahoma" panose="020B0604030504040204" pitchFamily="34" charset="0"/>
                <a:cs typeface="Tahoma" panose="020B0604030504040204" pitchFamily="34" charset="0"/>
              </a:rPr>
              <a:t>Embedding</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1" dirty="0">
                <a:latin typeface="Tahoma" panose="020B0604030504040204" pitchFamily="34" charset="0"/>
                <a:ea typeface="Tahoma" panose="020B0604030504040204" pitchFamily="34" charset="0"/>
                <a:cs typeface="Tahoma" panose="020B0604030504040204" pitchFamily="34" charset="0"/>
              </a:rPr>
              <a:t>(2022)</a:t>
            </a:r>
            <a:endParaRPr lang="en-US" sz="796" dirty="0">
              <a:latin typeface="Tahoma" panose="020B0604030504040204" pitchFamily="34" charset="0"/>
              <a:ea typeface="Tahoma" panose="020B0604030504040204" pitchFamily="34" charset="0"/>
              <a:cs typeface="Tahoma" panose="020B0604030504040204" pitchFamily="34" charset="0"/>
            </a:endParaRPr>
          </a:p>
        </p:txBody>
      </p:sp>
      <p:pic>
        <p:nvPicPr>
          <p:cNvPr id="10242" name="Picture 2">
            <a:extLst>
              <a:ext uri="{FF2B5EF4-FFF2-40B4-BE49-F238E27FC236}">
                <a16:creationId xmlns:a16="http://schemas.microsoft.com/office/drawing/2014/main" id="{9DA74277-9619-CC13-75AD-7E42BCF60B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3" t="4957" r="1762" b="1544"/>
          <a:stretch/>
        </p:blipFill>
        <p:spPr bwMode="auto">
          <a:xfrm>
            <a:off x="5318150" y="1151809"/>
            <a:ext cx="3825848" cy="3707123"/>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9">
            <a:extLst>
              <a:ext uri="{FF2B5EF4-FFF2-40B4-BE49-F238E27FC236}">
                <a16:creationId xmlns:a16="http://schemas.microsoft.com/office/drawing/2014/main" id="{D221E3B7-DA14-2541-689D-35108851970C}"/>
              </a:ext>
            </a:extLst>
          </p:cNvPr>
          <p:cNvSpPr txBox="1"/>
          <p:nvPr/>
        </p:nvSpPr>
        <p:spPr>
          <a:xfrm>
            <a:off x="4968044" y="4858932"/>
            <a:ext cx="3911775" cy="126552"/>
          </a:xfrm>
          <a:prstGeom prst="rect">
            <a:avLst/>
          </a:prstGeom>
        </p:spPr>
        <p:txBody>
          <a:bodyPr vert="horz" wrap="square" lIns="0" tIns="4043" rIns="0" bIns="0" rtlCol="0">
            <a:spAutoFit/>
          </a:bodyPr>
          <a:lstStyle/>
          <a:p>
            <a:pPr marL="5776" algn="ctr">
              <a:spcBef>
                <a:spcPts val="32"/>
              </a:spcBef>
            </a:pPr>
            <a:r>
              <a:rPr lang="en-US" sz="796" dirty="0">
                <a:latin typeface="Tahoma" panose="020B0604030504040204" pitchFamily="34" charset="0"/>
                <a:ea typeface="Tahoma" panose="020B0604030504040204" pitchFamily="34" charset="0"/>
                <a:cs typeface="Tahoma" panose="020B0604030504040204" pitchFamily="34" charset="0"/>
                <a:hlinkClick r:id="rId3"/>
              </a:rPr>
              <a:t>Figure source</a:t>
            </a:r>
            <a:endParaRPr lang="en-US" sz="796"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13" name="Text Placeholder 9">
                <a:extLst>
                  <a:ext uri="{FF2B5EF4-FFF2-40B4-BE49-F238E27FC236}">
                    <a16:creationId xmlns:a16="http://schemas.microsoft.com/office/drawing/2014/main" id="{575E1DC1-1765-7604-58F6-050845D1952B}"/>
                  </a:ext>
                </a:extLst>
              </p:cNvPr>
              <p:cNvSpPr>
                <a:spLocks noGrp="1"/>
              </p:cNvSpPr>
              <p:nvPr>
                <p:ph type="body" sz="quarter" idx="16"/>
              </p:nvPr>
            </p:nvSpPr>
            <p:spPr>
              <a:xfrm>
                <a:off x="346057" y="1151810"/>
                <a:ext cx="4833105" cy="3077573"/>
              </a:xfrm>
            </p:spPr>
            <p:txBody>
              <a:bodyPr/>
              <a:lstStyle/>
              <a:p>
                <a:r>
                  <a:rPr lang="en-US" sz="1600" dirty="0"/>
                  <a:t>Drop the additive positional encoding and make it multiplicative. </a:t>
                </a:r>
                <a:br>
                  <a:rPr lang="en-US" sz="1600" dirty="0"/>
                </a:br>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altLang="zh-TW" sz="1600" b="0" i="1" smtClean="0">
                          <a:solidFill>
                            <a:srgbClr val="7030A0"/>
                          </a:solidFill>
                          <a:latin typeface="Cambria Math" panose="02040503050406030204" pitchFamily="18" charset="0"/>
                        </a:rPr>
                        <m:t>𝑞</m:t>
                      </m:r>
                      <m:sSub>
                        <m:sSubPr>
                          <m:ctrlPr>
                            <a:rPr lang="en-US" altLang="zh-TW" sz="1600" b="0" i="1" smtClean="0">
                              <a:solidFill>
                                <a:srgbClr val="C00000"/>
                              </a:solidFill>
                              <a:latin typeface="Cambria Math" panose="02040503050406030204" pitchFamily="18" charset="0"/>
                            </a:rPr>
                          </m:ctrlPr>
                        </m:sSubPr>
                        <m:e>
                          <m:r>
                            <a:rPr lang="en-US" altLang="zh-TW" sz="1600" b="0" i="1" smtClean="0">
                              <a:solidFill>
                                <a:srgbClr val="C00000"/>
                              </a:solidFill>
                              <a:latin typeface="Cambria Math" panose="02040503050406030204" pitchFamily="18" charset="0"/>
                            </a:rPr>
                            <m:t>𝑘</m:t>
                          </m:r>
                        </m:e>
                        <m:sub>
                          <m:r>
                            <a:rPr lang="en-US" altLang="zh-TW" sz="1600" b="0" i="1" smtClean="0">
                              <a:latin typeface="Cambria Math" panose="02040503050406030204" pitchFamily="18" charset="0"/>
                            </a:rPr>
                            <m:t>𝑚𝑛</m:t>
                          </m:r>
                        </m:sub>
                      </m:sSub>
                      <m:r>
                        <a:rPr lang="en-US" altLang="zh-TW" sz="1600" i="1">
                          <a:latin typeface="Cambria Math" panose="02040503050406030204" pitchFamily="18" charset="0"/>
                        </a:rPr>
                        <m:t>=</m:t>
                      </m:r>
                      <m:sSup>
                        <m:sSupPr>
                          <m:ctrlPr>
                            <a:rPr lang="en-US" altLang="zh-TW" sz="1600" b="0" i="1" smtClean="0">
                              <a:solidFill>
                                <a:srgbClr val="7030A0"/>
                              </a:solidFill>
                              <a:latin typeface="Cambria Math" panose="02040503050406030204" pitchFamily="18" charset="0"/>
                            </a:rPr>
                          </m:ctrlPr>
                        </m:sSupPr>
                        <m:e>
                          <m:d>
                            <m:dPr>
                              <m:ctrlPr>
                                <a:rPr lang="en-US" altLang="zh-TW" sz="1600" b="0" i="1" smtClean="0">
                                  <a:solidFill>
                                    <a:srgbClr val="7030A0"/>
                                  </a:solidFill>
                                  <a:latin typeface="Cambria Math" panose="02040503050406030204" pitchFamily="18" charset="0"/>
                                </a:rPr>
                              </m:ctrlPr>
                            </m:dPr>
                            <m:e>
                              <m:sSub>
                                <m:sSubPr>
                                  <m:ctrlPr>
                                    <a:rPr lang="en-US" altLang="zh-TW" i="1" smtClean="0">
                                      <a:solidFill>
                                        <a:srgbClr val="0F9352"/>
                                      </a:solidFill>
                                      <a:latin typeface="Cambria Math" panose="02040503050406030204" pitchFamily="18" charset="0"/>
                                    </a:rPr>
                                  </m:ctrlPr>
                                </m:sSubPr>
                                <m:e>
                                  <m:r>
                                    <a:rPr lang="en-US" altLang="zh-TW" b="0" i="1" smtClean="0">
                                      <a:solidFill>
                                        <a:srgbClr val="0F9352"/>
                                      </a:solidFill>
                                      <a:latin typeface="Cambria Math" panose="02040503050406030204" pitchFamily="18" charset="0"/>
                                    </a:rPr>
                                    <m:t>𝑅</m:t>
                                  </m:r>
                                </m:e>
                                <m:sub>
                                  <m:r>
                                    <a:rPr lang="en-US" altLang="zh-TW" b="0" i="1" smtClean="0">
                                      <a:solidFill>
                                        <a:srgbClr val="0F9352"/>
                                      </a:solidFill>
                                      <a:latin typeface="Cambria Math" panose="02040503050406030204" pitchFamily="18" charset="0"/>
                                    </a:rPr>
                                    <m:t>𝜃</m:t>
                                  </m:r>
                                  <m:r>
                                    <a:rPr lang="en-US" altLang="zh-TW" b="0" i="1" smtClean="0">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𝑚</m:t>
                                  </m:r>
                                </m:sub>
                              </m:sSub>
                              <m:sSub>
                                <m:sSubPr>
                                  <m:ctrlPr>
                                    <a:rPr lang="en-US" altLang="zh-TW" sz="1600" i="1">
                                      <a:solidFill>
                                        <a:srgbClr val="7030A0"/>
                                      </a:solidFill>
                                      <a:latin typeface="Cambria Math" panose="02040503050406030204" pitchFamily="18" charset="0"/>
                                    </a:rPr>
                                  </m:ctrlPr>
                                </m:sSubPr>
                                <m:e>
                                  <m:r>
                                    <a:rPr lang="en-US" altLang="zh-TW" sz="1600" i="1">
                                      <a:solidFill>
                                        <a:srgbClr val="7030A0"/>
                                      </a:solidFill>
                                      <a:latin typeface="Cambria Math" panose="02040503050406030204" pitchFamily="18" charset="0"/>
                                    </a:rPr>
                                    <m:t>𝑊</m:t>
                                  </m:r>
                                </m:e>
                                <m:sub>
                                  <m:r>
                                    <a:rPr lang="en-US" altLang="zh-TW" sz="1600" i="1">
                                      <a:solidFill>
                                        <a:srgbClr val="7030A0"/>
                                      </a:solidFill>
                                      <a:latin typeface="Cambria Math" panose="02040503050406030204" pitchFamily="18" charset="0"/>
                                    </a:rPr>
                                    <m:t>𝑞</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0" i="1" smtClean="0">
                                      <a:latin typeface="Cambria Math" panose="02040503050406030204" pitchFamily="18" charset="0"/>
                                    </a:rPr>
                                    <m:t>𝑚</m:t>
                                  </m:r>
                                </m:sub>
                              </m:sSub>
                            </m:e>
                          </m:d>
                        </m:e>
                        <m:sup>
                          <m:r>
                            <a:rPr lang="en-US" altLang="zh-TW" sz="1600" i="1">
                              <a:latin typeface="Cambria Math" panose="02040503050406030204" pitchFamily="18" charset="0"/>
                            </a:rPr>
                            <m:t>𝑇</m:t>
                          </m:r>
                        </m:sup>
                      </m:sSup>
                      <m:d>
                        <m:dPr>
                          <m:ctrlPr>
                            <a:rPr lang="en-US" altLang="zh-TW" sz="1600" i="1">
                              <a:latin typeface="Cambria Math" panose="02040503050406030204" pitchFamily="18" charset="0"/>
                            </a:rPr>
                          </m:ctrlPr>
                        </m:dPr>
                        <m:e>
                          <m:sSub>
                            <m:sSubPr>
                              <m:ctrlPr>
                                <a:rPr lang="en-US" altLang="zh-TW" i="1">
                                  <a:solidFill>
                                    <a:srgbClr val="0F9352"/>
                                  </a:solidFill>
                                  <a:latin typeface="Cambria Math" panose="02040503050406030204" pitchFamily="18" charset="0"/>
                                </a:rPr>
                              </m:ctrlPr>
                            </m:sSub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𝑛</m:t>
                              </m:r>
                            </m:sub>
                          </m:sSub>
                          <m:sSub>
                            <m:sSubPr>
                              <m:ctrlPr>
                                <a:rPr lang="en-US" altLang="zh-TW" sz="1600" i="1">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𝑊</m:t>
                              </m:r>
                            </m:e>
                            <m:sub>
                              <m:r>
                                <a:rPr lang="en-US" altLang="zh-TW" sz="1600" i="1">
                                  <a:solidFill>
                                    <a:srgbClr val="C00000"/>
                                  </a:solidFill>
                                  <a:latin typeface="Cambria Math" panose="02040503050406030204" pitchFamily="18" charset="0"/>
                                </a:rPr>
                                <m:t>𝑘</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0" i="1" smtClean="0">
                                  <a:latin typeface="Cambria Math" panose="02040503050406030204" pitchFamily="18" charset="0"/>
                                </a:rPr>
                                <m:t>𝑛</m:t>
                              </m:r>
                            </m:sub>
                          </m:sSub>
                        </m:e>
                      </m:d>
                    </m:oMath>
                  </m:oMathPara>
                </a14:m>
                <a:endParaRPr lang="en-US" altLang="zh-TW" sz="1600" b="0" i="1" dirty="0">
                  <a:latin typeface="Cambria Math" panose="02040503050406030204" pitchFamily="18" charset="0"/>
                </a:endParaRPr>
              </a:p>
              <a:p>
                <a:pPr marL="0" indent="0" algn="ctr">
                  <a:buNone/>
                </a:pPr>
                <a:r>
                  <a:rPr lang="en-US" altLang="zh-TW" sz="1600" b="0" dirty="0"/>
                  <a:t> </a:t>
                </a:r>
                <a14:m>
                  <m:oMath xmlns:m="http://schemas.openxmlformats.org/officeDocument/2006/math">
                    <m:r>
                      <a:rPr lang="en-US" altLang="zh-TW" sz="1600" b="0" i="1" smtClean="0">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b="1" i="1">
                            <a:latin typeface="Cambria Math" panose="02040503050406030204" pitchFamily="18" charset="0"/>
                          </a:rPr>
                          <m:t>𝒙</m:t>
                        </m:r>
                      </m:e>
                      <m:sub>
                        <m:r>
                          <a:rPr lang="en-US" altLang="zh-TW" b="0" i="1" smtClean="0">
                            <a:latin typeface="Cambria Math" panose="02040503050406030204" pitchFamily="18" charset="0"/>
                          </a:rPr>
                          <m:t>𝑚</m:t>
                        </m:r>
                      </m:sub>
                      <m:sup>
                        <m:r>
                          <a:rPr lang="en-US" altLang="zh-TW" b="0" i="1">
                            <a:latin typeface="Cambria Math" panose="02040503050406030204" pitchFamily="18" charset="0"/>
                          </a:rPr>
                          <m:t>𝑇</m:t>
                        </m:r>
                      </m:sup>
                    </m:sSubSup>
                    <m:sSubSup>
                      <m:sSubSupPr>
                        <m:ctrlPr>
                          <a:rPr lang="en-US" altLang="zh-TW" b="0" i="1" smtClean="0">
                            <a:solidFill>
                              <a:srgbClr val="7030A0"/>
                            </a:solidFill>
                            <a:latin typeface="Cambria Math" panose="02040503050406030204" pitchFamily="18" charset="0"/>
                          </a:rPr>
                        </m:ctrlPr>
                      </m:sSubSup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up>
                        <m:r>
                          <a:rPr lang="en-US" altLang="zh-TW" i="1">
                            <a:latin typeface="Cambria Math" panose="02040503050406030204" pitchFamily="18" charset="0"/>
                          </a:rPr>
                          <m:t>𝑇</m:t>
                        </m:r>
                      </m:sup>
                    </m:sSubSup>
                    <m:sSubSup>
                      <m:sSubSupPr>
                        <m:ctrlPr>
                          <a:rPr lang="en-US" altLang="zh-TW" b="0" i="1" smtClean="0">
                            <a:solidFill>
                              <a:srgbClr val="0F9352"/>
                            </a:solidFill>
                            <a:latin typeface="Cambria Math" panose="02040503050406030204" pitchFamily="18" charset="0"/>
                          </a:rPr>
                        </m:ctrlPr>
                      </m:sSubSup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𝑚</m:t>
                        </m:r>
                      </m:sub>
                      <m:sup>
                        <m:r>
                          <a:rPr lang="en-US" altLang="zh-TW" i="1">
                            <a:latin typeface="Cambria Math" panose="02040503050406030204" pitchFamily="18" charset="0"/>
                          </a:rPr>
                          <m:t>𝑇</m:t>
                        </m:r>
                      </m:sup>
                    </m:sSubSup>
                    <m:sSub>
                      <m:sSubPr>
                        <m:ctrlPr>
                          <a:rPr lang="en-US" altLang="zh-TW" i="1">
                            <a:solidFill>
                              <a:srgbClr val="0F9352"/>
                            </a:solidFill>
                            <a:latin typeface="Cambria Math" panose="02040503050406030204" pitchFamily="18" charset="0"/>
                          </a:rPr>
                        </m:ctrlPr>
                      </m:sSub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𝑛</m:t>
                        </m:r>
                      </m:sub>
                    </m:sSub>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smtClean="0">
                            <a:latin typeface="Cambria Math" panose="02040503050406030204" pitchFamily="18" charset="0"/>
                          </a:rPr>
                          <m:t>𝒋</m:t>
                        </m:r>
                      </m:sub>
                    </m:sSub>
                  </m:oMath>
                </a14:m>
                <a:endParaRPr lang="en-US" altLang="zh-TW" b="1" dirty="0"/>
              </a:p>
              <a:p>
                <a:pPr marL="0" indent="0" algn="ctr">
                  <a:buNone/>
                </a:pPr>
                <a:endParaRPr lang="en-US" sz="1600" dirty="0"/>
              </a:p>
              <a:p>
                <a:pPr lvl="1"/>
                <a14:m>
                  <m:oMath xmlns:m="http://schemas.openxmlformats.org/officeDocument/2006/math">
                    <m:r>
                      <a:rPr lang="en-US" altLang="zh-TW" i="1" smtClean="0">
                        <a:solidFill>
                          <a:srgbClr val="0F9352"/>
                        </a:solidFill>
                        <a:latin typeface="Cambria Math" panose="02040503050406030204" pitchFamily="18" charset="0"/>
                      </a:rPr>
                      <m:t>𝜃</m:t>
                    </m:r>
                  </m:oMath>
                </a14:m>
                <a:r>
                  <a:rPr lang="en-US" dirty="0"/>
                  <a:t>: the size of rotation</a:t>
                </a:r>
              </a:p>
              <a:p>
                <a:pPr lvl="1"/>
                <a14:m>
                  <m:oMath xmlns:m="http://schemas.openxmlformats.org/officeDocument/2006/math">
                    <m:sSub>
                      <m:sSubPr>
                        <m:ctrlPr>
                          <a:rPr lang="en-US" altLang="zh-TW" i="1">
                            <a:solidFill>
                              <a:srgbClr val="0F9352"/>
                            </a:solidFill>
                            <a:latin typeface="Cambria Math" panose="02040503050406030204" pitchFamily="18" charset="0"/>
                          </a:rPr>
                        </m:ctrlPr>
                      </m:sSub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i="1">
                            <a:solidFill>
                              <a:srgbClr val="0F9352"/>
                            </a:solidFill>
                            <a:latin typeface="Cambria Math" panose="02040503050406030204" pitchFamily="18" charset="0"/>
                          </a:rPr>
                          <m:t>𝑚</m:t>
                        </m:r>
                      </m:sub>
                    </m:sSub>
                  </m:oMath>
                </a14:m>
                <a:r>
                  <a:rPr lang="en-US" dirty="0"/>
                  <a:t>: rotation matrix, rotates a vector it gets multiplied to proportional to </a:t>
                </a:r>
                <a14:m>
                  <m:oMath xmlns:m="http://schemas.openxmlformats.org/officeDocument/2006/math">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oMath>
                </a14:m>
                <a:r>
                  <a:rPr lang="en-US" dirty="0"/>
                  <a:t>and the position index </a:t>
                </a:r>
                <a14:m>
                  <m:oMath xmlns:m="http://schemas.openxmlformats.org/officeDocument/2006/math">
                    <m:r>
                      <a:rPr lang="en-US" altLang="zh-TW" i="1">
                        <a:solidFill>
                          <a:srgbClr val="0F9352"/>
                        </a:solidFill>
                        <a:latin typeface="Cambria Math" panose="02040503050406030204" pitchFamily="18" charset="0"/>
                      </a:rPr>
                      <m:t>𝑚</m:t>
                    </m:r>
                  </m:oMath>
                </a14:m>
                <a:r>
                  <a:rPr lang="en-US" dirty="0"/>
                  <a:t>.  </a:t>
                </a:r>
              </a:p>
              <a:p>
                <a:r>
                  <a:rPr lang="en-US" dirty="0"/>
                  <a:t>Intuition: </a:t>
                </a:r>
                <a:r>
                  <a:rPr lang="en-US" b="1" dirty="0"/>
                  <a:t>nearby </a:t>
                </a:r>
                <a:r>
                  <a:rPr lang="en-US" dirty="0"/>
                  <a:t>words have </a:t>
                </a:r>
                <a:r>
                  <a:rPr lang="en-US" b="1" dirty="0"/>
                  <a:t>smaller relative rotation</a:t>
                </a:r>
                <a:r>
                  <a:rPr lang="en-US" dirty="0"/>
                  <a:t>.</a:t>
                </a:r>
              </a:p>
              <a:p>
                <a:pPr marL="0" indent="0">
                  <a:buNone/>
                </a:pPr>
                <a:endParaRPr lang="en-US" dirty="0"/>
              </a:p>
              <a:p>
                <a:pPr marL="0" indent="0" algn="ctr">
                  <a:buNone/>
                </a:pPr>
                <a:endParaRPr lang="en-US" sz="1600" dirty="0"/>
              </a:p>
              <a:p>
                <a:pPr marL="0" indent="0" algn="ctr">
                  <a:buNone/>
                </a:pPr>
                <a:endParaRPr lang="en-US" dirty="0"/>
              </a:p>
              <a:p>
                <a:pPr marL="0" indent="0" algn="ctr">
                  <a:buNone/>
                </a:pPr>
                <a:endParaRPr lang="en-US" sz="1600" dirty="0"/>
              </a:p>
            </p:txBody>
          </p:sp>
        </mc:Choice>
        <mc:Fallback xmlns="">
          <p:sp>
            <p:nvSpPr>
              <p:cNvPr id="13" name="Text Placeholder 9">
                <a:extLst>
                  <a:ext uri="{FF2B5EF4-FFF2-40B4-BE49-F238E27FC236}">
                    <a16:creationId xmlns:a16="http://schemas.microsoft.com/office/drawing/2014/main" id="{575E1DC1-1765-7604-58F6-050845D1952B}"/>
                  </a:ext>
                </a:extLst>
              </p:cNvPr>
              <p:cNvSpPr>
                <a:spLocks noGrp="1" noRot="1" noChangeAspect="1" noMove="1" noResize="1" noEditPoints="1" noAdjustHandles="1" noChangeArrowheads="1" noChangeShapeType="1" noTextEdit="1"/>
              </p:cNvSpPr>
              <p:nvPr>
                <p:ph type="body" sz="quarter" idx="16"/>
              </p:nvPr>
            </p:nvSpPr>
            <p:spPr>
              <a:xfrm>
                <a:off x="346057" y="1151810"/>
                <a:ext cx="4833105" cy="3077573"/>
              </a:xfrm>
              <a:blipFill>
                <a:blip r:embed="rId4"/>
                <a:stretch>
                  <a:fillRect l="-524" t="-1230" r="-524" b="-7377"/>
                </a:stretch>
              </a:blipFill>
            </p:spPr>
            <p:txBody>
              <a:bodyPr/>
              <a:lstStyle/>
              <a:p>
                <a:r>
                  <a:rPr lang="en-US">
                    <a:noFill/>
                  </a:rPr>
                  <a:t> </a:t>
                </a:r>
              </a:p>
            </p:txBody>
          </p:sp>
        </mc:Fallback>
      </mc:AlternateContent>
    </p:spTree>
    <p:extLst>
      <p:ext uri="{BB962C8B-B14F-4D97-AF65-F5344CB8AC3E}">
        <p14:creationId xmlns:p14="http://schemas.microsoft.com/office/powerpoint/2010/main" val="22389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87EA-8689-A75D-A724-84C2F679878E}"/>
              </a:ext>
            </a:extLst>
          </p:cNvPr>
          <p:cNvSpPr>
            <a:spLocks noGrp="1"/>
          </p:cNvSpPr>
          <p:nvPr>
            <p:ph type="title"/>
          </p:nvPr>
        </p:nvSpPr>
        <p:spPr/>
        <p:txBody>
          <a:bodyPr>
            <a:normAutofit/>
          </a:bodyPr>
          <a:lstStyle/>
          <a:p>
            <a:r>
              <a:rPr lang="en-US" dirty="0"/>
              <a:t>Doing Things with Language Model </a:t>
            </a:r>
          </a:p>
        </p:txBody>
      </p:sp>
      <p:sp>
        <p:nvSpPr>
          <p:cNvPr id="3" name="Content Placeholder 2">
            <a:extLst>
              <a:ext uri="{FF2B5EF4-FFF2-40B4-BE49-F238E27FC236}">
                <a16:creationId xmlns:a16="http://schemas.microsoft.com/office/drawing/2014/main" id="{242C289D-9387-A0FB-7873-DD0DAD7E5D20}"/>
              </a:ext>
            </a:extLst>
          </p:cNvPr>
          <p:cNvSpPr>
            <a:spLocks noGrp="1"/>
          </p:cNvSpPr>
          <p:nvPr>
            <p:ph type="body" sz="quarter" idx="16"/>
          </p:nvPr>
        </p:nvSpPr>
        <p:spPr/>
        <p:txBody>
          <a:bodyPr/>
          <a:lstStyle/>
          <a:p>
            <a:r>
              <a:rPr lang="en-US" dirty="0"/>
              <a:t>What is the probability of ….</a:t>
            </a:r>
          </a:p>
          <a:p>
            <a:endParaRPr lang="en-US" dirty="0"/>
          </a:p>
          <a:p>
            <a:pPr marL="114300" indent="0">
              <a:buNone/>
            </a:pPr>
            <a:endParaRPr lang="en-US" dirty="0"/>
          </a:p>
          <a:p>
            <a:endParaRPr lang="en-US" dirty="0"/>
          </a:p>
          <a:p>
            <a:r>
              <a:rPr lang="en-US" dirty="0"/>
              <a:t>LMs assign a probability to every sentence (or any string of words). </a:t>
            </a:r>
          </a:p>
        </p:txBody>
      </p:sp>
      <p:sp>
        <p:nvSpPr>
          <p:cNvPr id="5" name="TextBox 4">
            <a:extLst>
              <a:ext uri="{FF2B5EF4-FFF2-40B4-BE49-F238E27FC236}">
                <a16:creationId xmlns:a16="http://schemas.microsoft.com/office/drawing/2014/main" id="{C4C15E8C-B0B2-C17E-6E29-2DEFE405B9FD}"/>
              </a:ext>
            </a:extLst>
          </p:cNvPr>
          <p:cNvSpPr txBox="1"/>
          <p:nvPr/>
        </p:nvSpPr>
        <p:spPr>
          <a:xfrm>
            <a:off x="3990590" y="1225840"/>
            <a:ext cx="4317207" cy="1143070"/>
          </a:xfrm>
          <a:prstGeom prst="rect">
            <a:avLst/>
          </a:prstGeom>
          <a:noFill/>
        </p:spPr>
        <p:txBody>
          <a:bodyPr wrap="none" rtlCol="0">
            <a:spAutoFit/>
          </a:bodyPr>
          <a:lstStyle/>
          <a:p>
            <a:pPr>
              <a:lnSpc>
                <a:spcPct val="150000"/>
              </a:lnSpc>
            </a:pPr>
            <a:r>
              <a:rPr lang="en-US" sz="2400" dirty="0">
                <a:solidFill>
                  <a:srgbClr val="C00000"/>
                </a:solidFill>
                <a:latin typeface="Corbel" panose="020B0503020204020204" pitchFamily="34" charset="0"/>
              </a:rPr>
              <a:t>“I like Johns Hopkins University”</a:t>
            </a:r>
            <a:endParaRPr lang="en-US" sz="2400" dirty="0">
              <a:solidFill>
                <a:srgbClr val="0070C0"/>
              </a:solidFill>
              <a:latin typeface="Corbel" panose="020B0503020204020204" pitchFamily="34" charset="0"/>
            </a:endParaRPr>
          </a:p>
          <a:p>
            <a:pPr>
              <a:lnSpc>
                <a:spcPct val="150000"/>
              </a:lnSpc>
            </a:pPr>
            <a:r>
              <a:rPr lang="en-US" sz="2400" dirty="0">
                <a:solidFill>
                  <a:srgbClr val="0070C0"/>
                </a:solidFill>
                <a:latin typeface="Corbel" panose="020B0503020204020204" pitchFamily="34" charset="0"/>
              </a:rPr>
              <a:t>“like Hopkins I University Johns” </a:t>
            </a:r>
          </a:p>
        </p:txBody>
      </p:sp>
      <p:sp>
        <p:nvSpPr>
          <p:cNvPr id="6" name="object 3">
            <a:extLst>
              <a:ext uri="{FF2B5EF4-FFF2-40B4-BE49-F238E27FC236}">
                <a16:creationId xmlns:a16="http://schemas.microsoft.com/office/drawing/2014/main" id="{87C12C56-938E-166B-B3D6-2DB5EB5C6681}"/>
              </a:ext>
            </a:extLst>
          </p:cNvPr>
          <p:cNvSpPr txBox="1"/>
          <p:nvPr/>
        </p:nvSpPr>
        <p:spPr>
          <a:xfrm>
            <a:off x="1742368" y="3219053"/>
            <a:ext cx="5659264" cy="1039293"/>
          </a:xfrm>
          <a:prstGeom prst="rect">
            <a:avLst/>
          </a:prstGeom>
        </p:spPr>
        <p:txBody>
          <a:bodyPr vert="horz" wrap="square" lIns="0" tIns="147227" rIns="0" bIns="0" rtlCol="0">
            <a:spAutoFit/>
          </a:bodyPr>
          <a:lstStyle/>
          <a:p>
            <a:pPr marL="75499" algn="ctr">
              <a:lnSpc>
                <a:spcPct val="150000"/>
              </a:lnSpc>
              <a:spcBef>
                <a:spcPts val="788"/>
              </a:spcBef>
            </a:pPr>
            <a:r>
              <a:rPr sz="1600" b="1" spc="-82" dirty="0">
                <a:latin typeface="Verdana"/>
                <a:cs typeface="Verdana"/>
              </a:rPr>
              <a:t>P</a:t>
            </a:r>
            <a:r>
              <a:rPr sz="1600" spc="-82" dirty="0">
                <a:latin typeface="Verdana"/>
                <a:cs typeface="Verdana"/>
              </a:rPr>
              <a:t>(</a:t>
            </a:r>
            <a:r>
              <a:rPr lang="en-US" sz="1800" dirty="0">
                <a:solidFill>
                  <a:srgbClr val="C00000"/>
                </a:solidFill>
                <a:latin typeface="Corbel" panose="020B0503020204020204" pitchFamily="34" charset="0"/>
              </a:rPr>
              <a:t>“I like Johns Hopkins University EOS”</a:t>
            </a:r>
            <a:r>
              <a:rPr lang="en-US" sz="1600" spc="-149" dirty="0">
                <a:latin typeface="Verdana"/>
                <a:cs typeface="Verdana"/>
              </a:rPr>
              <a:t>)</a:t>
            </a:r>
            <a:r>
              <a:rPr sz="1600" spc="-193" dirty="0">
                <a:latin typeface="Verdana"/>
                <a:cs typeface="Verdana"/>
              </a:rPr>
              <a:t> </a:t>
            </a:r>
            <a:r>
              <a:rPr sz="1600" spc="-453" dirty="0">
                <a:latin typeface="Verdana"/>
                <a:cs typeface="Verdana"/>
              </a:rPr>
              <a:t>=</a:t>
            </a:r>
            <a:r>
              <a:rPr sz="1600" spc="-193" dirty="0">
                <a:latin typeface="Verdana"/>
                <a:cs typeface="Verdana"/>
              </a:rPr>
              <a:t> </a:t>
            </a:r>
            <a:r>
              <a:rPr sz="1600" spc="-7" dirty="0">
                <a:latin typeface="Cambria Math"/>
                <a:cs typeface="Cambria Math"/>
              </a:rPr>
              <a:t>1</a:t>
            </a:r>
            <a:r>
              <a:rPr lang="en-US" sz="1600" spc="-7" dirty="0">
                <a:latin typeface="Cambria Math"/>
                <a:cs typeface="Cambria Math"/>
              </a:rPr>
              <a:t>0</a:t>
            </a:r>
            <a:r>
              <a:rPr lang="en-US" sz="1800" spc="45" baseline="29629" dirty="0">
                <a:latin typeface="Cambria Math"/>
                <a:cs typeface="Cambria Math"/>
              </a:rPr>
              <a:t>-5</a:t>
            </a:r>
            <a:endParaRPr sz="2000" dirty="0">
              <a:latin typeface="Cambria Math"/>
              <a:cs typeface="Cambria Math"/>
            </a:endParaRPr>
          </a:p>
          <a:p>
            <a:pPr marL="75499" algn="ctr">
              <a:lnSpc>
                <a:spcPct val="150000"/>
              </a:lnSpc>
              <a:spcBef>
                <a:spcPts val="788"/>
              </a:spcBef>
            </a:pPr>
            <a:r>
              <a:rPr lang="en-US" sz="1600" b="1" spc="-82" dirty="0">
                <a:latin typeface="Verdana"/>
                <a:cs typeface="Verdana"/>
              </a:rPr>
              <a:t>P</a:t>
            </a:r>
            <a:r>
              <a:rPr lang="en-US" sz="1600" spc="-82" dirty="0">
                <a:latin typeface="Verdana"/>
                <a:cs typeface="Verdana"/>
              </a:rPr>
              <a:t>(</a:t>
            </a:r>
            <a:r>
              <a:rPr lang="en-US" sz="1800" dirty="0">
                <a:solidFill>
                  <a:srgbClr val="0070C0"/>
                </a:solidFill>
                <a:latin typeface="Corbel" panose="020B0503020204020204" pitchFamily="34" charset="0"/>
              </a:rPr>
              <a:t>“like Hopkins I University Johns EOS” </a:t>
            </a:r>
            <a:r>
              <a:rPr lang="en-US" sz="1600" spc="-149" dirty="0">
                <a:latin typeface="Verdana"/>
                <a:cs typeface="Verdana"/>
              </a:rPr>
              <a:t>)</a:t>
            </a:r>
            <a:r>
              <a:rPr lang="en-US" sz="1600" spc="-193" dirty="0">
                <a:latin typeface="Verdana"/>
                <a:cs typeface="Verdana"/>
              </a:rPr>
              <a:t> </a:t>
            </a:r>
            <a:r>
              <a:rPr lang="en-US" sz="1600" spc="-453" dirty="0">
                <a:latin typeface="Verdana"/>
                <a:cs typeface="Verdana"/>
              </a:rPr>
              <a:t>=</a:t>
            </a:r>
            <a:r>
              <a:rPr lang="en-US" sz="1600" spc="-193" dirty="0">
                <a:latin typeface="Verdana"/>
                <a:cs typeface="Verdana"/>
              </a:rPr>
              <a:t> </a:t>
            </a:r>
            <a:r>
              <a:rPr lang="en-US" sz="1600" spc="-7" dirty="0">
                <a:latin typeface="Cambria Math"/>
                <a:cs typeface="Cambria Math"/>
              </a:rPr>
              <a:t>10</a:t>
            </a:r>
            <a:r>
              <a:rPr lang="en-US" sz="1800" spc="45" baseline="29629" dirty="0">
                <a:latin typeface="Cambria Math"/>
                <a:cs typeface="Cambria Math"/>
              </a:rPr>
              <a:t>-15</a:t>
            </a:r>
            <a:endParaRPr lang="en-US" sz="1800" baseline="29629" dirty="0">
              <a:latin typeface="Cambria Math"/>
              <a:cs typeface="Cambria Math"/>
            </a:endParaRPr>
          </a:p>
        </p:txBody>
      </p:sp>
    </p:spTree>
    <p:extLst>
      <p:ext uri="{BB962C8B-B14F-4D97-AF65-F5344CB8AC3E}">
        <p14:creationId xmlns:p14="http://schemas.microsoft.com/office/powerpoint/2010/main" val="10552521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FE4F-1BC6-4859-A076-CDCD7682D628}"/>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F397A77F-4CB5-E151-0E90-06DF10D1A40D}"/>
              </a:ext>
            </a:extLst>
          </p:cNvPr>
          <p:cNvSpPr>
            <a:spLocks noGrp="1"/>
          </p:cNvSpPr>
          <p:nvPr>
            <p:ph type="body" sz="quarter" idx="16"/>
          </p:nvPr>
        </p:nvSpPr>
        <p:spPr/>
        <p:txBody>
          <a:bodyPr/>
          <a:lstStyle/>
          <a:p>
            <a:r>
              <a:rPr lang="en-US" dirty="0"/>
              <a:t>Encoding positional information in language models is a non-trivial problem. </a:t>
            </a:r>
          </a:p>
          <a:p>
            <a:pPr lvl="1"/>
            <a:r>
              <a:rPr lang="en-US" dirty="0"/>
              <a:t>We discussed various proposal: learned, absolute, relative encoding, </a:t>
            </a:r>
            <a:r>
              <a:rPr lang="en-US" dirty="0" err="1"/>
              <a:t>NoPos</a:t>
            </a:r>
            <a:r>
              <a:rPr lang="en-US" dirty="0"/>
              <a:t>, etc. </a:t>
            </a:r>
          </a:p>
          <a:p>
            <a:pPr lvl="1"/>
            <a:endParaRPr lang="en-US" dirty="0"/>
          </a:p>
          <a:p>
            <a:endParaRPr lang="en-US" dirty="0"/>
          </a:p>
          <a:p>
            <a:r>
              <a:rPr lang="en-US" dirty="0"/>
              <a:t>This is an important literature related to the length generalization of Transformers.</a:t>
            </a:r>
          </a:p>
          <a:p>
            <a:endParaRPr lang="en-US" dirty="0"/>
          </a:p>
          <a:p>
            <a:endParaRPr lang="en-US" dirty="0"/>
          </a:p>
          <a:p>
            <a:r>
              <a:rPr lang="en-US" dirty="0"/>
              <a:t>This is an active research area and likely to change in the coming years. </a:t>
            </a:r>
          </a:p>
          <a:p>
            <a:endParaRPr lang="en-US" dirty="0"/>
          </a:p>
        </p:txBody>
      </p:sp>
    </p:spTree>
    <p:extLst>
      <p:ext uri="{BB962C8B-B14F-4D97-AF65-F5344CB8AC3E}">
        <p14:creationId xmlns:p14="http://schemas.microsoft.com/office/powerpoint/2010/main" val="4481440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lstStyle/>
          <a:p>
            <a:pPr algn="ctr"/>
            <a:r>
              <a:rPr lang="en-US" sz="6000" dirty="0"/>
              <a:t>Transformer Architectural Variants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880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190353"/>
            <a:ext cx="8085415" cy="3077573"/>
          </a:xfrm>
        </p:spPr>
        <p:txBody>
          <a:bodyPr/>
          <a:lstStyle/>
          <a:p>
            <a:r>
              <a:rPr lang="en-US" dirty="0"/>
              <a:t>An </a:t>
            </a:r>
            <a:r>
              <a:rPr lang="en-US" dirty="0">
                <a:solidFill>
                  <a:srgbClr val="C00000"/>
                </a:solidFill>
              </a:rPr>
              <a:t>encoder-decoder</a:t>
            </a:r>
            <a:r>
              <a:rPr lang="en-US" dirty="0"/>
              <a:t> architecture built with </a:t>
            </a:r>
            <a:r>
              <a:rPr lang="en-US" dirty="0">
                <a:solidFill>
                  <a:srgbClr val="C00000"/>
                </a:solidFill>
              </a:rPr>
              <a:t>attention </a:t>
            </a:r>
            <a:r>
              <a:rPr lang="en-US" dirty="0"/>
              <a:t>modules. </a:t>
            </a:r>
          </a:p>
        </p:txBody>
      </p:sp>
      <p:pic>
        <p:nvPicPr>
          <p:cNvPr id="5" name="Picture 4">
            <a:extLst>
              <a:ext uri="{FF2B5EF4-FFF2-40B4-BE49-F238E27FC236}">
                <a16:creationId xmlns:a16="http://schemas.microsoft.com/office/drawing/2014/main" id="{A7AF120A-4C12-08B3-FFB9-C7F74556C5DC}"/>
              </a:ext>
            </a:extLst>
          </p:cNvPr>
          <p:cNvPicPr>
            <a:picLocks noChangeAspect="1"/>
          </p:cNvPicPr>
          <p:nvPr/>
        </p:nvPicPr>
        <p:blipFill>
          <a:blip r:embed="rId4"/>
          <a:stretch>
            <a:fillRect/>
          </a:stretch>
        </p:blipFill>
        <p:spPr>
          <a:xfrm>
            <a:off x="1219201" y="1517617"/>
            <a:ext cx="6381372" cy="3625883"/>
          </a:xfrm>
          <a:prstGeom prst="rect">
            <a:avLst/>
          </a:prstGeom>
        </p:spPr>
      </p:pic>
    </p:spTree>
    <p:extLst>
      <p:ext uri="{BB962C8B-B14F-4D97-AF65-F5344CB8AC3E}">
        <p14:creationId xmlns:p14="http://schemas.microsoft.com/office/powerpoint/2010/main" val="3902540268"/>
      </p:ext>
    </p:extLst>
  </p:cSld>
  <p:clrMapOvr>
    <a:masterClrMapping/>
  </p:clrMapOvr>
  <p:extLst>
    <p:ext uri="{6950BFC3-D8DA-4A85-94F7-54DA5524770B}">
      <p188:commentRel xmlns:p188="http://schemas.microsoft.com/office/powerpoint/2018/8/main" r:id="rId3"/>
    </p:ext>
  </p:extLs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C</a:t>
            </a:r>
            <a:r>
              <a:rPr lang="en-US" sz="1800" dirty="0">
                <a:latin typeface="Corbel" panose="020B0503020204020204" pitchFamily="34" charset="0"/>
              </a:rPr>
              <a:t>omputation of </a:t>
            </a:r>
            <a:r>
              <a:rPr lang="en-US" sz="1800" b="1" dirty="0">
                <a:solidFill>
                  <a:srgbClr val="C00000"/>
                </a:solidFill>
                <a:latin typeface="Corbel" panose="020B0503020204020204" pitchFamily="34" charset="0"/>
              </a:rPr>
              <a:t>encoder </a:t>
            </a:r>
            <a:r>
              <a:rPr lang="en-US" dirty="0">
                <a:latin typeface="Corbel" panose="020B0503020204020204" pitchFamily="34" charset="0"/>
              </a:rPr>
              <a:t>attends to both sides.  </a:t>
            </a:r>
            <a:endParaRPr lang="en-US" sz="1800" dirty="0">
              <a:latin typeface="Corbel" panose="020B0503020204020204" pitchFamily="34" charset="0"/>
            </a:endParaRP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143</a:t>
            </a:fld>
            <a:endParaRPr lang="en-US" dirty="0"/>
          </a:p>
        </p:txBody>
      </p:sp>
      <p:pic>
        <p:nvPicPr>
          <p:cNvPr id="8" name="Content Placeholder 4" descr="Diagram, text&#10;&#10;Description automatically generated">
            <a:extLst>
              <a:ext uri="{FF2B5EF4-FFF2-40B4-BE49-F238E27FC236}">
                <a16:creationId xmlns:a16="http://schemas.microsoft.com/office/drawing/2014/main" id="{9A341FA4-A9B4-0C9E-E472-7306C1FB4DFE}"/>
              </a:ext>
            </a:extLst>
          </p:cNvPr>
          <p:cNvPicPr>
            <a:picLocks noChangeAspect="1"/>
          </p:cNvPicPr>
          <p:nvPr/>
        </p:nvPicPr>
        <p:blipFill rotWithShape="1">
          <a:blip r:embed="rId2"/>
          <a:srcRect l="3018" t="66881" r="54830"/>
          <a:stretch/>
        </p:blipFill>
        <p:spPr>
          <a:xfrm>
            <a:off x="795352" y="2347094"/>
            <a:ext cx="3597520" cy="1567680"/>
          </a:xfrm>
          <a:prstGeom prst="rect">
            <a:avLst/>
          </a:prstGeom>
        </p:spPr>
      </p:pic>
      <p:sp>
        <p:nvSpPr>
          <p:cNvPr id="9" name="TextBox 8">
            <a:extLst>
              <a:ext uri="{FF2B5EF4-FFF2-40B4-BE49-F238E27FC236}">
                <a16:creationId xmlns:a16="http://schemas.microsoft.com/office/drawing/2014/main" id="{677B11AC-44A2-2559-0BA9-FBBBAB4C784C}"/>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Diagram&#10;&#10;Description automatically generated">
            <a:extLst>
              <a:ext uri="{FF2B5EF4-FFF2-40B4-BE49-F238E27FC236}">
                <a16:creationId xmlns:a16="http://schemas.microsoft.com/office/drawing/2014/main" id="{36641F52-55DC-8DCD-3E04-770782C17B63}"/>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1" name="Curved Connector 10">
            <a:extLst>
              <a:ext uri="{FF2B5EF4-FFF2-40B4-BE49-F238E27FC236}">
                <a16:creationId xmlns:a16="http://schemas.microsoft.com/office/drawing/2014/main" id="{29B2EA8F-D838-B21C-8EFB-3A61A37B1BEE}"/>
              </a:ext>
            </a:extLst>
          </p:cNvPr>
          <p:cNvCxnSpPr>
            <a:cxnSpLocks/>
          </p:cNvCxnSpPr>
          <p:nvPr/>
        </p:nvCxnSpPr>
        <p:spPr>
          <a:xfrm>
            <a:off x="3826276" y="3036163"/>
            <a:ext cx="2503503" cy="22194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86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At any step of </a:t>
            </a:r>
            <a:r>
              <a:rPr lang="en-US" b="1" dirty="0">
                <a:solidFill>
                  <a:srgbClr val="C00000"/>
                </a:solidFill>
                <a:latin typeface="Corbel" panose="020B0503020204020204" pitchFamily="34" charset="0"/>
              </a:rPr>
              <a:t>decoder</a:t>
            </a:r>
            <a:r>
              <a:rPr lang="en-US" dirty="0">
                <a:latin typeface="Corbel" panose="020B0503020204020204" pitchFamily="34" charset="0"/>
              </a:rPr>
              <a:t>, it attends to </a:t>
            </a:r>
            <a:r>
              <a:rPr lang="en-US" sz="1800" dirty="0">
                <a:latin typeface="Corbel" panose="020B0503020204020204" pitchFamily="34" charset="0"/>
              </a:rPr>
              <a:t>previous </a:t>
            </a:r>
            <a:br>
              <a:rPr lang="en-US" sz="1800" dirty="0">
                <a:latin typeface="Corbel" panose="020B0503020204020204" pitchFamily="34" charset="0"/>
              </a:rPr>
            </a:br>
            <a:r>
              <a:rPr lang="en-US" sz="1800" dirty="0">
                <a:latin typeface="Corbel" panose="020B0503020204020204" pitchFamily="34" charset="0"/>
              </a:rPr>
              <a:t>computation of </a:t>
            </a:r>
            <a:r>
              <a:rPr lang="en-US" sz="1800" b="1" dirty="0">
                <a:solidFill>
                  <a:srgbClr val="C00000"/>
                </a:solidFill>
                <a:latin typeface="Corbel" panose="020B0503020204020204" pitchFamily="34" charset="0"/>
              </a:rPr>
              <a:t>encoder</a:t>
            </a:r>
            <a:endParaRPr lang="en-US" sz="1800" dirty="0">
              <a:latin typeface="Corbel" panose="020B0503020204020204" pitchFamily="34" charset="0"/>
            </a:endParaRP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144</a:t>
            </a:fld>
            <a:endParaRPr lang="en-US" dirty="0"/>
          </a:p>
        </p:txBody>
      </p:sp>
      <p:pic>
        <p:nvPicPr>
          <p:cNvPr id="7" name="Content Placeholder 4" descr="Diagram, text&#10;&#10;Description automatically generated">
            <a:extLst>
              <a:ext uri="{FF2B5EF4-FFF2-40B4-BE49-F238E27FC236}">
                <a16:creationId xmlns:a16="http://schemas.microsoft.com/office/drawing/2014/main" id="{EF3CA6D2-B0BD-FEB4-5AD1-BEA6223C5159}"/>
              </a:ext>
            </a:extLst>
          </p:cNvPr>
          <p:cNvPicPr>
            <a:picLocks noChangeAspect="1"/>
          </p:cNvPicPr>
          <p:nvPr/>
        </p:nvPicPr>
        <p:blipFill rotWithShape="1">
          <a:blip r:embed="rId2"/>
          <a:srcRect l="24694" t="18984" r="20638" b="38891"/>
          <a:stretch/>
        </p:blipFill>
        <p:spPr>
          <a:xfrm>
            <a:off x="311700" y="2305494"/>
            <a:ext cx="4350520" cy="1859312"/>
          </a:xfrm>
          <a:prstGeom prst="rect">
            <a:avLst/>
          </a:prstGeom>
        </p:spPr>
      </p:pic>
      <p:sp>
        <p:nvSpPr>
          <p:cNvPr id="8" name="TextBox 7">
            <a:extLst>
              <a:ext uri="{FF2B5EF4-FFF2-40B4-BE49-F238E27FC236}">
                <a16:creationId xmlns:a16="http://schemas.microsoft.com/office/drawing/2014/main" id="{E8A7BFB2-E14B-CC1F-EBDE-B1A9D60B9F8F}"/>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Picture 8" descr="Diagram&#10;&#10;Description automatically generated">
            <a:extLst>
              <a:ext uri="{FF2B5EF4-FFF2-40B4-BE49-F238E27FC236}">
                <a16:creationId xmlns:a16="http://schemas.microsoft.com/office/drawing/2014/main" id="{F33D072B-0B8B-B6C7-2C1E-D16EB087DBF6}"/>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0" name="Curved Connector 9">
            <a:extLst>
              <a:ext uri="{FF2B5EF4-FFF2-40B4-BE49-F238E27FC236}">
                <a16:creationId xmlns:a16="http://schemas.microsoft.com/office/drawing/2014/main" id="{04760F3F-52B5-288B-786A-98FFAAC3CDA2}"/>
              </a:ext>
            </a:extLst>
          </p:cNvPr>
          <p:cNvCxnSpPr>
            <a:cxnSpLocks/>
          </p:cNvCxnSpPr>
          <p:nvPr/>
        </p:nvCxnSpPr>
        <p:spPr>
          <a:xfrm flipV="1">
            <a:off x="4390218" y="2305494"/>
            <a:ext cx="3129168" cy="929656"/>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4706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At any step of </a:t>
            </a:r>
            <a:r>
              <a:rPr lang="en-US" b="1" dirty="0">
                <a:solidFill>
                  <a:srgbClr val="C00000"/>
                </a:solidFill>
                <a:latin typeface="Corbel" panose="020B0503020204020204" pitchFamily="34" charset="0"/>
              </a:rPr>
              <a:t>decoder</a:t>
            </a:r>
            <a:r>
              <a:rPr lang="en-US" dirty="0">
                <a:latin typeface="Corbel" panose="020B0503020204020204" pitchFamily="34" charset="0"/>
              </a:rPr>
              <a:t>, it attends to previous </a:t>
            </a:r>
            <a:br>
              <a:rPr lang="en-US" dirty="0">
                <a:latin typeface="Corbel" panose="020B0503020204020204" pitchFamily="34" charset="0"/>
              </a:rPr>
            </a:br>
            <a:r>
              <a:rPr lang="en-US" dirty="0">
                <a:latin typeface="Corbel" panose="020B0503020204020204" pitchFamily="34" charset="0"/>
              </a:rPr>
              <a:t>computation of </a:t>
            </a:r>
            <a:r>
              <a:rPr lang="en-US" b="1" dirty="0">
                <a:solidFill>
                  <a:srgbClr val="C00000"/>
                </a:solidFill>
                <a:latin typeface="Corbel" panose="020B0503020204020204" pitchFamily="34" charset="0"/>
              </a:rPr>
              <a:t>encoder </a:t>
            </a:r>
            <a:r>
              <a:rPr lang="en-US" dirty="0">
                <a:latin typeface="Corbel" panose="020B0503020204020204" pitchFamily="34" charset="0"/>
              </a:rPr>
              <a:t>as well as </a:t>
            </a:r>
            <a:r>
              <a:rPr lang="en-US" b="1" dirty="0">
                <a:solidFill>
                  <a:srgbClr val="C00000"/>
                </a:solidFill>
                <a:latin typeface="Corbel" panose="020B0503020204020204" pitchFamily="34" charset="0"/>
              </a:rPr>
              <a:t>decoder’s </a:t>
            </a:r>
            <a:br>
              <a:rPr lang="en-US" b="1" dirty="0">
                <a:solidFill>
                  <a:srgbClr val="C00000"/>
                </a:solidFill>
                <a:latin typeface="Corbel" panose="020B0503020204020204" pitchFamily="34" charset="0"/>
              </a:rPr>
            </a:br>
            <a:r>
              <a:rPr lang="en-US" dirty="0">
                <a:latin typeface="Corbel" panose="020B0503020204020204" pitchFamily="34" charset="0"/>
              </a:rPr>
              <a:t>own generations </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145</a:t>
            </a:fld>
            <a:endParaRPr lang="en-US" dirty="0"/>
          </a:p>
        </p:txBody>
      </p:sp>
      <p:pic>
        <p:nvPicPr>
          <p:cNvPr id="6" name="Content Placeholder 4" descr="Diagram, text&#10;&#10;Description automatically generated">
            <a:extLst>
              <a:ext uri="{FF2B5EF4-FFF2-40B4-BE49-F238E27FC236}">
                <a16:creationId xmlns:a16="http://schemas.microsoft.com/office/drawing/2014/main" id="{4212318E-E76D-12DB-985F-1EE0067CA1F1}"/>
              </a:ext>
            </a:extLst>
          </p:cNvPr>
          <p:cNvPicPr>
            <a:picLocks noChangeAspect="1"/>
          </p:cNvPicPr>
          <p:nvPr/>
        </p:nvPicPr>
        <p:blipFill rotWithShape="1">
          <a:blip r:embed="rId2"/>
          <a:srcRect l="51483" t="68414" r="9230"/>
          <a:stretch/>
        </p:blipFill>
        <p:spPr>
          <a:xfrm>
            <a:off x="1890944" y="2308193"/>
            <a:ext cx="2994821" cy="1335405"/>
          </a:xfrm>
          <a:prstGeom prst="rect">
            <a:avLst/>
          </a:prstGeom>
        </p:spPr>
      </p:pic>
      <p:sp>
        <p:nvSpPr>
          <p:cNvPr id="9" name="TextBox 8">
            <a:extLst>
              <a:ext uri="{FF2B5EF4-FFF2-40B4-BE49-F238E27FC236}">
                <a16:creationId xmlns:a16="http://schemas.microsoft.com/office/drawing/2014/main" id="{53D296AC-CC23-6FFA-3FC5-AAB31F91D417}"/>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11" name="Picture 10" descr="Diagram&#10;&#10;Description automatically generated">
            <a:extLst>
              <a:ext uri="{FF2B5EF4-FFF2-40B4-BE49-F238E27FC236}">
                <a16:creationId xmlns:a16="http://schemas.microsoft.com/office/drawing/2014/main" id="{21BDEA9F-2D20-749E-B9F2-14C69E6410BA}"/>
              </a:ext>
            </a:extLst>
          </p:cNvPr>
          <p:cNvPicPr>
            <a:picLocks noChangeAspect="1"/>
          </p:cNvPicPr>
          <p:nvPr/>
        </p:nvPicPr>
        <p:blipFill>
          <a:blip r:embed="rId4"/>
          <a:stretch>
            <a:fillRect/>
          </a:stretch>
        </p:blipFill>
        <p:spPr>
          <a:xfrm>
            <a:off x="5492420" y="0"/>
            <a:ext cx="3630361" cy="5143500"/>
          </a:xfrm>
          <a:prstGeom prst="rect">
            <a:avLst/>
          </a:prstGeom>
        </p:spPr>
      </p:pic>
      <p:pic>
        <p:nvPicPr>
          <p:cNvPr id="12" name="object 7">
            <a:extLst>
              <a:ext uri="{FF2B5EF4-FFF2-40B4-BE49-F238E27FC236}">
                <a16:creationId xmlns:a16="http://schemas.microsoft.com/office/drawing/2014/main" id="{2A4E2DD7-21E6-B391-BC5F-7F64F5F2D99B}"/>
              </a:ext>
            </a:extLst>
          </p:cNvPr>
          <p:cNvPicPr>
            <a:picLocks noChangeAspect="1"/>
          </p:cNvPicPr>
          <p:nvPr/>
        </p:nvPicPr>
        <p:blipFill>
          <a:blip r:embed="rId5" cstate="print"/>
          <a:stretch>
            <a:fillRect/>
          </a:stretch>
        </p:blipFill>
        <p:spPr>
          <a:xfrm>
            <a:off x="264003" y="3245055"/>
            <a:ext cx="1455059" cy="1384723"/>
          </a:xfrm>
          <a:prstGeom prst="rect">
            <a:avLst/>
          </a:prstGeom>
        </p:spPr>
      </p:pic>
      <p:cxnSp>
        <p:nvCxnSpPr>
          <p:cNvPr id="13" name="Curved Connector 12">
            <a:extLst>
              <a:ext uri="{FF2B5EF4-FFF2-40B4-BE49-F238E27FC236}">
                <a16:creationId xmlns:a16="http://schemas.microsoft.com/office/drawing/2014/main" id="{62C59992-1228-03D4-A8DA-5B0F2400118B}"/>
              </a:ext>
            </a:extLst>
          </p:cNvPr>
          <p:cNvCxnSpPr>
            <a:cxnSpLocks/>
          </p:cNvCxnSpPr>
          <p:nvPr/>
        </p:nvCxnSpPr>
        <p:spPr>
          <a:xfrm>
            <a:off x="5057647" y="3045041"/>
            <a:ext cx="2497250" cy="10653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3900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447DC67-A668-3CBB-9057-A1F73B83EEA5}"/>
              </a:ext>
            </a:extLst>
          </p:cNvPr>
          <p:cNvPicPr>
            <a:picLocks noChangeAspect="1"/>
          </p:cNvPicPr>
          <p:nvPr/>
        </p:nvPicPr>
        <p:blipFill>
          <a:blip r:embed="rId2"/>
          <a:stretch>
            <a:fillRect/>
          </a:stretch>
        </p:blipFill>
        <p:spPr>
          <a:xfrm>
            <a:off x="5492420" y="0"/>
            <a:ext cx="3630361" cy="5143500"/>
          </a:xfrm>
          <a:prstGeom prst="rect">
            <a:avLst/>
          </a:prstGeom>
        </p:spPr>
      </p:pic>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At any step of </a:t>
            </a:r>
            <a:r>
              <a:rPr lang="en-US" b="1" dirty="0">
                <a:solidFill>
                  <a:srgbClr val="C00000"/>
                </a:solidFill>
                <a:latin typeface="Corbel" panose="020B0503020204020204" pitchFamily="34" charset="0"/>
              </a:rPr>
              <a:t>decoder</a:t>
            </a:r>
            <a:r>
              <a:rPr lang="en-US" dirty="0">
                <a:latin typeface="Corbel" panose="020B0503020204020204" pitchFamily="34" charset="0"/>
              </a:rPr>
              <a:t>, it attends to previous </a:t>
            </a:r>
            <a:br>
              <a:rPr lang="en-US" dirty="0">
                <a:latin typeface="Corbel" panose="020B0503020204020204" pitchFamily="34" charset="0"/>
              </a:rPr>
            </a:br>
            <a:r>
              <a:rPr lang="en-US" dirty="0">
                <a:latin typeface="Corbel" panose="020B0503020204020204" pitchFamily="34" charset="0"/>
              </a:rPr>
              <a:t>computation of </a:t>
            </a:r>
            <a:r>
              <a:rPr lang="en-US" b="1" dirty="0">
                <a:solidFill>
                  <a:srgbClr val="C00000"/>
                </a:solidFill>
                <a:latin typeface="Corbel" panose="020B0503020204020204" pitchFamily="34" charset="0"/>
              </a:rPr>
              <a:t>encoder </a:t>
            </a:r>
            <a:r>
              <a:rPr lang="en-US" dirty="0">
                <a:latin typeface="Corbel" panose="020B0503020204020204" pitchFamily="34" charset="0"/>
              </a:rPr>
              <a:t>as well as </a:t>
            </a:r>
            <a:r>
              <a:rPr lang="en-US" b="1" dirty="0">
                <a:solidFill>
                  <a:srgbClr val="C00000"/>
                </a:solidFill>
                <a:latin typeface="Corbel" panose="020B0503020204020204" pitchFamily="34" charset="0"/>
              </a:rPr>
              <a:t>decoder’s </a:t>
            </a:r>
            <a:br>
              <a:rPr lang="en-US" b="1" dirty="0">
                <a:solidFill>
                  <a:srgbClr val="C00000"/>
                </a:solidFill>
                <a:latin typeface="Corbel" panose="020B0503020204020204" pitchFamily="34" charset="0"/>
              </a:rPr>
            </a:br>
            <a:r>
              <a:rPr lang="en-US" dirty="0">
                <a:latin typeface="Corbel" panose="020B0503020204020204" pitchFamily="34" charset="0"/>
              </a:rPr>
              <a:t>own generations </a:t>
            </a:r>
          </a:p>
          <a:p>
            <a:pPr marL="0" indent="0">
              <a:buNone/>
            </a:pPr>
            <a:endParaRPr lang="en-US" dirty="0">
              <a:latin typeface="Corbel" panose="020B0503020204020204" pitchFamily="34" charset="0"/>
            </a:endParaRPr>
          </a:p>
          <a:p>
            <a:r>
              <a:rPr lang="en-US" dirty="0">
                <a:latin typeface="Corbel" panose="020B0503020204020204" pitchFamily="34" charset="0"/>
              </a:rPr>
              <a:t>At any step of </a:t>
            </a:r>
            <a:r>
              <a:rPr lang="en-US" dirty="0">
                <a:solidFill>
                  <a:srgbClr val="C00000"/>
                </a:solidFill>
                <a:latin typeface="Corbel" panose="020B0503020204020204" pitchFamily="34" charset="0"/>
              </a:rPr>
              <a:t>decoder</a:t>
            </a:r>
            <a:r>
              <a:rPr lang="en-US" dirty="0">
                <a:latin typeface="Corbel" panose="020B0503020204020204" pitchFamily="34" charset="0"/>
              </a:rPr>
              <a:t>, </a:t>
            </a:r>
            <a:r>
              <a:rPr lang="en-US" b="1" dirty="0">
                <a:latin typeface="Corbel" panose="020B0503020204020204" pitchFamily="34" charset="0"/>
              </a:rPr>
              <a:t>re-use</a:t>
            </a:r>
            <a:r>
              <a:rPr lang="en-US" dirty="0">
                <a:latin typeface="Corbel" panose="020B0503020204020204" pitchFamily="34" charset="0"/>
              </a:rPr>
              <a:t> previous </a:t>
            </a:r>
            <a:br>
              <a:rPr lang="en-US" dirty="0">
                <a:latin typeface="Corbel" panose="020B0503020204020204" pitchFamily="34" charset="0"/>
              </a:rPr>
            </a:br>
            <a:r>
              <a:rPr lang="en-US" dirty="0">
                <a:latin typeface="Corbel" panose="020B0503020204020204" pitchFamily="34" charset="0"/>
              </a:rPr>
              <a:t>computation of </a:t>
            </a:r>
            <a:r>
              <a:rPr lang="en-US" dirty="0">
                <a:solidFill>
                  <a:srgbClr val="C00000"/>
                </a:solidFill>
                <a:latin typeface="Corbel" panose="020B0503020204020204" pitchFamily="34" charset="0"/>
              </a:rPr>
              <a:t>encoder</a:t>
            </a:r>
            <a:r>
              <a:rPr lang="en-US" b="1" dirty="0">
                <a:solidFill>
                  <a:srgbClr val="C00000"/>
                </a:solidFill>
                <a:latin typeface="Corbel" panose="020B0503020204020204" pitchFamily="34" charset="0"/>
              </a:rPr>
              <a:t>.</a:t>
            </a:r>
            <a:r>
              <a:rPr lang="en-US" dirty="0">
                <a:latin typeface="Corbel" panose="020B0503020204020204" pitchFamily="34" charset="0"/>
              </a:rPr>
              <a:t> </a:t>
            </a:r>
          </a:p>
          <a:p>
            <a:r>
              <a:rPr lang="en-US" dirty="0">
                <a:latin typeface="Corbel" panose="020B0503020204020204" pitchFamily="34" charset="0"/>
              </a:rPr>
              <a:t>Computation of </a:t>
            </a:r>
            <a:r>
              <a:rPr lang="en-US" dirty="0">
                <a:solidFill>
                  <a:srgbClr val="C00000"/>
                </a:solidFill>
                <a:latin typeface="Corbel" panose="020B0503020204020204" pitchFamily="34" charset="0"/>
              </a:rPr>
              <a:t>decoder</a:t>
            </a:r>
            <a:r>
              <a:rPr lang="en-US" dirty="0">
                <a:latin typeface="Corbel" panose="020B0503020204020204" pitchFamily="34" charset="0"/>
              </a:rPr>
              <a:t> is </a:t>
            </a:r>
            <a:r>
              <a:rPr lang="en-US" b="1" dirty="0">
                <a:solidFill>
                  <a:srgbClr val="C00000"/>
                </a:solidFill>
                <a:latin typeface="Corbel" panose="020B0503020204020204" pitchFamily="34" charset="0"/>
              </a:rPr>
              <a:t>linear</a:t>
            </a:r>
            <a:r>
              <a:rPr lang="en-US" dirty="0">
                <a:latin typeface="Corbel" panose="020B0503020204020204" pitchFamily="34" charset="0"/>
              </a:rPr>
              <a:t>, </a:t>
            </a:r>
            <a:br>
              <a:rPr lang="en-US" dirty="0">
                <a:latin typeface="Corbel" panose="020B0503020204020204" pitchFamily="34" charset="0"/>
              </a:rPr>
            </a:br>
            <a:r>
              <a:rPr lang="en-US" dirty="0">
                <a:latin typeface="Corbel" panose="020B0503020204020204" pitchFamily="34" charset="0"/>
              </a:rPr>
              <a:t>instead of quadratic.</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146</a:t>
            </a:fld>
            <a:endParaRPr lang="en-US" dirty="0"/>
          </a:p>
        </p:txBody>
      </p:sp>
      <p:sp>
        <p:nvSpPr>
          <p:cNvPr id="6" name="TextBox 5">
            <a:extLst>
              <a:ext uri="{FF2B5EF4-FFF2-40B4-BE49-F238E27FC236}">
                <a16:creationId xmlns:a16="http://schemas.microsoft.com/office/drawing/2014/main" id="{A8B0F4CE-718A-3DAE-5A48-33516E0C5718}"/>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1458489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Tree>
    <p:extLst>
      <p:ext uri="{BB962C8B-B14F-4D97-AF65-F5344CB8AC3E}">
        <p14:creationId xmlns:p14="http://schemas.microsoft.com/office/powerpoint/2010/main" val="2345561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2C86-BE49-ECB1-C5D2-0373078C3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A81EB-5880-546A-73CC-86290930A6CA}"/>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8A7AEA-0376-2377-334C-3BD77374A68F}"/>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08A7AEA-0376-2377-334C-3BD77374A68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D1E04DC-7FB8-1514-508B-EB59874E6467}"/>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9" name="Rounded Rectangular Callout 8">
            <a:extLst>
              <a:ext uri="{FF2B5EF4-FFF2-40B4-BE49-F238E27FC236}">
                <a16:creationId xmlns:a16="http://schemas.microsoft.com/office/drawing/2014/main" id="{792144C4-8CEA-9529-156E-8CA7E17CA2CA}"/>
              </a:ext>
            </a:extLst>
          </p:cNvPr>
          <p:cNvSpPr/>
          <p:nvPr/>
        </p:nvSpPr>
        <p:spPr>
          <a:xfrm>
            <a:off x="3610708" y="2929436"/>
            <a:ext cx="2743200" cy="711200"/>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 self attention is all-to-all and so quadratic.</a:t>
            </a:r>
            <a:endParaRPr lang="en-US" sz="1800" dirty="0">
              <a:solidFill>
                <a:schemeClr val="tx1"/>
              </a:solidFill>
            </a:endParaRPr>
          </a:p>
        </p:txBody>
      </p:sp>
    </p:spTree>
    <p:extLst>
      <p:ext uri="{BB962C8B-B14F-4D97-AF65-F5344CB8AC3E}">
        <p14:creationId xmlns:p14="http://schemas.microsoft.com/office/powerpoint/2010/main" val="20209014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𝑀</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𝑁</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3382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8657-F01D-85F1-1A9C-75BF812836CA}"/>
              </a:ext>
            </a:extLst>
          </p:cNvPr>
          <p:cNvSpPr>
            <a:spLocks noGrp="1"/>
          </p:cNvSpPr>
          <p:nvPr>
            <p:ph type="title"/>
          </p:nvPr>
        </p:nvSpPr>
        <p:spPr/>
        <p:txBody>
          <a:bodyPr>
            <a:normAutofit/>
          </a:bodyPr>
          <a:lstStyle/>
          <a:p>
            <a:r>
              <a:rPr lang="en-US" dirty="0"/>
              <a:t>Doing Things with Language Model (2)</a:t>
            </a:r>
          </a:p>
        </p:txBody>
      </p:sp>
      <p:sp>
        <p:nvSpPr>
          <p:cNvPr id="3" name="Content Placeholder 2">
            <a:extLst>
              <a:ext uri="{FF2B5EF4-FFF2-40B4-BE49-F238E27FC236}">
                <a16:creationId xmlns:a16="http://schemas.microsoft.com/office/drawing/2014/main" id="{DBCF0F73-2AFF-7100-F4EA-EAFB55F574FC}"/>
              </a:ext>
            </a:extLst>
          </p:cNvPr>
          <p:cNvSpPr>
            <a:spLocks noGrp="1"/>
          </p:cNvSpPr>
          <p:nvPr>
            <p:ph type="body" sz="quarter" idx="16"/>
          </p:nvPr>
        </p:nvSpPr>
        <p:spPr/>
        <p:txBody>
          <a:bodyPr>
            <a:normAutofit/>
          </a:bodyPr>
          <a:lstStyle/>
          <a:p>
            <a:r>
              <a:rPr lang="en-US" dirty="0"/>
              <a:t>We can rank sentences.</a:t>
            </a:r>
          </a:p>
          <a:p>
            <a:endParaRPr lang="en-US" dirty="0"/>
          </a:p>
          <a:p>
            <a:r>
              <a:rPr lang="en-US" dirty="0"/>
              <a:t>While LMs show “typicality”, this may be a proxy indicator to other properties: </a:t>
            </a:r>
          </a:p>
          <a:p>
            <a:pPr lvl="1"/>
            <a:r>
              <a:rPr lang="en-US" dirty="0"/>
              <a:t>Grammaticality, fluency, factuality, etc.  </a:t>
            </a:r>
          </a:p>
          <a:p>
            <a:endParaRPr lang="en-US" dirty="0"/>
          </a:p>
          <a:p>
            <a:pPr marL="114300" indent="0">
              <a:buNone/>
            </a:pPr>
            <a:endParaRPr lang="en-US" dirty="0"/>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Johns Hopkins University. EOS”</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 Hopkins University EOS”</a:t>
            </a:r>
            <a:r>
              <a:rPr lang="en-US" sz="1800" spc="-149" dirty="0">
                <a:latin typeface="Corbel" panose="020B0503020204020204" pitchFamily="34" charset="0"/>
                <a:cs typeface="Verdana"/>
              </a:rPr>
              <a:t>)  </a:t>
            </a:r>
            <a:endParaRPr lang="en-US" dirty="0">
              <a:latin typeface="Corbel" panose="020B0503020204020204" pitchFamily="34" charset="0"/>
            </a:endParaRPr>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Johns Hopkins University. EOS”</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“University. I Johns EOS Hopkins like”</a:t>
            </a:r>
            <a:r>
              <a:rPr lang="en-US" sz="1800" spc="-149" dirty="0">
                <a:latin typeface="Corbel" panose="020B0503020204020204" pitchFamily="34" charset="0"/>
                <a:cs typeface="Verdana"/>
              </a:rPr>
              <a:t>) </a:t>
            </a:r>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“JHU is located in Baltimore. EOS”</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“JHU is located in Virginia. EOS”</a:t>
            </a:r>
            <a:r>
              <a:rPr lang="en-US" sz="1800" spc="-149" dirty="0">
                <a:latin typeface="Corbel" panose="020B0503020204020204" pitchFamily="34" charset="0"/>
                <a:cs typeface="Verdana"/>
              </a:rPr>
              <a:t>) </a:t>
            </a:r>
            <a:endParaRPr lang="en-US" dirty="0"/>
          </a:p>
        </p:txBody>
      </p:sp>
      <p:sp>
        <p:nvSpPr>
          <p:cNvPr id="4" name="Left Brace 3">
            <a:extLst>
              <a:ext uri="{FF2B5EF4-FFF2-40B4-BE49-F238E27FC236}">
                <a16:creationId xmlns:a16="http://schemas.microsoft.com/office/drawing/2014/main" id="{5D965A02-2D2B-4123-FBD2-7F535DA69289}"/>
              </a:ext>
            </a:extLst>
          </p:cNvPr>
          <p:cNvSpPr/>
          <p:nvPr/>
        </p:nvSpPr>
        <p:spPr>
          <a:xfrm rot="16200000" flipH="1">
            <a:off x="7245296" y="621714"/>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6168DFC3-BE24-665D-7F89-EC88A73456E8}"/>
              </a:ext>
            </a:extLst>
          </p:cNvPr>
          <p:cNvSpPr/>
          <p:nvPr/>
        </p:nvSpPr>
        <p:spPr>
          <a:xfrm rot="16200000" flipH="1">
            <a:off x="6068834" y="1217181"/>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92528B09-B14B-F358-5FDA-422D50C51071}"/>
              </a:ext>
            </a:extLst>
          </p:cNvPr>
          <p:cNvSpPr/>
          <p:nvPr/>
        </p:nvSpPr>
        <p:spPr>
          <a:xfrm>
            <a:off x="6926638" y="107716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F0C83BD2-8089-CC78-19AB-A44B674EAE6E}"/>
              </a:ext>
            </a:extLst>
          </p:cNvPr>
          <p:cNvSpPr/>
          <p:nvPr/>
        </p:nvSpPr>
        <p:spPr>
          <a:xfrm>
            <a:off x="5737913" y="1082832"/>
            <a:ext cx="1237046" cy="307777"/>
          </a:xfrm>
          <a:prstGeom prst="rect">
            <a:avLst/>
          </a:prstGeom>
        </p:spPr>
        <p:txBody>
          <a:bodyPr wrap="square">
            <a:spAutoFit/>
          </a:bodyPr>
          <a:lstStyle/>
          <a:p>
            <a:r>
              <a:rPr lang="en-US" dirty="0">
                <a:solidFill>
                  <a:srgbClr val="255ED3"/>
                </a:solidFill>
                <a:latin typeface="Corbel" panose="020B0503020204020204" pitchFamily="34" charset="0"/>
              </a:rPr>
              <a:t>next 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31108B7-7D67-2C9A-335C-1DB39B943695}"/>
                  </a:ext>
                </a:extLst>
              </p:cNvPr>
              <p:cNvSpPr txBox="1">
                <a:spLocks/>
              </p:cNvSpPr>
              <p:nvPr/>
            </p:nvSpPr>
            <p:spPr>
              <a:xfrm>
                <a:off x="5378823" y="1402788"/>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831108B7-7D67-2C9A-335C-1DB39B943695}"/>
                  </a:ext>
                </a:extLst>
              </p:cNvPr>
              <p:cNvSpPr txBox="1">
                <a:spLocks noRot="1" noChangeAspect="1" noMove="1" noResize="1" noEditPoints="1" noAdjustHandles="1" noChangeArrowheads="1" noChangeShapeType="1" noTextEdit="1"/>
              </p:cNvSpPr>
              <p:nvPr/>
            </p:nvSpPr>
            <p:spPr>
              <a:xfrm>
                <a:off x="5378823" y="1402788"/>
                <a:ext cx="3074083" cy="869387"/>
              </a:xfrm>
              <a:prstGeom prst="rect">
                <a:avLst/>
              </a:prstGeom>
              <a:blipFill>
                <a:blip r:embed="rId2"/>
                <a:stretch>
                  <a:fillRect r="-246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91188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𝑀</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𝑁</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59355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5" name="Rounded Rectangular Callout 4">
            <a:extLst>
              <a:ext uri="{FF2B5EF4-FFF2-40B4-BE49-F238E27FC236}">
                <a16:creationId xmlns:a16="http://schemas.microsoft.com/office/drawing/2014/main" id="{1B368FFF-F380-4B50-62B0-A0A90A754156}"/>
              </a:ext>
            </a:extLst>
          </p:cNvPr>
          <p:cNvSpPr/>
          <p:nvPr/>
        </p:nvSpPr>
        <p:spPr>
          <a:xfrm>
            <a:off x="3200400" y="4038799"/>
            <a:ext cx="2743200" cy="711200"/>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dirty="0">
                <a:solidFill>
                  <a:schemeClr val="tx1"/>
                </a:solidFill>
              </a:rPr>
              <a:t>No, cross attention is missing. </a:t>
            </a:r>
            <a:endParaRPr lang="en-US" sz="1800" dirty="0">
              <a:solidFill>
                <a:schemeClr val="tx1"/>
              </a:solidFill>
            </a:endParaRPr>
          </a:p>
        </p:txBody>
      </p:sp>
    </p:spTree>
    <p:extLst>
      <p:ext uri="{BB962C8B-B14F-4D97-AF65-F5344CB8AC3E}">
        <p14:creationId xmlns:p14="http://schemas.microsoft.com/office/powerpoint/2010/main" val="33883454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sz="1600"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5" name="Rounded Rectangular Callout 4">
            <a:extLst>
              <a:ext uri="{FF2B5EF4-FFF2-40B4-BE49-F238E27FC236}">
                <a16:creationId xmlns:a16="http://schemas.microsoft.com/office/drawing/2014/main" id="{1B368FFF-F380-4B50-62B0-A0A90A754156}"/>
              </a:ext>
            </a:extLst>
          </p:cNvPr>
          <p:cNvSpPr/>
          <p:nvPr/>
        </p:nvSpPr>
        <p:spPr>
          <a:xfrm>
            <a:off x="4124885" y="3596896"/>
            <a:ext cx="4315730" cy="711200"/>
          </a:xfrm>
          <a:prstGeom prst="wedgeRoundRectCallout">
            <a:avLst>
              <a:gd name="adj1" fmla="val -59350"/>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1400" dirty="0">
                <a:solidFill>
                  <a:schemeClr val="tx1"/>
                </a:solidFill>
              </a:rPr>
              <a:t>Yes. The three terms are respectively the Encoder self-attention, Decoder self-attention, and Cross attention.</a:t>
            </a:r>
            <a:endParaRPr lang="en-US" sz="1800" dirty="0">
              <a:solidFill>
                <a:schemeClr val="tx1"/>
              </a:solidFill>
            </a:endParaRPr>
          </a:p>
        </p:txBody>
      </p:sp>
    </p:spTree>
    <p:extLst>
      <p:ext uri="{BB962C8B-B14F-4D97-AF65-F5344CB8AC3E}">
        <p14:creationId xmlns:p14="http://schemas.microsoft.com/office/powerpoint/2010/main" val="27876849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onster atomic bomb that was too big to use - BBC Future">
            <a:extLst>
              <a:ext uri="{FF2B5EF4-FFF2-40B4-BE49-F238E27FC236}">
                <a16:creationId xmlns:a16="http://schemas.microsoft.com/office/drawing/2014/main" id="{8DB48B0F-EB3D-19C5-2664-E83905889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4428" y="-30616"/>
            <a:ext cx="9198428" cy="5174115"/>
          </a:xfrm>
          <a:prstGeom prst="rect">
            <a:avLst/>
          </a:prstGeom>
          <a:solidFill>
            <a:srgbClr val="FFFFFF"/>
          </a:solidFill>
        </p:spPr>
      </p:pic>
      <p:sp>
        <p:nvSpPr>
          <p:cNvPr id="4" name="Title 1">
            <a:extLst>
              <a:ext uri="{FF2B5EF4-FFF2-40B4-BE49-F238E27FC236}">
                <a16:creationId xmlns:a16="http://schemas.microsoft.com/office/drawing/2014/main" id="{2CF7D408-63D6-FB7D-C947-6BB4D3ABE418}"/>
              </a:ext>
            </a:extLst>
          </p:cNvPr>
          <p:cNvSpPr>
            <a:spLocks noGrp="1"/>
          </p:cNvSpPr>
          <p:nvPr>
            <p:ph type="title"/>
          </p:nvPr>
        </p:nvSpPr>
        <p:spPr>
          <a:xfrm>
            <a:off x="240943" y="-60707"/>
            <a:ext cx="8520600" cy="1963500"/>
          </a:xfrm>
        </p:spPr>
        <p:txBody>
          <a:bodyPr>
            <a:noAutofit/>
          </a:bodyPr>
          <a:lstStyle/>
          <a:p>
            <a:pPr algn="ctr"/>
            <a:r>
              <a:rPr lang="en-US" sz="5400" dirty="0">
                <a:solidFill>
                  <a:schemeClr val="bg1"/>
                </a:solidFill>
              </a:rPr>
              <a:t>After Transformer …</a:t>
            </a:r>
          </a:p>
        </p:txBody>
      </p:sp>
    </p:spTree>
    <p:extLst>
      <p:ext uri="{BB962C8B-B14F-4D97-AF65-F5344CB8AC3E}">
        <p14:creationId xmlns:p14="http://schemas.microsoft.com/office/powerpoint/2010/main" val="38108886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4BC2-D56C-7F73-710E-AE4E30DAA913}"/>
              </a:ext>
            </a:extLst>
          </p:cNvPr>
          <p:cNvSpPr>
            <a:spLocks noGrp="1"/>
          </p:cNvSpPr>
          <p:nvPr>
            <p:ph type="title"/>
          </p:nvPr>
        </p:nvSpPr>
        <p:spPr/>
        <p:txBody>
          <a:bodyPr>
            <a:normAutofit/>
          </a:bodyPr>
          <a:lstStyle/>
          <a:p>
            <a:r>
              <a:rPr lang="en-US" dirty="0"/>
              <a:t>Impact of Transformers </a:t>
            </a:r>
          </a:p>
        </p:txBody>
      </p:sp>
      <p:sp>
        <p:nvSpPr>
          <p:cNvPr id="3" name="Content Placeholder 2">
            <a:extLst>
              <a:ext uri="{FF2B5EF4-FFF2-40B4-BE49-F238E27FC236}">
                <a16:creationId xmlns:a16="http://schemas.microsoft.com/office/drawing/2014/main" id="{B83617F1-F6EB-C2CB-2F32-BF8892E9323A}"/>
              </a:ext>
            </a:extLst>
          </p:cNvPr>
          <p:cNvSpPr>
            <a:spLocks noGrp="1"/>
          </p:cNvSpPr>
          <p:nvPr>
            <p:ph type="body" sz="quarter" idx="16"/>
          </p:nvPr>
        </p:nvSpPr>
        <p:spPr>
          <a:xfrm>
            <a:off x="527044" y="1205019"/>
            <a:ext cx="8085415" cy="3077573"/>
          </a:xfrm>
        </p:spPr>
        <p:txBody>
          <a:bodyPr/>
          <a:lstStyle/>
          <a:p>
            <a:r>
              <a:rPr lang="en-US" dirty="0"/>
              <a:t>A building block for a variety of LMs </a:t>
            </a:r>
          </a:p>
        </p:txBody>
      </p:sp>
      <p:sp>
        <p:nvSpPr>
          <p:cNvPr id="23" name="Slide Number Placeholder 22">
            <a:extLst>
              <a:ext uri="{FF2B5EF4-FFF2-40B4-BE49-F238E27FC236}">
                <a16:creationId xmlns:a16="http://schemas.microsoft.com/office/drawing/2014/main" id="{09B6DCC3-DA45-F203-F48E-88CFC1343B9A}"/>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154</a:t>
            </a:fld>
            <a:endParaRPr lang="en-US" dirty="0"/>
          </a:p>
        </p:txBody>
      </p:sp>
      <p:pic>
        <p:nvPicPr>
          <p:cNvPr id="4" name="object 4">
            <a:extLst>
              <a:ext uri="{FF2B5EF4-FFF2-40B4-BE49-F238E27FC236}">
                <a16:creationId xmlns:a16="http://schemas.microsoft.com/office/drawing/2014/main" id="{084D2F9B-F1C7-F0F5-EF3E-975E743EB9B5}"/>
              </a:ext>
            </a:extLst>
          </p:cNvPr>
          <p:cNvPicPr/>
          <p:nvPr/>
        </p:nvPicPr>
        <p:blipFill>
          <a:blip r:embed="rId3" cstate="print"/>
          <a:stretch>
            <a:fillRect/>
          </a:stretch>
        </p:blipFill>
        <p:spPr>
          <a:xfrm>
            <a:off x="761372" y="2690958"/>
            <a:ext cx="1164467" cy="778667"/>
          </a:xfrm>
          <a:prstGeom prst="rect">
            <a:avLst/>
          </a:prstGeom>
        </p:spPr>
      </p:pic>
      <p:grpSp>
        <p:nvGrpSpPr>
          <p:cNvPr id="5" name="object 5">
            <a:extLst>
              <a:ext uri="{FF2B5EF4-FFF2-40B4-BE49-F238E27FC236}">
                <a16:creationId xmlns:a16="http://schemas.microsoft.com/office/drawing/2014/main" id="{0153ED93-1DC9-D4EA-48D3-1C4CEB55935E}"/>
              </a:ext>
            </a:extLst>
          </p:cNvPr>
          <p:cNvGrpSpPr/>
          <p:nvPr/>
        </p:nvGrpSpPr>
        <p:grpSpPr>
          <a:xfrm>
            <a:off x="755482" y="1599791"/>
            <a:ext cx="1157764" cy="771525"/>
            <a:chOff x="1007309" y="3287101"/>
            <a:chExt cx="1543685" cy="1028700"/>
          </a:xfrm>
        </p:grpSpPr>
        <p:sp>
          <p:nvSpPr>
            <p:cNvPr id="6" name="object 6">
              <a:extLst>
                <a:ext uri="{FF2B5EF4-FFF2-40B4-BE49-F238E27FC236}">
                  <a16:creationId xmlns:a16="http://schemas.microsoft.com/office/drawing/2014/main" id="{BCAB8B96-1665-77EF-37E0-8F73B564872F}"/>
                </a:ext>
              </a:extLst>
            </p:cNvPr>
            <p:cNvSpPr/>
            <p:nvPr/>
          </p:nvSpPr>
          <p:spPr>
            <a:xfrm>
              <a:off x="1007300"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7" name="object 7">
              <a:extLst>
                <a:ext uri="{FF2B5EF4-FFF2-40B4-BE49-F238E27FC236}">
                  <a16:creationId xmlns:a16="http://schemas.microsoft.com/office/drawing/2014/main" id="{C23CD156-6A6B-E77E-2A15-39AECEAC6443}"/>
                </a:ext>
              </a:extLst>
            </p:cNvPr>
            <p:cNvSpPr/>
            <p:nvPr/>
          </p:nvSpPr>
          <p:spPr>
            <a:xfrm>
              <a:off x="1065259" y="3668101"/>
              <a:ext cx="76200" cy="266700"/>
            </a:xfrm>
            <a:custGeom>
              <a:avLst/>
              <a:gdLst/>
              <a:ahLst/>
              <a:cxnLst/>
              <a:rect l="l" t="t" r="r" b="b"/>
              <a:pathLst>
                <a:path w="76200" h="266700">
                  <a:moveTo>
                    <a:pt x="42862" y="63499"/>
                  </a:moveTo>
                  <a:lnTo>
                    <a:pt x="33337" y="63499"/>
                  </a:lnTo>
                  <a:lnTo>
                    <a:pt x="33336" y="266698"/>
                  </a:lnTo>
                  <a:lnTo>
                    <a:pt x="42861" y="266698"/>
                  </a:lnTo>
                  <a:lnTo>
                    <a:pt x="42862" y="63499"/>
                  </a:lnTo>
                  <a:close/>
                </a:path>
                <a:path w="76200" h="266700">
                  <a:moveTo>
                    <a:pt x="38100" y="0"/>
                  </a:moveTo>
                  <a:lnTo>
                    <a:pt x="0" y="76199"/>
                  </a:lnTo>
                  <a:lnTo>
                    <a:pt x="33337" y="76199"/>
                  </a:lnTo>
                  <a:lnTo>
                    <a:pt x="33337" y="63499"/>
                  </a:lnTo>
                  <a:lnTo>
                    <a:pt x="69850" y="63499"/>
                  </a:lnTo>
                  <a:lnTo>
                    <a:pt x="38100" y="0"/>
                  </a:lnTo>
                  <a:close/>
                </a:path>
                <a:path w="76200" h="266700">
                  <a:moveTo>
                    <a:pt x="69850" y="63499"/>
                  </a:moveTo>
                  <a:lnTo>
                    <a:pt x="42862" y="63499"/>
                  </a:lnTo>
                  <a:lnTo>
                    <a:pt x="42862" y="76199"/>
                  </a:lnTo>
                  <a:lnTo>
                    <a:pt x="76200" y="76199"/>
                  </a:lnTo>
                  <a:lnTo>
                    <a:pt x="69850" y="63499"/>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F19DDAE9-7D5E-8F70-3E11-95FA937DBF0E}"/>
                </a:ext>
              </a:extLst>
            </p:cNvPr>
            <p:cNvSpPr/>
            <p:nvPr/>
          </p:nvSpPr>
          <p:spPr>
            <a:xfrm>
              <a:off x="1351800" y="3287102"/>
              <a:ext cx="192405" cy="1028700"/>
            </a:xfrm>
            <a:custGeom>
              <a:avLst/>
              <a:gdLst/>
              <a:ahLst/>
              <a:cxnLst/>
              <a:rect l="l" t="t" r="r" b="b"/>
              <a:pathLst>
                <a:path w="192405" h="1028700">
                  <a:moveTo>
                    <a:pt x="192100" y="679716"/>
                  </a:moveTo>
                  <a:lnTo>
                    <a:pt x="189585" y="667258"/>
                  </a:lnTo>
                  <a:lnTo>
                    <a:pt x="182714" y="657085"/>
                  </a:lnTo>
                  <a:lnTo>
                    <a:pt x="172542" y="650214"/>
                  </a:lnTo>
                  <a:lnTo>
                    <a:pt x="160083" y="647700"/>
                  </a:lnTo>
                  <a:lnTo>
                    <a:pt x="32016" y="647700"/>
                  </a:lnTo>
                  <a:lnTo>
                    <a:pt x="19558" y="650214"/>
                  </a:lnTo>
                  <a:lnTo>
                    <a:pt x="9372" y="657085"/>
                  </a:lnTo>
                  <a:lnTo>
                    <a:pt x="2514" y="667258"/>
                  </a:lnTo>
                  <a:lnTo>
                    <a:pt x="0" y="679716"/>
                  </a:lnTo>
                  <a:lnTo>
                    <a:pt x="0" y="996683"/>
                  </a:lnTo>
                  <a:lnTo>
                    <a:pt x="2514" y="1009154"/>
                  </a:lnTo>
                  <a:lnTo>
                    <a:pt x="9372" y="1019327"/>
                  </a:lnTo>
                  <a:lnTo>
                    <a:pt x="19558" y="1026185"/>
                  </a:lnTo>
                  <a:lnTo>
                    <a:pt x="32016" y="1028700"/>
                  </a:lnTo>
                  <a:lnTo>
                    <a:pt x="160083" y="1028700"/>
                  </a:lnTo>
                  <a:lnTo>
                    <a:pt x="172542" y="1026185"/>
                  </a:lnTo>
                  <a:lnTo>
                    <a:pt x="182714" y="1019327"/>
                  </a:lnTo>
                  <a:lnTo>
                    <a:pt x="189585" y="1009154"/>
                  </a:lnTo>
                  <a:lnTo>
                    <a:pt x="192100" y="996683"/>
                  </a:lnTo>
                  <a:lnTo>
                    <a:pt x="192100" y="679716"/>
                  </a:lnTo>
                  <a:close/>
                </a:path>
                <a:path w="192405" h="1028700">
                  <a:moveTo>
                    <a:pt x="192100" y="32016"/>
                  </a:moveTo>
                  <a:lnTo>
                    <a:pt x="189585" y="19558"/>
                  </a:lnTo>
                  <a:lnTo>
                    <a:pt x="182714" y="9385"/>
                  </a:lnTo>
                  <a:lnTo>
                    <a:pt x="172542" y="2527"/>
                  </a:lnTo>
                  <a:lnTo>
                    <a:pt x="160083" y="0"/>
                  </a:lnTo>
                  <a:lnTo>
                    <a:pt x="32016" y="0"/>
                  </a:lnTo>
                  <a:lnTo>
                    <a:pt x="19558" y="2527"/>
                  </a:lnTo>
                  <a:lnTo>
                    <a:pt x="9372" y="9385"/>
                  </a:lnTo>
                  <a:lnTo>
                    <a:pt x="2514" y="19558"/>
                  </a:lnTo>
                  <a:lnTo>
                    <a:pt x="0" y="32016"/>
                  </a:lnTo>
                  <a:lnTo>
                    <a:pt x="0" y="348983"/>
                  </a:lnTo>
                  <a:lnTo>
                    <a:pt x="2514" y="361454"/>
                  </a:lnTo>
                  <a:lnTo>
                    <a:pt x="9372" y="371627"/>
                  </a:lnTo>
                  <a:lnTo>
                    <a:pt x="19558" y="378485"/>
                  </a:lnTo>
                  <a:lnTo>
                    <a:pt x="32016" y="381000"/>
                  </a:lnTo>
                  <a:lnTo>
                    <a:pt x="160083" y="381000"/>
                  </a:lnTo>
                  <a:lnTo>
                    <a:pt x="172542" y="378485"/>
                  </a:lnTo>
                  <a:lnTo>
                    <a:pt x="182714"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9" name="object 9">
              <a:extLst>
                <a:ext uri="{FF2B5EF4-FFF2-40B4-BE49-F238E27FC236}">
                  <a16:creationId xmlns:a16="http://schemas.microsoft.com/office/drawing/2014/main" id="{06AC9F09-6181-1543-1E92-960C264AD2FD}"/>
                </a:ext>
              </a:extLst>
            </p:cNvPr>
            <p:cNvSpPr/>
            <p:nvPr/>
          </p:nvSpPr>
          <p:spPr>
            <a:xfrm>
              <a:off x="1100443" y="3668101"/>
              <a:ext cx="347980" cy="270510"/>
            </a:xfrm>
            <a:custGeom>
              <a:avLst/>
              <a:gdLst/>
              <a:ahLst/>
              <a:cxnLst/>
              <a:rect l="l" t="t" r="r" b="b"/>
              <a:pathLst>
                <a:path w="347980" h="270510">
                  <a:moveTo>
                    <a:pt x="284243" y="42881"/>
                  </a:moveTo>
                  <a:lnTo>
                    <a:pt x="0" y="262933"/>
                  </a:lnTo>
                  <a:lnTo>
                    <a:pt x="5830" y="270465"/>
                  </a:lnTo>
                  <a:lnTo>
                    <a:pt x="290073" y="50412"/>
                  </a:lnTo>
                  <a:lnTo>
                    <a:pt x="284243" y="42881"/>
                  </a:lnTo>
                  <a:close/>
                </a:path>
                <a:path w="347980" h="270510">
                  <a:moveTo>
                    <a:pt x="330525" y="35106"/>
                  </a:moveTo>
                  <a:lnTo>
                    <a:pt x="294285" y="35106"/>
                  </a:lnTo>
                  <a:lnTo>
                    <a:pt x="300116" y="42637"/>
                  </a:lnTo>
                  <a:lnTo>
                    <a:pt x="290073" y="50412"/>
                  </a:lnTo>
                  <a:lnTo>
                    <a:pt x="310481" y="76774"/>
                  </a:lnTo>
                  <a:lnTo>
                    <a:pt x="330525" y="35106"/>
                  </a:lnTo>
                  <a:close/>
                </a:path>
                <a:path w="347980" h="270510">
                  <a:moveTo>
                    <a:pt x="294285" y="35106"/>
                  </a:moveTo>
                  <a:lnTo>
                    <a:pt x="284243" y="42881"/>
                  </a:lnTo>
                  <a:lnTo>
                    <a:pt x="290073" y="50412"/>
                  </a:lnTo>
                  <a:lnTo>
                    <a:pt x="300116" y="42637"/>
                  </a:lnTo>
                  <a:lnTo>
                    <a:pt x="294285" y="35106"/>
                  </a:lnTo>
                  <a:close/>
                </a:path>
                <a:path w="347980" h="270510">
                  <a:moveTo>
                    <a:pt x="347412" y="0"/>
                  </a:moveTo>
                  <a:lnTo>
                    <a:pt x="263834" y="16520"/>
                  </a:lnTo>
                  <a:lnTo>
                    <a:pt x="284243" y="42881"/>
                  </a:lnTo>
                  <a:lnTo>
                    <a:pt x="294285" y="35106"/>
                  </a:lnTo>
                  <a:lnTo>
                    <a:pt x="330525" y="35106"/>
                  </a:lnTo>
                  <a:lnTo>
                    <a:pt x="347412"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0" name="object 10">
              <a:extLst>
                <a:ext uri="{FF2B5EF4-FFF2-40B4-BE49-F238E27FC236}">
                  <a16:creationId xmlns:a16="http://schemas.microsoft.com/office/drawing/2014/main" id="{8DFCD589-1CD6-6E24-99E5-1BBC43CFFEDA}"/>
                </a:ext>
              </a:extLst>
            </p:cNvPr>
            <p:cNvSpPr/>
            <p:nvPr/>
          </p:nvSpPr>
          <p:spPr>
            <a:xfrm>
              <a:off x="1696301" y="3287102"/>
              <a:ext cx="192405" cy="1028700"/>
            </a:xfrm>
            <a:custGeom>
              <a:avLst/>
              <a:gdLst/>
              <a:ahLst/>
              <a:cxnLst/>
              <a:rect l="l" t="t" r="r" b="b"/>
              <a:pathLst>
                <a:path w="192405" h="1028700">
                  <a:moveTo>
                    <a:pt x="192100" y="679716"/>
                  </a:moveTo>
                  <a:lnTo>
                    <a:pt x="189572" y="667258"/>
                  </a:lnTo>
                  <a:lnTo>
                    <a:pt x="182714" y="657085"/>
                  </a:lnTo>
                  <a:lnTo>
                    <a:pt x="172542" y="650214"/>
                  </a:lnTo>
                  <a:lnTo>
                    <a:pt x="160083"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83" y="1028700"/>
                  </a:lnTo>
                  <a:lnTo>
                    <a:pt x="172542" y="1026185"/>
                  </a:lnTo>
                  <a:lnTo>
                    <a:pt x="182714" y="1019327"/>
                  </a:lnTo>
                  <a:lnTo>
                    <a:pt x="189572" y="1009154"/>
                  </a:lnTo>
                  <a:lnTo>
                    <a:pt x="192100" y="996683"/>
                  </a:lnTo>
                  <a:lnTo>
                    <a:pt x="192100" y="679716"/>
                  </a:lnTo>
                  <a:close/>
                </a:path>
                <a:path w="192405" h="1028700">
                  <a:moveTo>
                    <a:pt x="192100" y="32016"/>
                  </a:moveTo>
                  <a:lnTo>
                    <a:pt x="189572" y="19558"/>
                  </a:lnTo>
                  <a:lnTo>
                    <a:pt x="182714" y="9385"/>
                  </a:lnTo>
                  <a:lnTo>
                    <a:pt x="172542" y="2527"/>
                  </a:lnTo>
                  <a:lnTo>
                    <a:pt x="160083"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83" y="381000"/>
                  </a:lnTo>
                  <a:lnTo>
                    <a:pt x="172542" y="378485"/>
                  </a:lnTo>
                  <a:lnTo>
                    <a:pt x="182714" y="371627"/>
                  </a:lnTo>
                  <a:lnTo>
                    <a:pt x="189572"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1" name="object 11">
              <a:extLst>
                <a:ext uri="{FF2B5EF4-FFF2-40B4-BE49-F238E27FC236}">
                  <a16:creationId xmlns:a16="http://schemas.microsoft.com/office/drawing/2014/main" id="{A89D59D7-0B3B-0A25-4DF6-A5B458E358B4}"/>
                </a:ext>
              </a:extLst>
            </p:cNvPr>
            <p:cNvSpPr/>
            <p:nvPr/>
          </p:nvSpPr>
          <p:spPr>
            <a:xfrm>
              <a:off x="1101639" y="3660077"/>
              <a:ext cx="690880" cy="279400"/>
            </a:xfrm>
            <a:custGeom>
              <a:avLst/>
              <a:gdLst/>
              <a:ahLst/>
              <a:cxnLst/>
              <a:rect l="l" t="t" r="r" b="b"/>
              <a:pathLst>
                <a:path w="690880" h="279400">
                  <a:moveTo>
                    <a:pt x="617932" y="31089"/>
                  </a:moveTo>
                  <a:lnTo>
                    <a:pt x="0" y="270281"/>
                  </a:lnTo>
                  <a:lnTo>
                    <a:pt x="3438" y="279165"/>
                  </a:lnTo>
                  <a:lnTo>
                    <a:pt x="621370" y="39972"/>
                  </a:lnTo>
                  <a:lnTo>
                    <a:pt x="617932" y="31089"/>
                  </a:lnTo>
                  <a:close/>
                </a:path>
                <a:path w="690880" h="279400">
                  <a:moveTo>
                    <a:pt x="673912" y="26504"/>
                  </a:moveTo>
                  <a:lnTo>
                    <a:pt x="629775" y="26504"/>
                  </a:lnTo>
                  <a:lnTo>
                    <a:pt x="633213" y="35388"/>
                  </a:lnTo>
                  <a:lnTo>
                    <a:pt x="621370" y="39972"/>
                  </a:lnTo>
                  <a:lnTo>
                    <a:pt x="633405" y="71061"/>
                  </a:lnTo>
                  <a:lnTo>
                    <a:pt x="673912" y="26504"/>
                  </a:lnTo>
                  <a:close/>
                </a:path>
                <a:path w="690880" h="279400">
                  <a:moveTo>
                    <a:pt x="629775" y="26504"/>
                  </a:moveTo>
                  <a:lnTo>
                    <a:pt x="617932" y="31089"/>
                  </a:lnTo>
                  <a:lnTo>
                    <a:pt x="621370" y="39972"/>
                  </a:lnTo>
                  <a:lnTo>
                    <a:pt x="633213" y="35388"/>
                  </a:lnTo>
                  <a:lnTo>
                    <a:pt x="629775" y="26504"/>
                  </a:lnTo>
                  <a:close/>
                </a:path>
                <a:path w="690880" h="279400">
                  <a:moveTo>
                    <a:pt x="605898" y="0"/>
                  </a:moveTo>
                  <a:lnTo>
                    <a:pt x="617932" y="31089"/>
                  </a:lnTo>
                  <a:lnTo>
                    <a:pt x="629775" y="26504"/>
                  </a:lnTo>
                  <a:lnTo>
                    <a:pt x="673912" y="26504"/>
                  </a:lnTo>
                  <a:lnTo>
                    <a:pt x="690713" y="8023"/>
                  </a:lnTo>
                  <a:lnTo>
                    <a:pt x="605898"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2" name="object 12">
              <a:extLst>
                <a:ext uri="{FF2B5EF4-FFF2-40B4-BE49-F238E27FC236}">
                  <a16:creationId xmlns:a16="http://schemas.microsoft.com/office/drawing/2014/main" id="{A436AC40-14E9-4BF6-4257-A0E57FB4B5F6}"/>
                </a:ext>
              </a:extLst>
            </p:cNvPr>
            <p:cNvSpPr/>
            <p:nvPr/>
          </p:nvSpPr>
          <p:spPr>
            <a:xfrm>
              <a:off x="2040801" y="3287102"/>
              <a:ext cx="192405" cy="1028700"/>
            </a:xfrm>
            <a:custGeom>
              <a:avLst/>
              <a:gdLst/>
              <a:ahLst/>
              <a:cxnLst/>
              <a:rect l="l" t="t" r="r" b="b"/>
              <a:pathLst>
                <a:path w="192405" h="1028700">
                  <a:moveTo>
                    <a:pt x="192087" y="679716"/>
                  </a:moveTo>
                  <a:lnTo>
                    <a:pt x="189572" y="667258"/>
                  </a:lnTo>
                  <a:lnTo>
                    <a:pt x="182714" y="657085"/>
                  </a:lnTo>
                  <a:lnTo>
                    <a:pt x="172529" y="650214"/>
                  </a:lnTo>
                  <a:lnTo>
                    <a:pt x="160070"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70" y="1028700"/>
                  </a:lnTo>
                  <a:lnTo>
                    <a:pt x="172529" y="1026185"/>
                  </a:lnTo>
                  <a:lnTo>
                    <a:pt x="182714" y="1019327"/>
                  </a:lnTo>
                  <a:lnTo>
                    <a:pt x="189572" y="1009154"/>
                  </a:lnTo>
                  <a:lnTo>
                    <a:pt x="192087" y="996683"/>
                  </a:lnTo>
                  <a:lnTo>
                    <a:pt x="192087" y="679716"/>
                  </a:lnTo>
                  <a:close/>
                </a:path>
                <a:path w="192405" h="1028700">
                  <a:moveTo>
                    <a:pt x="192087" y="32016"/>
                  </a:moveTo>
                  <a:lnTo>
                    <a:pt x="189572" y="19558"/>
                  </a:lnTo>
                  <a:lnTo>
                    <a:pt x="182714" y="9385"/>
                  </a:lnTo>
                  <a:lnTo>
                    <a:pt x="172529" y="2527"/>
                  </a:lnTo>
                  <a:lnTo>
                    <a:pt x="160070"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70" y="381000"/>
                  </a:lnTo>
                  <a:lnTo>
                    <a:pt x="172529" y="378485"/>
                  </a:lnTo>
                  <a:lnTo>
                    <a:pt x="182714" y="371627"/>
                  </a:lnTo>
                  <a:lnTo>
                    <a:pt x="189572" y="361454"/>
                  </a:lnTo>
                  <a:lnTo>
                    <a:pt x="192087" y="348983"/>
                  </a:lnTo>
                  <a:lnTo>
                    <a:pt x="192087"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3" name="object 13">
              <a:extLst>
                <a:ext uri="{FF2B5EF4-FFF2-40B4-BE49-F238E27FC236}">
                  <a16:creationId xmlns:a16="http://schemas.microsoft.com/office/drawing/2014/main" id="{86BC8099-2D74-561C-74CB-C62D68A23747}"/>
                </a:ext>
              </a:extLst>
            </p:cNvPr>
            <p:cNvSpPr/>
            <p:nvPr/>
          </p:nvSpPr>
          <p:spPr>
            <a:xfrm>
              <a:off x="1446136" y="3660077"/>
              <a:ext cx="690880" cy="279400"/>
            </a:xfrm>
            <a:custGeom>
              <a:avLst/>
              <a:gdLst/>
              <a:ahLst/>
              <a:cxnLst/>
              <a:rect l="l" t="t" r="r" b="b"/>
              <a:pathLst>
                <a:path w="690880" h="279400">
                  <a:moveTo>
                    <a:pt x="617932" y="31089"/>
                  </a:moveTo>
                  <a:lnTo>
                    <a:pt x="0" y="270281"/>
                  </a:lnTo>
                  <a:lnTo>
                    <a:pt x="3439" y="279165"/>
                  </a:lnTo>
                  <a:lnTo>
                    <a:pt x="621370" y="39972"/>
                  </a:lnTo>
                  <a:lnTo>
                    <a:pt x="617932" y="31089"/>
                  </a:lnTo>
                  <a:close/>
                </a:path>
                <a:path w="690880" h="279400">
                  <a:moveTo>
                    <a:pt x="673912" y="26504"/>
                  </a:moveTo>
                  <a:lnTo>
                    <a:pt x="629776" y="26504"/>
                  </a:lnTo>
                  <a:lnTo>
                    <a:pt x="633214" y="35388"/>
                  </a:lnTo>
                  <a:lnTo>
                    <a:pt x="621370" y="39972"/>
                  </a:lnTo>
                  <a:lnTo>
                    <a:pt x="633404" y="71061"/>
                  </a:lnTo>
                  <a:lnTo>
                    <a:pt x="673912" y="26504"/>
                  </a:lnTo>
                  <a:close/>
                </a:path>
                <a:path w="690880" h="279400">
                  <a:moveTo>
                    <a:pt x="629776" y="26504"/>
                  </a:moveTo>
                  <a:lnTo>
                    <a:pt x="617932" y="31089"/>
                  </a:lnTo>
                  <a:lnTo>
                    <a:pt x="621370" y="39972"/>
                  </a:lnTo>
                  <a:lnTo>
                    <a:pt x="633214" y="35388"/>
                  </a:lnTo>
                  <a:lnTo>
                    <a:pt x="629776" y="26504"/>
                  </a:lnTo>
                  <a:close/>
                </a:path>
                <a:path w="690880" h="279400">
                  <a:moveTo>
                    <a:pt x="605897" y="0"/>
                  </a:moveTo>
                  <a:lnTo>
                    <a:pt x="617932" y="31089"/>
                  </a:lnTo>
                  <a:lnTo>
                    <a:pt x="629776" y="26504"/>
                  </a:lnTo>
                  <a:lnTo>
                    <a:pt x="673912" y="26504"/>
                  </a:lnTo>
                  <a:lnTo>
                    <a:pt x="690713" y="8023"/>
                  </a:lnTo>
                  <a:lnTo>
                    <a:pt x="605897"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4" name="object 14">
              <a:extLst>
                <a:ext uri="{FF2B5EF4-FFF2-40B4-BE49-F238E27FC236}">
                  <a16:creationId xmlns:a16="http://schemas.microsoft.com/office/drawing/2014/main" id="{099BEFF8-9014-858B-25D6-272EF4692568}"/>
                </a:ext>
              </a:extLst>
            </p:cNvPr>
            <p:cNvSpPr/>
            <p:nvPr/>
          </p:nvSpPr>
          <p:spPr>
            <a:xfrm>
              <a:off x="2358301"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5" name="object 15">
              <a:extLst>
                <a:ext uri="{FF2B5EF4-FFF2-40B4-BE49-F238E27FC236}">
                  <a16:creationId xmlns:a16="http://schemas.microsoft.com/office/drawing/2014/main" id="{CF700494-FBC2-941F-A251-BF4D25F76303}"/>
                </a:ext>
              </a:extLst>
            </p:cNvPr>
            <p:cNvSpPr/>
            <p:nvPr/>
          </p:nvSpPr>
          <p:spPr>
            <a:xfrm>
              <a:off x="1102436" y="3645484"/>
              <a:ext cx="1390015" cy="294005"/>
            </a:xfrm>
            <a:custGeom>
              <a:avLst/>
              <a:gdLst/>
              <a:ahLst/>
              <a:cxnLst/>
              <a:rect l="l" t="t" r="r" b="b"/>
              <a:pathLst>
                <a:path w="1390014" h="294004">
                  <a:moveTo>
                    <a:pt x="1390015" y="98818"/>
                  </a:moveTo>
                  <a:lnTo>
                    <a:pt x="1383665" y="86118"/>
                  </a:lnTo>
                  <a:lnTo>
                    <a:pt x="1351915" y="22618"/>
                  </a:lnTo>
                  <a:lnTo>
                    <a:pt x="1347152" y="21310"/>
                  </a:lnTo>
                  <a:lnTo>
                    <a:pt x="1347152" y="98818"/>
                  </a:lnTo>
                  <a:lnTo>
                    <a:pt x="1347152" y="279107"/>
                  </a:lnTo>
                  <a:lnTo>
                    <a:pt x="1325956" y="261315"/>
                  </a:lnTo>
                  <a:lnTo>
                    <a:pt x="1325956" y="273735"/>
                  </a:lnTo>
                  <a:lnTo>
                    <a:pt x="1279067" y="254850"/>
                  </a:lnTo>
                  <a:lnTo>
                    <a:pt x="1279067" y="265112"/>
                  </a:lnTo>
                  <a:lnTo>
                    <a:pt x="1207135" y="246062"/>
                  </a:lnTo>
                  <a:lnTo>
                    <a:pt x="1207135" y="255892"/>
                  </a:lnTo>
                  <a:lnTo>
                    <a:pt x="1105496" y="235826"/>
                  </a:lnTo>
                  <a:lnTo>
                    <a:pt x="1111707" y="230606"/>
                  </a:lnTo>
                  <a:lnTo>
                    <a:pt x="1207135" y="255892"/>
                  </a:lnTo>
                  <a:lnTo>
                    <a:pt x="1207135" y="246062"/>
                  </a:lnTo>
                  <a:lnTo>
                    <a:pt x="1120622" y="223126"/>
                  </a:lnTo>
                  <a:lnTo>
                    <a:pt x="1138199" y="208368"/>
                  </a:lnTo>
                  <a:lnTo>
                    <a:pt x="1279067" y="265112"/>
                  </a:lnTo>
                  <a:lnTo>
                    <a:pt x="1279067" y="254850"/>
                  </a:lnTo>
                  <a:lnTo>
                    <a:pt x="1146454" y="201422"/>
                  </a:lnTo>
                  <a:lnTo>
                    <a:pt x="1193152" y="162204"/>
                  </a:lnTo>
                  <a:lnTo>
                    <a:pt x="1325956" y="273735"/>
                  </a:lnTo>
                  <a:lnTo>
                    <a:pt x="1325956" y="261315"/>
                  </a:lnTo>
                  <a:lnTo>
                    <a:pt x="1200556" y="155981"/>
                  </a:lnTo>
                  <a:lnTo>
                    <a:pt x="1292402" y="78841"/>
                  </a:lnTo>
                  <a:lnTo>
                    <a:pt x="1295476" y="86436"/>
                  </a:lnTo>
                  <a:lnTo>
                    <a:pt x="1300861" y="80340"/>
                  </a:lnTo>
                  <a:lnTo>
                    <a:pt x="1314767" y="96901"/>
                  </a:lnTo>
                  <a:lnTo>
                    <a:pt x="1313815" y="98818"/>
                  </a:lnTo>
                  <a:lnTo>
                    <a:pt x="1316393" y="98818"/>
                  </a:lnTo>
                  <a:lnTo>
                    <a:pt x="1318069" y="100812"/>
                  </a:lnTo>
                  <a:lnTo>
                    <a:pt x="1318920" y="98818"/>
                  </a:lnTo>
                  <a:lnTo>
                    <a:pt x="1347152" y="98818"/>
                  </a:lnTo>
                  <a:lnTo>
                    <a:pt x="1347152" y="21310"/>
                  </a:lnTo>
                  <a:lnTo>
                    <a:pt x="1284236" y="3987"/>
                  </a:lnTo>
                  <a:lnTo>
                    <a:pt x="1284236" y="73253"/>
                  </a:lnTo>
                  <a:lnTo>
                    <a:pt x="1193165" y="149758"/>
                  </a:lnTo>
                  <a:lnTo>
                    <a:pt x="1185748" y="143535"/>
                  </a:lnTo>
                  <a:lnTo>
                    <a:pt x="1185748" y="155981"/>
                  </a:lnTo>
                  <a:lnTo>
                    <a:pt x="1136446" y="197396"/>
                  </a:lnTo>
                  <a:lnTo>
                    <a:pt x="1128191" y="194081"/>
                  </a:lnTo>
                  <a:lnTo>
                    <a:pt x="1128191" y="204330"/>
                  </a:lnTo>
                  <a:lnTo>
                    <a:pt x="1109370" y="220141"/>
                  </a:lnTo>
                  <a:lnTo>
                    <a:pt x="1100455" y="217779"/>
                  </a:lnTo>
                  <a:lnTo>
                    <a:pt x="1100455" y="227634"/>
                  </a:lnTo>
                  <a:lnTo>
                    <a:pt x="1093508" y="233464"/>
                  </a:lnTo>
                  <a:lnTo>
                    <a:pt x="1084148" y="231622"/>
                  </a:lnTo>
                  <a:lnTo>
                    <a:pt x="1084148" y="241325"/>
                  </a:lnTo>
                  <a:lnTo>
                    <a:pt x="1039164" y="279107"/>
                  </a:lnTo>
                  <a:lnTo>
                    <a:pt x="1039164" y="232435"/>
                  </a:lnTo>
                  <a:lnTo>
                    <a:pt x="1084148" y="241325"/>
                  </a:lnTo>
                  <a:lnTo>
                    <a:pt x="1084148" y="231622"/>
                  </a:lnTo>
                  <a:lnTo>
                    <a:pt x="1039164" y="222732"/>
                  </a:lnTo>
                  <a:lnTo>
                    <a:pt x="1039164" y="211391"/>
                  </a:lnTo>
                  <a:lnTo>
                    <a:pt x="1100455" y="227634"/>
                  </a:lnTo>
                  <a:lnTo>
                    <a:pt x="1100455" y="217779"/>
                  </a:lnTo>
                  <a:lnTo>
                    <a:pt x="1039164" y="201536"/>
                  </a:lnTo>
                  <a:lnTo>
                    <a:pt x="1039164" y="168465"/>
                  </a:lnTo>
                  <a:lnTo>
                    <a:pt x="1128191" y="204330"/>
                  </a:lnTo>
                  <a:lnTo>
                    <a:pt x="1128191" y="194081"/>
                  </a:lnTo>
                  <a:lnTo>
                    <a:pt x="1039164" y="158203"/>
                  </a:lnTo>
                  <a:lnTo>
                    <a:pt x="1039164" y="153758"/>
                  </a:lnTo>
                  <a:lnTo>
                    <a:pt x="1136446" y="114579"/>
                  </a:lnTo>
                  <a:lnTo>
                    <a:pt x="1185748" y="155981"/>
                  </a:lnTo>
                  <a:lnTo>
                    <a:pt x="1185748" y="143535"/>
                  </a:lnTo>
                  <a:lnTo>
                    <a:pt x="1146467" y="110540"/>
                  </a:lnTo>
                  <a:lnTo>
                    <a:pt x="1280782" y="56426"/>
                  </a:lnTo>
                  <a:lnTo>
                    <a:pt x="1280934" y="56603"/>
                  </a:lnTo>
                  <a:lnTo>
                    <a:pt x="1284236" y="73253"/>
                  </a:lnTo>
                  <a:lnTo>
                    <a:pt x="1284236" y="3987"/>
                  </a:lnTo>
                  <a:lnTo>
                    <a:pt x="1274343" y="1257"/>
                  </a:lnTo>
                  <a:lnTo>
                    <a:pt x="1274343" y="48755"/>
                  </a:lnTo>
                  <a:lnTo>
                    <a:pt x="1138212" y="103606"/>
                  </a:lnTo>
                  <a:lnTo>
                    <a:pt x="1128191" y="95199"/>
                  </a:lnTo>
                  <a:lnTo>
                    <a:pt x="1128191" y="107632"/>
                  </a:lnTo>
                  <a:lnTo>
                    <a:pt x="1039164" y="143497"/>
                  </a:lnTo>
                  <a:lnTo>
                    <a:pt x="1039164" y="110439"/>
                  </a:lnTo>
                  <a:lnTo>
                    <a:pt x="1109383" y="91833"/>
                  </a:lnTo>
                  <a:lnTo>
                    <a:pt x="1128191" y="107632"/>
                  </a:lnTo>
                  <a:lnTo>
                    <a:pt x="1128191" y="95199"/>
                  </a:lnTo>
                  <a:lnTo>
                    <a:pt x="1120648" y="88849"/>
                  </a:lnTo>
                  <a:lnTo>
                    <a:pt x="1273911" y="48234"/>
                  </a:lnTo>
                  <a:lnTo>
                    <a:pt x="1274343" y="48755"/>
                  </a:lnTo>
                  <a:lnTo>
                    <a:pt x="1274343" y="1257"/>
                  </a:lnTo>
                  <a:lnTo>
                    <a:pt x="1269784" y="0"/>
                  </a:lnTo>
                  <a:lnTo>
                    <a:pt x="1270927" y="5816"/>
                  </a:lnTo>
                  <a:lnTo>
                    <a:pt x="1268501" y="5308"/>
                  </a:lnTo>
                  <a:lnTo>
                    <a:pt x="1271358" y="16116"/>
                  </a:lnTo>
                  <a:lnTo>
                    <a:pt x="1267002" y="15760"/>
                  </a:lnTo>
                  <a:lnTo>
                    <a:pt x="1274013" y="33172"/>
                  </a:lnTo>
                  <a:lnTo>
                    <a:pt x="1207236" y="46367"/>
                  </a:lnTo>
                  <a:lnTo>
                    <a:pt x="1207236" y="56045"/>
                  </a:lnTo>
                  <a:lnTo>
                    <a:pt x="1111732" y="81368"/>
                  </a:lnTo>
                  <a:lnTo>
                    <a:pt x="1105509" y="76136"/>
                  </a:lnTo>
                  <a:lnTo>
                    <a:pt x="1207236" y="56045"/>
                  </a:lnTo>
                  <a:lnTo>
                    <a:pt x="1207236" y="46367"/>
                  </a:lnTo>
                  <a:lnTo>
                    <a:pt x="1100467" y="67449"/>
                  </a:lnTo>
                  <a:lnTo>
                    <a:pt x="1100467" y="84353"/>
                  </a:lnTo>
                  <a:lnTo>
                    <a:pt x="1076807" y="90627"/>
                  </a:lnTo>
                  <a:lnTo>
                    <a:pt x="1085684" y="80048"/>
                  </a:lnTo>
                  <a:lnTo>
                    <a:pt x="1093508" y="78511"/>
                  </a:lnTo>
                  <a:lnTo>
                    <a:pt x="1100467" y="84353"/>
                  </a:lnTo>
                  <a:lnTo>
                    <a:pt x="1100467" y="67449"/>
                  </a:lnTo>
                  <a:lnTo>
                    <a:pt x="1096162" y="68287"/>
                  </a:lnTo>
                  <a:lnTo>
                    <a:pt x="1095819" y="67983"/>
                  </a:lnTo>
                  <a:lnTo>
                    <a:pt x="1102677" y="59817"/>
                  </a:lnTo>
                  <a:lnTo>
                    <a:pt x="1117257" y="42456"/>
                  </a:lnTo>
                  <a:lnTo>
                    <a:pt x="1045806" y="25361"/>
                  </a:lnTo>
                  <a:lnTo>
                    <a:pt x="1045806" y="98818"/>
                  </a:lnTo>
                  <a:lnTo>
                    <a:pt x="1039164" y="100584"/>
                  </a:lnTo>
                  <a:lnTo>
                    <a:pt x="1039164" y="98818"/>
                  </a:lnTo>
                  <a:lnTo>
                    <a:pt x="1045806" y="98818"/>
                  </a:lnTo>
                  <a:lnTo>
                    <a:pt x="1045806" y="25361"/>
                  </a:lnTo>
                  <a:lnTo>
                    <a:pt x="1034415" y="22631"/>
                  </a:lnTo>
                  <a:lnTo>
                    <a:pt x="1034084" y="23279"/>
                  </a:lnTo>
                  <a:lnTo>
                    <a:pt x="1034402" y="22618"/>
                  </a:lnTo>
                  <a:lnTo>
                    <a:pt x="1029639" y="22174"/>
                  </a:lnTo>
                  <a:lnTo>
                    <a:pt x="1029639" y="279615"/>
                  </a:lnTo>
                  <a:lnTo>
                    <a:pt x="1005687" y="261086"/>
                  </a:lnTo>
                  <a:lnTo>
                    <a:pt x="1005687" y="273113"/>
                  </a:lnTo>
                  <a:lnTo>
                    <a:pt x="956729" y="254165"/>
                  </a:lnTo>
                  <a:lnTo>
                    <a:pt x="956729" y="264375"/>
                  </a:lnTo>
                  <a:lnTo>
                    <a:pt x="839622" y="234149"/>
                  </a:lnTo>
                  <a:lnTo>
                    <a:pt x="858748" y="226441"/>
                  </a:lnTo>
                  <a:lnTo>
                    <a:pt x="956729" y="264375"/>
                  </a:lnTo>
                  <a:lnTo>
                    <a:pt x="956729" y="254165"/>
                  </a:lnTo>
                  <a:lnTo>
                    <a:pt x="871677" y="221234"/>
                  </a:lnTo>
                  <a:lnTo>
                    <a:pt x="908100" y="206565"/>
                  </a:lnTo>
                  <a:lnTo>
                    <a:pt x="923658" y="209638"/>
                  </a:lnTo>
                  <a:lnTo>
                    <a:pt x="1005687" y="273113"/>
                  </a:lnTo>
                  <a:lnTo>
                    <a:pt x="1005687" y="261086"/>
                  </a:lnTo>
                  <a:lnTo>
                    <a:pt x="944562" y="213766"/>
                  </a:lnTo>
                  <a:lnTo>
                    <a:pt x="1029639" y="230555"/>
                  </a:lnTo>
                  <a:lnTo>
                    <a:pt x="1029639" y="220853"/>
                  </a:lnTo>
                  <a:lnTo>
                    <a:pt x="927722" y="200736"/>
                  </a:lnTo>
                  <a:lnTo>
                    <a:pt x="925969" y="199364"/>
                  </a:lnTo>
                  <a:lnTo>
                    <a:pt x="952881" y="188531"/>
                  </a:lnTo>
                  <a:lnTo>
                    <a:pt x="1029639" y="208864"/>
                  </a:lnTo>
                  <a:lnTo>
                    <a:pt x="1029639" y="199009"/>
                  </a:lnTo>
                  <a:lnTo>
                    <a:pt x="967638" y="182575"/>
                  </a:lnTo>
                  <a:lnTo>
                    <a:pt x="1020914" y="161112"/>
                  </a:lnTo>
                  <a:lnTo>
                    <a:pt x="1029639" y="164630"/>
                  </a:lnTo>
                  <a:lnTo>
                    <a:pt x="1029639" y="147332"/>
                  </a:lnTo>
                  <a:lnTo>
                    <a:pt x="1020914" y="150850"/>
                  </a:lnTo>
                  <a:lnTo>
                    <a:pt x="1008176" y="145719"/>
                  </a:lnTo>
                  <a:lnTo>
                    <a:pt x="1008176" y="155981"/>
                  </a:lnTo>
                  <a:lnTo>
                    <a:pt x="952258" y="178511"/>
                  </a:lnTo>
                  <a:lnTo>
                    <a:pt x="937514" y="174612"/>
                  </a:lnTo>
                  <a:lnTo>
                    <a:pt x="937514" y="184454"/>
                  </a:lnTo>
                  <a:lnTo>
                    <a:pt x="917257" y="192608"/>
                  </a:lnTo>
                  <a:lnTo>
                    <a:pt x="906856" y="184569"/>
                  </a:lnTo>
                  <a:lnTo>
                    <a:pt x="906856" y="196608"/>
                  </a:lnTo>
                  <a:lnTo>
                    <a:pt x="891006" y="193484"/>
                  </a:lnTo>
                  <a:lnTo>
                    <a:pt x="891006" y="203187"/>
                  </a:lnTo>
                  <a:lnTo>
                    <a:pt x="858685" y="216204"/>
                  </a:lnTo>
                  <a:lnTo>
                    <a:pt x="845756" y="211201"/>
                  </a:lnTo>
                  <a:lnTo>
                    <a:pt x="845756" y="221411"/>
                  </a:lnTo>
                  <a:lnTo>
                    <a:pt x="824090" y="230136"/>
                  </a:lnTo>
                  <a:lnTo>
                    <a:pt x="809218" y="226301"/>
                  </a:lnTo>
                  <a:lnTo>
                    <a:pt x="809218" y="236131"/>
                  </a:lnTo>
                  <a:lnTo>
                    <a:pt x="719963" y="272084"/>
                  </a:lnTo>
                  <a:lnTo>
                    <a:pt x="777100" y="227850"/>
                  </a:lnTo>
                  <a:lnTo>
                    <a:pt x="809218" y="236131"/>
                  </a:lnTo>
                  <a:lnTo>
                    <a:pt x="809218" y="226301"/>
                  </a:lnTo>
                  <a:lnTo>
                    <a:pt x="786638" y="220472"/>
                  </a:lnTo>
                  <a:lnTo>
                    <a:pt x="805535" y="205841"/>
                  </a:lnTo>
                  <a:lnTo>
                    <a:pt x="845756" y="221411"/>
                  </a:lnTo>
                  <a:lnTo>
                    <a:pt x="845756" y="211201"/>
                  </a:lnTo>
                  <a:lnTo>
                    <a:pt x="814324" y="199034"/>
                  </a:lnTo>
                  <a:lnTo>
                    <a:pt x="825627" y="190284"/>
                  </a:lnTo>
                  <a:lnTo>
                    <a:pt x="891006" y="203187"/>
                  </a:lnTo>
                  <a:lnTo>
                    <a:pt x="891006" y="193484"/>
                  </a:lnTo>
                  <a:lnTo>
                    <a:pt x="835609" y="182549"/>
                  </a:lnTo>
                  <a:lnTo>
                    <a:pt x="859764" y="163855"/>
                  </a:lnTo>
                  <a:lnTo>
                    <a:pt x="867003" y="165773"/>
                  </a:lnTo>
                  <a:lnTo>
                    <a:pt x="906856" y="196608"/>
                  </a:lnTo>
                  <a:lnTo>
                    <a:pt x="906856" y="184569"/>
                  </a:lnTo>
                  <a:lnTo>
                    <a:pt x="890676" y="172046"/>
                  </a:lnTo>
                  <a:lnTo>
                    <a:pt x="937514" y="184454"/>
                  </a:lnTo>
                  <a:lnTo>
                    <a:pt x="937514" y="174612"/>
                  </a:lnTo>
                  <a:lnTo>
                    <a:pt x="871308" y="157060"/>
                  </a:lnTo>
                  <a:lnTo>
                    <a:pt x="869937" y="155981"/>
                  </a:lnTo>
                  <a:lnTo>
                    <a:pt x="871308" y="154914"/>
                  </a:lnTo>
                  <a:lnTo>
                    <a:pt x="952284" y="133464"/>
                  </a:lnTo>
                  <a:lnTo>
                    <a:pt x="1008176" y="155981"/>
                  </a:lnTo>
                  <a:lnTo>
                    <a:pt x="1008176" y="145719"/>
                  </a:lnTo>
                  <a:lnTo>
                    <a:pt x="967651" y="129387"/>
                  </a:lnTo>
                  <a:lnTo>
                    <a:pt x="1029639" y="112966"/>
                  </a:lnTo>
                  <a:lnTo>
                    <a:pt x="1029639" y="103111"/>
                  </a:lnTo>
                  <a:lnTo>
                    <a:pt x="952893" y="123444"/>
                  </a:lnTo>
                  <a:lnTo>
                    <a:pt x="937526" y="117259"/>
                  </a:lnTo>
                  <a:lnTo>
                    <a:pt x="937526" y="127520"/>
                  </a:lnTo>
                  <a:lnTo>
                    <a:pt x="890663" y="139928"/>
                  </a:lnTo>
                  <a:lnTo>
                    <a:pt x="917257" y="119354"/>
                  </a:lnTo>
                  <a:lnTo>
                    <a:pt x="937526" y="127520"/>
                  </a:lnTo>
                  <a:lnTo>
                    <a:pt x="937526" y="117259"/>
                  </a:lnTo>
                  <a:lnTo>
                    <a:pt x="925969" y="112598"/>
                  </a:lnTo>
                  <a:lnTo>
                    <a:pt x="927747" y="111226"/>
                  </a:lnTo>
                  <a:lnTo>
                    <a:pt x="996162" y="97713"/>
                  </a:lnTo>
                  <a:lnTo>
                    <a:pt x="996581" y="98272"/>
                  </a:lnTo>
                  <a:lnTo>
                    <a:pt x="996315" y="98818"/>
                  </a:lnTo>
                  <a:lnTo>
                    <a:pt x="997026" y="98818"/>
                  </a:lnTo>
                  <a:lnTo>
                    <a:pt x="997483" y="99402"/>
                  </a:lnTo>
                  <a:lnTo>
                    <a:pt x="997762" y="98818"/>
                  </a:lnTo>
                  <a:lnTo>
                    <a:pt x="1029639" y="98818"/>
                  </a:lnTo>
                  <a:lnTo>
                    <a:pt x="1029639" y="22174"/>
                  </a:lnTo>
                  <a:lnTo>
                    <a:pt x="989660" y="18402"/>
                  </a:lnTo>
                  <a:lnTo>
                    <a:pt x="989660" y="89306"/>
                  </a:lnTo>
                  <a:lnTo>
                    <a:pt x="944562" y="98209"/>
                  </a:lnTo>
                  <a:lnTo>
                    <a:pt x="973328" y="75946"/>
                  </a:lnTo>
                  <a:lnTo>
                    <a:pt x="977099" y="85661"/>
                  </a:lnTo>
                  <a:lnTo>
                    <a:pt x="982357" y="79883"/>
                  </a:lnTo>
                  <a:lnTo>
                    <a:pt x="989660" y="89306"/>
                  </a:lnTo>
                  <a:lnTo>
                    <a:pt x="989660" y="18402"/>
                  </a:lnTo>
                  <a:lnTo>
                    <a:pt x="969733" y="16510"/>
                  </a:lnTo>
                  <a:lnTo>
                    <a:pt x="969733" y="66662"/>
                  </a:lnTo>
                  <a:lnTo>
                    <a:pt x="923658" y="102336"/>
                  </a:lnTo>
                  <a:lnTo>
                    <a:pt x="908126" y="105410"/>
                  </a:lnTo>
                  <a:lnTo>
                    <a:pt x="906856" y="104902"/>
                  </a:lnTo>
                  <a:lnTo>
                    <a:pt x="906856" y="115354"/>
                  </a:lnTo>
                  <a:lnTo>
                    <a:pt x="867003" y="146202"/>
                  </a:lnTo>
                  <a:lnTo>
                    <a:pt x="859777" y="148120"/>
                  </a:lnTo>
                  <a:lnTo>
                    <a:pt x="847661" y="138747"/>
                  </a:lnTo>
                  <a:lnTo>
                    <a:pt x="847661" y="150787"/>
                  </a:lnTo>
                  <a:lnTo>
                    <a:pt x="847648" y="161188"/>
                  </a:lnTo>
                  <a:lnTo>
                    <a:pt x="823214" y="180111"/>
                  </a:lnTo>
                  <a:lnTo>
                    <a:pt x="813231" y="178142"/>
                  </a:lnTo>
                  <a:lnTo>
                    <a:pt x="813231" y="187833"/>
                  </a:lnTo>
                  <a:lnTo>
                    <a:pt x="803948" y="195021"/>
                  </a:lnTo>
                  <a:lnTo>
                    <a:pt x="795159" y="191630"/>
                  </a:lnTo>
                  <a:lnTo>
                    <a:pt x="795159" y="201828"/>
                  </a:lnTo>
                  <a:lnTo>
                    <a:pt x="774966" y="217462"/>
                  </a:lnTo>
                  <a:lnTo>
                    <a:pt x="765441" y="215011"/>
                  </a:lnTo>
                  <a:lnTo>
                    <a:pt x="765441" y="224840"/>
                  </a:lnTo>
                  <a:lnTo>
                    <a:pt x="694677" y="279615"/>
                  </a:lnTo>
                  <a:lnTo>
                    <a:pt x="694677" y="206578"/>
                  </a:lnTo>
                  <a:lnTo>
                    <a:pt x="765441" y="224840"/>
                  </a:lnTo>
                  <a:lnTo>
                    <a:pt x="765441" y="215011"/>
                  </a:lnTo>
                  <a:lnTo>
                    <a:pt x="704189" y="199199"/>
                  </a:lnTo>
                  <a:lnTo>
                    <a:pt x="754164" y="185966"/>
                  </a:lnTo>
                  <a:lnTo>
                    <a:pt x="795159" y="201828"/>
                  </a:lnTo>
                  <a:lnTo>
                    <a:pt x="795159" y="191630"/>
                  </a:lnTo>
                  <a:lnTo>
                    <a:pt x="769823" y="181813"/>
                  </a:lnTo>
                  <a:lnTo>
                    <a:pt x="775335" y="180352"/>
                  </a:lnTo>
                  <a:lnTo>
                    <a:pt x="813231" y="187833"/>
                  </a:lnTo>
                  <a:lnTo>
                    <a:pt x="813231" y="178142"/>
                  </a:lnTo>
                  <a:lnTo>
                    <a:pt x="796315" y="174790"/>
                  </a:lnTo>
                  <a:lnTo>
                    <a:pt x="847648" y="161188"/>
                  </a:lnTo>
                  <a:lnTo>
                    <a:pt x="847648" y="150787"/>
                  </a:lnTo>
                  <a:lnTo>
                    <a:pt x="830097" y="146138"/>
                  </a:lnTo>
                  <a:lnTo>
                    <a:pt x="830097" y="155994"/>
                  </a:lnTo>
                  <a:lnTo>
                    <a:pt x="775004" y="170586"/>
                  </a:lnTo>
                  <a:lnTo>
                    <a:pt x="739051" y="163499"/>
                  </a:lnTo>
                  <a:lnTo>
                    <a:pt x="739051" y="180111"/>
                  </a:lnTo>
                  <a:lnTo>
                    <a:pt x="694677" y="191858"/>
                  </a:lnTo>
                  <a:lnTo>
                    <a:pt x="694677" y="164439"/>
                  </a:lnTo>
                  <a:lnTo>
                    <a:pt x="702576" y="165989"/>
                  </a:lnTo>
                  <a:lnTo>
                    <a:pt x="739051" y="180111"/>
                  </a:lnTo>
                  <a:lnTo>
                    <a:pt x="739051" y="163499"/>
                  </a:lnTo>
                  <a:lnTo>
                    <a:pt x="705231" y="156819"/>
                  </a:lnTo>
                  <a:lnTo>
                    <a:pt x="703097" y="155981"/>
                  </a:lnTo>
                  <a:lnTo>
                    <a:pt x="705243" y="155143"/>
                  </a:lnTo>
                  <a:lnTo>
                    <a:pt x="774979" y="141389"/>
                  </a:lnTo>
                  <a:lnTo>
                    <a:pt x="830097" y="155994"/>
                  </a:lnTo>
                  <a:lnTo>
                    <a:pt x="830097" y="146138"/>
                  </a:lnTo>
                  <a:lnTo>
                    <a:pt x="796302" y="137185"/>
                  </a:lnTo>
                  <a:lnTo>
                    <a:pt x="823226" y="131864"/>
                  </a:lnTo>
                  <a:lnTo>
                    <a:pt x="847661" y="150787"/>
                  </a:lnTo>
                  <a:lnTo>
                    <a:pt x="847661" y="138747"/>
                  </a:lnTo>
                  <a:lnTo>
                    <a:pt x="835621" y="129413"/>
                  </a:lnTo>
                  <a:lnTo>
                    <a:pt x="906856" y="115354"/>
                  </a:lnTo>
                  <a:lnTo>
                    <a:pt x="906856" y="104902"/>
                  </a:lnTo>
                  <a:lnTo>
                    <a:pt x="891032" y="98526"/>
                  </a:lnTo>
                  <a:lnTo>
                    <a:pt x="891032" y="108788"/>
                  </a:lnTo>
                  <a:lnTo>
                    <a:pt x="825639" y="121691"/>
                  </a:lnTo>
                  <a:lnTo>
                    <a:pt x="814324" y="112928"/>
                  </a:lnTo>
                  <a:lnTo>
                    <a:pt x="858685" y="95758"/>
                  </a:lnTo>
                  <a:lnTo>
                    <a:pt x="891032" y="108788"/>
                  </a:lnTo>
                  <a:lnTo>
                    <a:pt x="891032" y="98526"/>
                  </a:lnTo>
                  <a:lnTo>
                    <a:pt x="871677" y="90728"/>
                  </a:lnTo>
                  <a:lnTo>
                    <a:pt x="963295" y="55257"/>
                  </a:lnTo>
                  <a:lnTo>
                    <a:pt x="967346" y="60502"/>
                  </a:lnTo>
                  <a:lnTo>
                    <a:pt x="969733" y="66662"/>
                  </a:lnTo>
                  <a:lnTo>
                    <a:pt x="969733" y="16510"/>
                  </a:lnTo>
                  <a:lnTo>
                    <a:pt x="949591" y="14605"/>
                  </a:lnTo>
                  <a:lnTo>
                    <a:pt x="958494" y="37630"/>
                  </a:lnTo>
                  <a:lnTo>
                    <a:pt x="950836" y="39141"/>
                  </a:lnTo>
                  <a:lnTo>
                    <a:pt x="957224" y="47409"/>
                  </a:lnTo>
                  <a:lnTo>
                    <a:pt x="858761" y="85521"/>
                  </a:lnTo>
                  <a:lnTo>
                    <a:pt x="845769" y="80289"/>
                  </a:lnTo>
                  <a:lnTo>
                    <a:pt x="845769" y="90551"/>
                  </a:lnTo>
                  <a:lnTo>
                    <a:pt x="813244" y="103149"/>
                  </a:lnTo>
                  <a:lnTo>
                    <a:pt x="813244" y="124142"/>
                  </a:lnTo>
                  <a:lnTo>
                    <a:pt x="775322" y="131622"/>
                  </a:lnTo>
                  <a:lnTo>
                    <a:pt x="769810" y="130162"/>
                  </a:lnTo>
                  <a:lnTo>
                    <a:pt x="803948" y="116941"/>
                  </a:lnTo>
                  <a:lnTo>
                    <a:pt x="813244" y="124142"/>
                  </a:lnTo>
                  <a:lnTo>
                    <a:pt x="813244" y="103149"/>
                  </a:lnTo>
                  <a:lnTo>
                    <a:pt x="805535" y="106121"/>
                  </a:lnTo>
                  <a:lnTo>
                    <a:pt x="795159" y="98094"/>
                  </a:lnTo>
                  <a:lnTo>
                    <a:pt x="795159" y="110134"/>
                  </a:lnTo>
                  <a:lnTo>
                    <a:pt x="754151" y="126009"/>
                  </a:lnTo>
                  <a:lnTo>
                    <a:pt x="739038" y="122008"/>
                  </a:lnTo>
                  <a:lnTo>
                    <a:pt x="739038" y="131864"/>
                  </a:lnTo>
                  <a:lnTo>
                    <a:pt x="702576" y="145973"/>
                  </a:lnTo>
                  <a:lnTo>
                    <a:pt x="694677" y="147535"/>
                  </a:lnTo>
                  <a:lnTo>
                    <a:pt x="694677" y="120103"/>
                  </a:lnTo>
                  <a:lnTo>
                    <a:pt x="739038" y="131864"/>
                  </a:lnTo>
                  <a:lnTo>
                    <a:pt x="739038" y="122008"/>
                  </a:lnTo>
                  <a:lnTo>
                    <a:pt x="694677" y="110248"/>
                  </a:lnTo>
                  <a:lnTo>
                    <a:pt x="694677" y="98818"/>
                  </a:lnTo>
                  <a:lnTo>
                    <a:pt x="726554" y="98818"/>
                  </a:lnTo>
                  <a:lnTo>
                    <a:pt x="726846" y="99402"/>
                  </a:lnTo>
                  <a:lnTo>
                    <a:pt x="727290" y="98818"/>
                  </a:lnTo>
                  <a:lnTo>
                    <a:pt x="728014" y="98818"/>
                  </a:lnTo>
                  <a:lnTo>
                    <a:pt x="727722" y="98259"/>
                  </a:lnTo>
                  <a:lnTo>
                    <a:pt x="741299" y="80733"/>
                  </a:lnTo>
                  <a:lnTo>
                    <a:pt x="746353" y="86436"/>
                  </a:lnTo>
                  <a:lnTo>
                    <a:pt x="750671" y="75692"/>
                  </a:lnTo>
                  <a:lnTo>
                    <a:pt x="795159" y="110134"/>
                  </a:lnTo>
                  <a:lnTo>
                    <a:pt x="795159" y="98094"/>
                  </a:lnTo>
                  <a:lnTo>
                    <a:pt x="754380" y="66522"/>
                  </a:lnTo>
                  <a:lnTo>
                    <a:pt x="756627" y="60934"/>
                  </a:lnTo>
                  <a:lnTo>
                    <a:pt x="759104" y="57734"/>
                  </a:lnTo>
                  <a:lnTo>
                    <a:pt x="760336" y="56134"/>
                  </a:lnTo>
                  <a:lnTo>
                    <a:pt x="845769" y="90551"/>
                  </a:lnTo>
                  <a:lnTo>
                    <a:pt x="845769" y="80289"/>
                  </a:lnTo>
                  <a:lnTo>
                    <a:pt x="766394" y="48310"/>
                  </a:lnTo>
                  <a:lnTo>
                    <a:pt x="773493" y="39141"/>
                  </a:lnTo>
                  <a:lnTo>
                    <a:pt x="766000" y="37668"/>
                  </a:lnTo>
                  <a:lnTo>
                    <a:pt x="774827" y="15760"/>
                  </a:lnTo>
                  <a:lnTo>
                    <a:pt x="689914" y="22618"/>
                  </a:lnTo>
                  <a:lnTo>
                    <a:pt x="685152" y="23571"/>
                  </a:lnTo>
                  <a:lnTo>
                    <a:pt x="685152" y="98818"/>
                  </a:lnTo>
                  <a:lnTo>
                    <a:pt x="685152" y="107734"/>
                  </a:lnTo>
                  <a:lnTo>
                    <a:pt x="685152" y="279628"/>
                  </a:lnTo>
                  <a:lnTo>
                    <a:pt x="661174" y="261073"/>
                  </a:lnTo>
                  <a:lnTo>
                    <a:pt x="661174" y="273113"/>
                  </a:lnTo>
                  <a:lnTo>
                    <a:pt x="565302" y="236004"/>
                  </a:lnTo>
                  <a:lnTo>
                    <a:pt x="601014" y="226542"/>
                  </a:lnTo>
                  <a:lnTo>
                    <a:pt x="661174" y="273113"/>
                  </a:lnTo>
                  <a:lnTo>
                    <a:pt x="661174" y="261073"/>
                  </a:lnTo>
                  <a:lnTo>
                    <a:pt x="612609" y="223469"/>
                  </a:lnTo>
                  <a:lnTo>
                    <a:pt x="685152" y="204241"/>
                  </a:lnTo>
                  <a:lnTo>
                    <a:pt x="685152" y="194284"/>
                  </a:lnTo>
                  <a:lnTo>
                    <a:pt x="666559" y="189496"/>
                  </a:lnTo>
                  <a:lnTo>
                    <a:pt x="666559" y="199326"/>
                  </a:lnTo>
                  <a:lnTo>
                    <a:pt x="603123" y="216128"/>
                  </a:lnTo>
                  <a:lnTo>
                    <a:pt x="591527" y="207149"/>
                  </a:lnTo>
                  <a:lnTo>
                    <a:pt x="591527" y="219202"/>
                  </a:lnTo>
                  <a:lnTo>
                    <a:pt x="550189" y="230149"/>
                  </a:lnTo>
                  <a:lnTo>
                    <a:pt x="534530" y="224091"/>
                  </a:lnTo>
                  <a:lnTo>
                    <a:pt x="534530" y="234289"/>
                  </a:lnTo>
                  <a:lnTo>
                    <a:pt x="427545" y="262636"/>
                  </a:lnTo>
                  <a:lnTo>
                    <a:pt x="517652" y="227761"/>
                  </a:lnTo>
                  <a:lnTo>
                    <a:pt x="534530" y="234289"/>
                  </a:lnTo>
                  <a:lnTo>
                    <a:pt x="534530" y="224091"/>
                  </a:lnTo>
                  <a:lnTo>
                    <a:pt x="530847" y="222656"/>
                  </a:lnTo>
                  <a:lnTo>
                    <a:pt x="574281" y="205841"/>
                  </a:lnTo>
                  <a:lnTo>
                    <a:pt x="591527" y="219202"/>
                  </a:lnTo>
                  <a:lnTo>
                    <a:pt x="591527" y="207149"/>
                  </a:lnTo>
                  <a:lnTo>
                    <a:pt x="584657" y="201828"/>
                  </a:lnTo>
                  <a:lnTo>
                    <a:pt x="621309" y="187642"/>
                  </a:lnTo>
                  <a:lnTo>
                    <a:pt x="666559" y="199326"/>
                  </a:lnTo>
                  <a:lnTo>
                    <a:pt x="666559" y="189496"/>
                  </a:lnTo>
                  <a:lnTo>
                    <a:pt x="636549" y="181749"/>
                  </a:lnTo>
                  <a:lnTo>
                    <a:pt x="685152" y="162928"/>
                  </a:lnTo>
                  <a:lnTo>
                    <a:pt x="685152" y="149034"/>
                  </a:lnTo>
                  <a:lnTo>
                    <a:pt x="651903" y="136169"/>
                  </a:lnTo>
                  <a:lnTo>
                    <a:pt x="651903" y="155994"/>
                  </a:lnTo>
                  <a:lnTo>
                    <a:pt x="651446" y="156095"/>
                  </a:lnTo>
                  <a:lnTo>
                    <a:pt x="651446" y="165773"/>
                  </a:lnTo>
                  <a:lnTo>
                    <a:pt x="620737" y="177660"/>
                  </a:lnTo>
                  <a:lnTo>
                    <a:pt x="607949" y="174358"/>
                  </a:lnTo>
                  <a:lnTo>
                    <a:pt x="651446" y="165773"/>
                  </a:lnTo>
                  <a:lnTo>
                    <a:pt x="651446" y="156095"/>
                  </a:lnTo>
                  <a:lnTo>
                    <a:pt x="605497" y="165150"/>
                  </a:lnTo>
                  <a:lnTo>
                    <a:pt x="605497" y="183565"/>
                  </a:lnTo>
                  <a:lnTo>
                    <a:pt x="575868" y="195033"/>
                  </a:lnTo>
                  <a:lnTo>
                    <a:pt x="565492" y="186994"/>
                  </a:lnTo>
                  <a:lnTo>
                    <a:pt x="565492" y="199047"/>
                  </a:lnTo>
                  <a:lnTo>
                    <a:pt x="517664" y="217551"/>
                  </a:lnTo>
                  <a:lnTo>
                    <a:pt x="504482" y="212458"/>
                  </a:lnTo>
                  <a:lnTo>
                    <a:pt x="504482" y="222656"/>
                  </a:lnTo>
                  <a:lnTo>
                    <a:pt x="374154" y="273100"/>
                  </a:lnTo>
                  <a:lnTo>
                    <a:pt x="461035" y="205841"/>
                  </a:lnTo>
                  <a:lnTo>
                    <a:pt x="504482" y="222656"/>
                  </a:lnTo>
                  <a:lnTo>
                    <a:pt x="504482" y="212458"/>
                  </a:lnTo>
                  <a:lnTo>
                    <a:pt x="474243" y="200748"/>
                  </a:lnTo>
                  <a:lnTo>
                    <a:pt x="548716" y="186055"/>
                  </a:lnTo>
                  <a:lnTo>
                    <a:pt x="565492" y="199047"/>
                  </a:lnTo>
                  <a:lnTo>
                    <a:pt x="565492" y="186994"/>
                  </a:lnTo>
                  <a:lnTo>
                    <a:pt x="561124" y="183603"/>
                  </a:lnTo>
                  <a:lnTo>
                    <a:pt x="586359" y="178625"/>
                  </a:lnTo>
                  <a:lnTo>
                    <a:pt x="605497" y="183565"/>
                  </a:lnTo>
                  <a:lnTo>
                    <a:pt x="605497" y="165150"/>
                  </a:lnTo>
                  <a:lnTo>
                    <a:pt x="586638" y="168859"/>
                  </a:lnTo>
                  <a:lnTo>
                    <a:pt x="565048" y="163296"/>
                  </a:lnTo>
                  <a:lnTo>
                    <a:pt x="565048" y="173126"/>
                  </a:lnTo>
                  <a:lnTo>
                    <a:pt x="551129" y="175869"/>
                  </a:lnTo>
                  <a:lnTo>
                    <a:pt x="538835" y="166357"/>
                  </a:lnTo>
                  <a:lnTo>
                    <a:pt x="565048" y="173126"/>
                  </a:lnTo>
                  <a:lnTo>
                    <a:pt x="565048" y="163296"/>
                  </a:lnTo>
                  <a:lnTo>
                    <a:pt x="538734" y="156502"/>
                  </a:lnTo>
                  <a:lnTo>
                    <a:pt x="538734" y="178320"/>
                  </a:lnTo>
                  <a:lnTo>
                    <a:pt x="482168" y="189484"/>
                  </a:lnTo>
                  <a:lnTo>
                    <a:pt x="517664" y="162001"/>
                  </a:lnTo>
                  <a:lnTo>
                    <a:pt x="538734" y="178320"/>
                  </a:lnTo>
                  <a:lnTo>
                    <a:pt x="538734" y="156502"/>
                  </a:lnTo>
                  <a:lnTo>
                    <a:pt x="528256" y="153797"/>
                  </a:lnTo>
                  <a:lnTo>
                    <a:pt x="551129" y="136093"/>
                  </a:lnTo>
                  <a:lnTo>
                    <a:pt x="651903" y="155994"/>
                  </a:lnTo>
                  <a:lnTo>
                    <a:pt x="651903" y="136169"/>
                  </a:lnTo>
                  <a:lnTo>
                    <a:pt x="651370" y="135966"/>
                  </a:lnTo>
                  <a:lnTo>
                    <a:pt x="651370" y="146189"/>
                  </a:lnTo>
                  <a:lnTo>
                    <a:pt x="561111" y="128371"/>
                  </a:lnTo>
                  <a:lnTo>
                    <a:pt x="575868" y="116941"/>
                  </a:lnTo>
                  <a:lnTo>
                    <a:pt x="651370" y="146189"/>
                  </a:lnTo>
                  <a:lnTo>
                    <a:pt x="651370" y="135966"/>
                  </a:lnTo>
                  <a:lnTo>
                    <a:pt x="584657" y="110134"/>
                  </a:lnTo>
                  <a:lnTo>
                    <a:pt x="603110" y="95846"/>
                  </a:lnTo>
                  <a:lnTo>
                    <a:pt x="685152" y="117576"/>
                  </a:lnTo>
                  <a:lnTo>
                    <a:pt x="685152" y="107734"/>
                  </a:lnTo>
                  <a:lnTo>
                    <a:pt x="653059" y="99225"/>
                  </a:lnTo>
                  <a:lnTo>
                    <a:pt x="653262" y="98818"/>
                  </a:lnTo>
                  <a:lnTo>
                    <a:pt x="685152" y="98818"/>
                  </a:lnTo>
                  <a:lnTo>
                    <a:pt x="685152" y="23571"/>
                  </a:lnTo>
                  <a:lnTo>
                    <a:pt x="652780" y="29972"/>
                  </a:lnTo>
                  <a:lnTo>
                    <a:pt x="652780" y="99148"/>
                  </a:lnTo>
                  <a:lnTo>
                    <a:pt x="612597" y="88506"/>
                  </a:lnTo>
                  <a:lnTo>
                    <a:pt x="632574" y="73037"/>
                  </a:lnTo>
                  <a:lnTo>
                    <a:pt x="652094" y="98259"/>
                  </a:lnTo>
                  <a:lnTo>
                    <a:pt x="651814" y="98818"/>
                  </a:lnTo>
                  <a:lnTo>
                    <a:pt x="652526" y="98818"/>
                  </a:lnTo>
                  <a:lnTo>
                    <a:pt x="652780" y="99148"/>
                  </a:lnTo>
                  <a:lnTo>
                    <a:pt x="652780" y="29972"/>
                  </a:lnTo>
                  <a:lnTo>
                    <a:pt x="606336" y="39141"/>
                  </a:lnTo>
                  <a:lnTo>
                    <a:pt x="626745" y="65506"/>
                  </a:lnTo>
                  <a:lnTo>
                    <a:pt x="601002" y="85432"/>
                  </a:lnTo>
                  <a:lnTo>
                    <a:pt x="591527" y="82931"/>
                  </a:lnTo>
                  <a:lnTo>
                    <a:pt x="591527" y="92773"/>
                  </a:lnTo>
                  <a:lnTo>
                    <a:pt x="574281" y="106121"/>
                  </a:lnTo>
                  <a:lnTo>
                    <a:pt x="565492" y="102730"/>
                  </a:lnTo>
                  <a:lnTo>
                    <a:pt x="565492" y="112928"/>
                  </a:lnTo>
                  <a:lnTo>
                    <a:pt x="548716" y="125920"/>
                  </a:lnTo>
                  <a:lnTo>
                    <a:pt x="538721" y="123952"/>
                  </a:lnTo>
                  <a:lnTo>
                    <a:pt x="538721" y="133654"/>
                  </a:lnTo>
                  <a:lnTo>
                    <a:pt x="517652" y="149961"/>
                  </a:lnTo>
                  <a:lnTo>
                    <a:pt x="507060" y="141770"/>
                  </a:lnTo>
                  <a:lnTo>
                    <a:pt x="507060" y="158165"/>
                  </a:lnTo>
                  <a:lnTo>
                    <a:pt x="461276" y="193598"/>
                  </a:lnTo>
                  <a:lnTo>
                    <a:pt x="457644" y="194322"/>
                  </a:lnTo>
                  <a:lnTo>
                    <a:pt x="444449" y="189217"/>
                  </a:lnTo>
                  <a:lnTo>
                    <a:pt x="444449" y="206629"/>
                  </a:lnTo>
                  <a:lnTo>
                    <a:pt x="350177" y="279615"/>
                  </a:lnTo>
                  <a:lnTo>
                    <a:pt x="350177" y="225234"/>
                  </a:lnTo>
                  <a:lnTo>
                    <a:pt x="444449" y="206629"/>
                  </a:lnTo>
                  <a:lnTo>
                    <a:pt x="444449" y="189217"/>
                  </a:lnTo>
                  <a:lnTo>
                    <a:pt x="440169" y="187566"/>
                  </a:lnTo>
                  <a:lnTo>
                    <a:pt x="440169" y="197764"/>
                  </a:lnTo>
                  <a:lnTo>
                    <a:pt x="350177" y="215531"/>
                  </a:lnTo>
                  <a:lnTo>
                    <a:pt x="350177" y="162928"/>
                  </a:lnTo>
                  <a:lnTo>
                    <a:pt x="440169" y="197764"/>
                  </a:lnTo>
                  <a:lnTo>
                    <a:pt x="440169" y="187566"/>
                  </a:lnTo>
                  <a:lnTo>
                    <a:pt x="350177" y="152717"/>
                  </a:lnTo>
                  <a:lnTo>
                    <a:pt x="350177" y="117678"/>
                  </a:lnTo>
                  <a:lnTo>
                    <a:pt x="507060" y="158165"/>
                  </a:lnTo>
                  <a:lnTo>
                    <a:pt x="507060" y="141770"/>
                  </a:lnTo>
                  <a:lnTo>
                    <a:pt x="496443" y="133553"/>
                  </a:lnTo>
                  <a:lnTo>
                    <a:pt x="496443" y="145592"/>
                  </a:lnTo>
                  <a:lnTo>
                    <a:pt x="350177" y="107848"/>
                  </a:lnTo>
                  <a:lnTo>
                    <a:pt x="350177" y="98818"/>
                  </a:lnTo>
                  <a:lnTo>
                    <a:pt x="362318" y="98818"/>
                  </a:lnTo>
                  <a:lnTo>
                    <a:pt x="461251" y="118351"/>
                  </a:lnTo>
                  <a:lnTo>
                    <a:pt x="496443" y="145592"/>
                  </a:lnTo>
                  <a:lnTo>
                    <a:pt x="496443" y="133553"/>
                  </a:lnTo>
                  <a:lnTo>
                    <a:pt x="482142" y="122478"/>
                  </a:lnTo>
                  <a:lnTo>
                    <a:pt x="538721" y="133654"/>
                  </a:lnTo>
                  <a:lnTo>
                    <a:pt x="538721" y="123952"/>
                  </a:lnTo>
                  <a:lnTo>
                    <a:pt x="465328" y="109461"/>
                  </a:lnTo>
                  <a:lnTo>
                    <a:pt x="444436" y="93294"/>
                  </a:lnTo>
                  <a:lnTo>
                    <a:pt x="444436" y="105333"/>
                  </a:lnTo>
                  <a:lnTo>
                    <a:pt x="386588" y="93916"/>
                  </a:lnTo>
                  <a:lnTo>
                    <a:pt x="397446" y="79883"/>
                  </a:lnTo>
                  <a:lnTo>
                    <a:pt x="402717" y="85661"/>
                  </a:lnTo>
                  <a:lnTo>
                    <a:pt x="406311" y="76339"/>
                  </a:lnTo>
                  <a:lnTo>
                    <a:pt x="409308" y="78968"/>
                  </a:lnTo>
                  <a:lnTo>
                    <a:pt x="409486" y="78282"/>
                  </a:lnTo>
                  <a:lnTo>
                    <a:pt x="444436" y="105333"/>
                  </a:lnTo>
                  <a:lnTo>
                    <a:pt x="444436" y="93294"/>
                  </a:lnTo>
                  <a:lnTo>
                    <a:pt x="412140" y="68275"/>
                  </a:lnTo>
                  <a:lnTo>
                    <a:pt x="415112" y="57073"/>
                  </a:lnTo>
                  <a:lnTo>
                    <a:pt x="416521" y="55257"/>
                  </a:lnTo>
                  <a:lnTo>
                    <a:pt x="565492" y="112928"/>
                  </a:lnTo>
                  <a:lnTo>
                    <a:pt x="565492" y="102730"/>
                  </a:lnTo>
                  <a:lnTo>
                    <a:pt x="427456" y="49301"/>
                  </a:lnTo>
                  <a:lnTo>
                    <a:pt x="591527" y="92773"/>
                  </a:lnTo>
                  <a:lnTo>
                    <a:pt x="591527" y="82931"/>
                  </a:lnTo>
                  <a:lnTo>
                    <a:pt x="428536" y="39738"/>
                  </a:lnTo>
                  <a:lnTo>
                    <a:pt x="428993" y="39141"/>
                  </a:lnTo>
                  <a:lnTo>
                    <a:pt x="421309" y="37630"/>
                  </a:lnTo>
                  <a:lnTo>
                    <a:pt x="430225" y="14605"/>
                  </a:lnTo>
                  <a:lnTo>
                    <a:pt x="426262" y="14986"/>
                  </a:lnTo>
                  <a:lnTo>
                    <a:pt x="428828" y="5308"/>
                  </a:lnTo>
                  <a:lnTo>
                    <a:pt x="345414" y="22618"/>
                  </a:lnTo>
                  <a:lnTo>
                    <a:pt x="340652" y="32143"/>
                  </a:lnTo>
                  <a:lnTo>
                    <a:pt x="340652" y="98818"/>
                  </a:lnTo>
                  <a:lnTo>
                    <a:pt x="340652" y="105384"/>
                  </a:lnTo>
                  <a:lnTo>
                    <a:pt x="340652" y="279615"/>
                  </a:lnTo>
                  <a:lnTo>
                    <a:pt x="286613" y="237782"/>
                  </a:lnTo>
                  <a:lnTo>
                    <a:pt x="340652" y="227114"/>
                  </a:lnTo>
                  <a:lnTo>
                    <a:pt x="340652" y="217411"/>
                  </a:lnTo>
                  <a:lnTo>
                    <a:pt x="276618" y="230047"/>
                  </a:lnTo>
                  <a:lnTo>
                    <a:pt x="69316" y="69596"/>
                  </a:lnTo>
                  <a:lnTo>
                    <a:pt x="72136" y="55308"/>
                  </a:lnTo>
                  <a:lnTo>
                    <a:pt x="340652" y="159245"/>
                  </a:lnTo>
                  <a:lnTo>
                    <a:pt x="340652" y="149034"/>
                  </a:lnTo>
                  <a:lnTo>
                    <a:pt x="78498" y="47574"/>
                  </a:lnTo>
                  <a:lnTo>
                    <a:pt x="340652" y="115214"/>
                  </a:lnTo>
                  <a:lnTo>
                    <a:pt x="340652" y="105384"/>
                  </a:lnTo>
                  <a:lnTo>
                    <a:pt x="315226" y="98818"/>
                  </a:lnTo>
                  <a:lnTo>
                    <a:pt x="340652" y="98818"/>
                  </a:lnTo>
                  <a:lnTo>
                    <a:pt x="340652" y="32143"/>
                  </a:lnTo>
                  <a:lnTo>
                    <a:pt x="316661" y="80111"/>
                  </a:lnTo>
                  <a:lnTo>
                    <a:pt x="312254" y="79248"/>
                  </a:lnTo>
                  <a:lnTo>
                    <a:pt x="312254" y="88938"/>
                  </a:lnTo>
                  <a:lnTo>
                    <a:pt x="308216" y="97015"/>
                  </a:lnTo>
                  <a:lnTo>
                    <a:pt x="161861" y="59258"/>
                  </a:lnTo>
                  <a:lnTo>
                    <a:pt x="312254" y="88938"/>
                  </a:lnTo>
                  <a:lnTo>
                    <a:pt x="312254" y="79248"/>
                  </a:lnTo>
                  <a:lnTo>
                    <a:pt x="78574" y="33108"/>
                  </a:lnTo>
                  <a:lnTo>
                    <a:pt x="85737" y="14605"/>
                  </a:lnTo>
                  <a:lnTo>
                    <a:pt x="81572" y="14998"/>
                  </a:lnTo>
                  <a:lnTo>
                    <a:pt x="84213" y="4775"/>
                  </a:lnTo>
                  <a:lnTo>
                    <a:pt x="82016" y="5245"/>
                  </a:lnTo>
                  <a:lnTo>
                    <a:pt x="83058" y="0"/>
                  </a:lnTo>
                  <a:lnTo>
                    <a:pt x="914" y="22618"/>
                  </a:lnTo>
                  <a:lnTo>
                    <a:pt x="37846" y="99402"/>
                  </a:lnTo>
                  <a:lnTo>
                    <a:pt x="52959" y="79883"/>
                  </a:lnTo>
                  <a:lnTo>
                    <a:pt x="58229" y="85661"/>
                  </a:lnTo>
                  <a:lnTo>
                    <a:pt x="61988" y="75933"/>
                  </a:lnTo>
                  <a:lnTo>
                    <a:pt x="63627" y="77216"/>
                  </a:lnTo>
                  <a:lnTo>
                    <a:pt x="65176" y="78549"/>
                  </a:lnTo>
                  <a:lnTo>
                    <a:pt x="264223" y="232498"/>
                  </a:lnTo>
                  <a:lnTo>
                    <a:pt x="0" y="284645"/>
                  </a:lnTo>
                  <a:lnTo>
                    <a:pt x="1841" y="293992"/>
                  </a:lnTo>
                  <a:lnTo>
                    <a:pt x="274205" y="240233"/>
                  </a:lnTo>
                  <a:lnTo>
                    <a:pt x="342493" y="293090"/>
                  </a:lnTo>
                  <a:lnTo>
                    <a:pt x="345401" y="289344"/>
                  </a:lnTo>
                  <a:lnTo>
                    <a:pt x="346633" y="293928"/>
                  </a:lnTo>
                  <a:lnTo>
                    <a:pt x="549643" y="240144"/>
                  </a:lnTo>
                  <a:lnTo>
                    <a:pt x="688187" y="293763"/>
                  </a:lnTo>
                  <a:lnTo>
                    <a:pt x="689889" y="289344"/>
                  </a:lnTo>
                  <a:lnTo>
                    <a:pt x="691692" y="293738"/>
                  </a:lnTo>
                  <a:lnTo>
                    <a:pt x="824750" y="240144"/>
                  </a:lnTo>
                  <a:lnTo>
                    <a:pt x="1033221" y="293928"/>
                  </a:lnTo>
                  <a:lnTo>
                    <a:pt x="1034389" y="289369"/>
                  </a:lnTo>
                  <a:lnTo>
                    <a:pt x="1037475" y="292963"/>
                  </a:lnTo>
                  <a:lnTo>
                    <a:pt x="1096137" y="243687"/>
                  </a:lnTo>
                  <a:lnTo>
                    <a:pt x="1351000" y="293992"/>
                  </a:lnTo>
                  <a:lnTo>
                    <a:pt x="1351889" y="289356"/>
                  </a:lnTo>
                  <a:lnTo>
                    <a:pt x="1356677" y="289318"/>
                  </a:lnTo>
                  <a:lnTo>
                    <a:pt x="1356677" y="98818"/>
                  </a:lnTo>
                  <a:lnTo>
                    <a:pt x="1390015" y="98818"/>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grpSp>
      <p:sp>
        <p:nvSpPr>
          <p:cNvPr id="16" name="object 16">
            <a:extLst>
              <a:ext uri="{FF2B5EF4-FFF2-40B4-BE49-F238E27FC236}">
                <a16:creationId xmlns:a16="http://schemas.microsoft.com/office/drawing/2014/main" id="{26714365-ED84-A8AD-DD94-851F7C46FE45}"/>
              </a:ext>
            </a:extLst>
          </p:cNvPr>
          <p:cNvSpPr txBox="1"/>
          <p:nvPr/>
        </p:nvSpPr>
        <p:spPr>
          <a:xfrm>
            <a:off x="2237312" y="2944145"/>
            <a:ext cx="871061" cy="275075"/>
          </a:xfrm>
          <a:prstGeom prst="rect">
            <a:avLst/>
          </a:prstGeom>
        </p:spPr>
        <p:txBody>
          <a:bodyPr vert="horz" wrap="square" lIns="0" tIns="9525" rIns="0" bIns="0" rtlCol="0">
            <a:spAutoFit/>
          </a:bodyPr>
          <a:lstStyle/>
          <a:p>
            <a:pPr marL="9525">
              <a:spcBef>
                <a:spcPts val="75"/>
              </a:spcBef>
            </a:pPr>
            <a:r>
              <a:rPr sz="1725" spc="-4" dirty="0">
                <a:latin typeface="Corbel" panose="020B0503020204020204" pitchFamily="34" charset="0"/>
                <a:ea typeface="Tahoma" panose="020B0604030504040204" pitchFamily="34" charset="0"/>
                <a:cs typeface="Calibri"/>
              </a:rPr>
              <a:t>Decoders</a:t>
            </a:r>
            <a:endParaRPr sz="1725" dirty="0">
              <a:latin typeface="Corbel" panose="020B0503020204020204" pitchFamily="34" charset="0"/>
              <a:ea typeface="Tahoma" panose="020B0604030504040204" pitchFamily="34" charset="0"/>
              <a:cs typeface="Calibri"/>
            </a:endParaRPr>
          </a:p>
        </p:txBody>
      </p:sp>
      <p:sp>
        <p:nvSpPr>
          <p:cNvPr id="17" name="object 18">
            <a:extLst>
              <a:ext uri="{FF2B5EF4-FFF2-40B4-BE49-F238E27FC236}">
                <a16:creationId xmlns:a16="http://schemas.microsoft.com/office/drawing/2014/main" id="{8DDD109B-B82E-FDAE-2B56-84BFEC8DE007}"/>
              </a:ext>
            </a:extLst>
          </p:cNvPr>
          <p:cNvSpPr txBox="1"/>
          <p:nvPr/>
        </p:nvSpPr>
        <p:spPr>
          <a:xfrm>
            <a:off x="2246304" y="1854805"/>
            <a:ext cx="847249" cy="275075"/>
          </a:xfrm>
          <a:prstGeom prst="rect">
            <a:avLst/>
          </a:prstGeom>
        </p:spPr>
        <p:txBody>
          <a:bodyPr vert="horz" wrap="square" lIns="0" tIns="9525" rIns="0" bIns="0" rtlCol="0">
            <a:spAutoFit/>
          </a:bodyPr>
          <a:lstStyle/>
          <a:p>
            <a:pPr marL="9525">
              <a:spcBef>
                <a:spcPts val="75"/>
              </a:spcBef>
            </a:pPr>
            <a:r>
              <a:rPr sz="1725" spc="-4" dirty="0">
                <a:latin typeface="Corbel" panose="020B0503020204020204" pitchFamily="34" charset="0"/>
                <a:ea typeface="Tahoma" panose="020B0604030504040204" pitchFamily="34" charset="0"/>
                <a:cs typeface="Calibri"/>
              </a:rPr>
              <a:t>Encoders</a:t>
            </a:r>
            <a:endParaRPr sz="1725" dirty="0">
              <a:latin typeface="Corbel" panose="020B0503020204020204" pitchFamily="34" charset="0"/>
              <a:ea typeface="Tahoma" panose="020B0604030504040204" pitchFamily="34" charset="0"/>
              <a:cs typeface="Calibri"/>
            </a:endParaRPr>
          </a:p>
        </p:txBody>
      </p:sp>
      <p:pic>
        <p:nvPicPr>
          <p:cNvPr id="18" name="object 20">
            <a:extLst>
              <a:ext uri="{FF2B5EF4-FFF2-40B4-BE49-F238E27FC236}">
                <a16:creationId xmlns:a16="http://schemas.microsoft.com/office/drawing/2014/main" id="{3D8E5641-0BE2-A83B-9DB2-5FB1A63DE74F}"/>
              </a:ext>
            </a:extLst>
          </p:cNvPr>
          <p:cNvPicPr/>
          <p:nvPr/>
        </p:nvPicPr>
        <p:blipFill>
          <a:blip r:embed="rId4" cstate="print"/>
          <a:stretch>
            <a:fillRect/>
          </a:stretch>
        </p:blipFill>
        <p:spPr>
          <a:xfrm>
            <a:off x="658018" y="3657204"/>
            <a:ext cx="1417881" cy="1200801"/>
          </a:xfrm>
          <a:prstGeom prst="rect">
            <a:avLst/>
          </a:prstGeom>
        </p:spPr>
      </p:pic>
      <p:sp>
        <p:nvSpPr>
          <p:cNvPr id="19" name="object 22">
            <a:extLst>
              <a:ext uri="{FF2B5EF4-FFF2-40B4-BE49-F238E27FC236}">
                <a16:creationId xmlns:a16="http://schemas.microsoft.com/office/drawing/2014/main" id="{B265745C-AFE6-948F-9BE8-DE587FB73D3B}"/>
              </a:ext>
            </a:extLst>
          </p:cNvPr>
          <p:cNvSpPr txBox="1"/>
          <p:nvPr/>
        </p:nvSpPr>
        <p:spPr>
          <a:xfrm>
            <a:off x="2227851" y="3992695"/>
            <a:ext cx="871061" cy="586058"/>
          </a:xfrm>
          <a:prstGeom prst="rect">
            <a:avLst/>
          </a:prstGeom>
        </p:spPr>
        <p:txBody>
          <a:bodyPr vert="horz" wrap="square" lIns="0" tIns="0" rIns="0" bIns="0" rtlCol="0">
            <a:spAutoFit/>
          </a:bodyPr>
          <a:lstStyle/>
          <a:p>
            <a:pPr marL="9525">
              <a:lnSpc>
                <a:spcPts val="2063"/>
              </a:lnSpc>
            </a:pPr>
            <a:r>
              <a:rPr sz="1725" spc="-4" dirty="0">
                <a:latin typeface="Corbel" panose="020B0503020204020204" pitchFamily="34" charset="0"/>
                <a:ea typeface="Tahoma" panose="020B0604030504040204" pitchFamily="34" charset="0"/>
                <a:cs typeface="Calibri"/>
              </a:rPr>
              <a:t>Encoder-</a:t>
            </a:r>
            <a:endParaRPr sz="1725" dirty="0">
              <a:latin typeface="Corbel" panose="020B0503020204020204" pitchFamily="34" charset="0"/>
              <a:ea typeface="Tahoma" panose="020B0604030504040204" pitchFamily="34" charset="0"/>
              <a:cs typeface="Calibri"/>
            </a:endParaRPr>
          </a:p>
          <a:p>
            <a:pPr marL="9525">
              <a:spcBef>
                <a:spcPts val="413"/>
              </a:spcBef>
            </a:pPr>
            <a:r>
              <a:rPr sz="1725" spc="-4" dirty="0">
                <a:latin typeface="Corbel" panose="020B0503020204020204" pitchFamily="34" charset="0"/>
                <a:ea typeface="Tahoma" panose="020B0604030504040204" pitchFamily="34" charset="0"/>
                <a:cs typeface="Calibri"/>
              </a:rPr>
              <a:t>Decoders</a:t>
            </a:r>
            <a:endParaRPr sz="1725" dirty="0">
              <a:latin typeface="Corbel" panose="020B0503020204020204" pitchFamily="34" charset="0"/>
              <a:ea typeface="Tahoma" panose="020B0604030504040204" pitchFamily="34" charset="0"/>
              <a:cs typeface="Calibri"/>
            </a:endParaRPr>
          </a:p>
        </p:txBody>
      </p:sp>
      <p:sp>
        <p:nvSpPr>
          <p:cNvPr id="20" name="object 17">
            <a:extLst>
              <a:ext uri="{FF2B5EF4-FFF2-40B4-BE49-F238E27FC236}">
                <a16:creationId xmlns:a16="http://schemas.microsoft.com/office/drawing/2014/main" id="{B2EE4C14-48A0-EEDC-61B0-F35E42FF53E6}"/>
              </a:ext>
            </a:extLst>
          </p:cNvPr>
          <p:cNvSpPr txBox="1"/>
          <p:nvPr/>
        </p:nvSpPr>
        <p:spPr>
          <a:xfrm>
            <a:off x="3731091" y="2765674"/>
            <a:ext cx="6904355" cy="854721"/>
          </a:xfrm>
          <a:prstGeom prst="rect">
            <a:avLst/>
          </a:prstGeom>
        </p:spPr>
        <p:txBody>
          <a:bodyPr vert="horz" wrap="square" lIns="0" tIns="79375" rIns="0" bIns="0" rtlCol="0">
            <a:spAutoFit/>
          </a:bodyPr>
          <a:lstStyle/>
          <a:p>
            <a:pPr marL="298450" indent="-285750">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Examples: GPT-3, GPT-4, </a:t>
            </a:r>
            <a:r>
              <a:rPr lang="en-US" dirty="0" err="1">
                <a:solidFill>
                  <a:srgbClr val="6E0806"/>
                </a:solidFill>
                <a:latin typeface="Corbel" panose="020B0503020204020204" pitchFamily="34" charset="0"/>
                <a:ea typeface="Tahoma" panose="020B0604030504040204" pitchFamily="34" charset="0"/>
                <a:cs typeface="Tahoma" panose="020B0604030504040204" pitchFamily="34" charset="0"/>
              </a:rPr>
              <a:t>LaMMA</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 Mistral </a:t>
            </a:r>
          </a:p>
          <a:p>
            <a:pPr marL="298450" indent="-285750">
              <a:lnSpc>
                <a:spcPct val="100000"/>
              </a:lnSpc>
              <a:spcBef>
                <a:spcPts val="530"/>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Other name: causal or auto-regressive language model </a:t>
            </a:r>
          </a:p>
          <a:p>
            <a:pPr marL="298450" indent="-285750">
              <a:lnSpc>
                <a:spcPct val="100000"/>
              </a:lnSpc>
              <a:spcBef>
                <a:spcPts val="530"/>
              </a:spcBef>
              <a:buClr>
                <a:srgbClr val="8C1515"/>
              </a:buClr>
              <a:buFont typeface="Wingdings" pitchFamily="2" charset="2"/>
              <a:buChar char="v"/>
              <a:tabLst>
                <a:tab pos="354965" algn="l"/>
                <a:tab pos="355600" algn="l"/>
              </a:tabLst>
            </a:pPr>
            <a:r>
              <a:rPr dirty="0">
                <a:solidFill>
                  <a:srgbClr val="6E0806"/>
                </a:solidFill>
                <a:latin typeface="Corbel" panose="020B0503020204020204" pitchFamily="34" charset="0"/>
                <a:ea typeface="Tahoma" panose="020B0604030504040204" pitchFamily="34" charset="0"/>
                <a:cs typeface="Tahoma" panose="020B0604030504040204" pitchFamily="34" charset="0"/>
              </a:rPr>
              <a:t>Nice to generate from; can’t condition on future words</a:t>
            </a:r>
          </a:p>
        </p:txBody>
      </p:sp>
      <p:sp>
        <p:nvSpPr>
          <p:cNvPr id="21" name="object 19">
            <a:extLst>
              <a:ext uri="{FF2B5EF4-FFF2-40B4-BE49-F238E27FC236}">
                <a16:creationId xmlns:a16="http://schemas.microsoft.com/office/drawing/2014/main" id="{5B342666-698F-6B05-4FD7-C970ECD7E799}"/>
              </a:ext>
            </a:extLst>
          </p:cNvPr>
          <p:cNvSpPr txBox="1"/>
          <p:nvPr/>
        </p:nvSpPr>
        <p:spPr>
          <a:xfrm>
            <a:off x="3743252" y="1665387"/>
            <a:ext cx="6605905" cy="587981"/>
          </a:xfrm>
          <a:prstGeom prst="rect">
            <a:avLst/>
          </a:prstGeom>
        </p:spPr>
        <p:txBody>
          <a:bodyPr vert="horz" wrap="square" lIns="0" tIns="79375" rIns="0" bIns="0" rtlCol="0">
            <a:spAutoFit/>
          </a:bodyPr>
          <a:lstStyle/>
          <a:p>
            <a:pPr marL="298450" indent="-285750">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Examples: BERT, </a:t>
            </a:r>
            <a:r>
              <a:rPr lang="en-US" dirty="0" err="1">
                <a:solidFill>
                  <a:srgbClr val="6E0806"/>
                </a:solidFill>
                <a:latin typeface="Corbel" panose="020B0503020204020204" pitchFamily="34" charset="0"/>
                <a:ea typeface="Tahoma" panose="020B0604030504040204" pitchFamily="34" charset="0"/>
                <a:cs typeface="Tahoma" panose="020B0604030504040204" pitchFamily="34" charset="0"/>
              </a:rPr>
              <a:t>RoBERTa</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 </a:t>
            </a:r>
            <a:r>
              <a:rPr lang="en-US" dirty="0" err="1">
                <a:solidFill>
                  <a:srgbClr val="6E0806"/>
                </a:solidFill>
                <a:latin typeface="Corbel" panose="020B0503020204020204" pitchFamily="34" charset="0"/>
                <a:ea typeface="Tahoma" panose="020B0604030504040204" pitchFamily="34" charset="0"/>
                <a:cs typeface="Tahoma" panose="020B0604030504040204" pitchFamily="34" charset="0"/>
              </a:rPr>
              <a:t>SciBERT</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a:t>
            </a:r>
          </a:p>
          <a:p>
            <a:pPr marL="298450" indent="-285750">
              <a:lnSpc>
                <a:spcPct val="100000"/>
              </a:lnSpc>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Captures </a:t>
            </a:r>
            <a:r>
              <a:rPr dirty="0">
                <a:solidFill>
                  <a:srgbClr val="6E0806"/>
                </a:solidFill>
                <a:latin typeface="Corbel" panose="020B0503020204020204" pitchFamily="34" charset="0"/>
                <a:ea typeface="Tahoma" panose="020B0604030504040204" pitchFamily="34" charset="0"/>
                <a:cs typeface="Tahoma" panose="020B0604030504040204" pitchFamily="34" charset="0"/>
              </a:rPr>
              <a:t>bidirectional context</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 Wait, how do we pretrain them?</a:t>
            </a:r>
          </a:p>
        </p:txBody>
      </p:sp>
      <p:sp>
        <p:nvSpPr>
          <p:cNvPr id="22" name="object 21">
            <a:extLst>
              <a:ext uri="{FF2B5EF4-FFF2-40B4-BE49-F238E27FC236}">
                <a16:creationId xmlns:a16="http://schemas.microsoft.com/office/drawing/2014/main" id="{9CC86EC6-0049-C9F8-F9D8-CE20AA8688F7}"/>
              </a:ext>
            </a:extLst>
          </p:cNvPr>
          <p:cNvSpPr txBox="1"/>
          <p:nvPr/>
        </p:nvSpPr>
        <p:spPr>
          <a:xfrm>
            <a:off x="3745051" y="3933346"/>
            <a:ext cx="4982845" cy="651460"/>
          </a:xfrm>
          <a:prstGeom prst="rect">
            <a:avLst/>
          </a:prstGeom>
        </p:spPr>
        <p:txBody>
          <a:bodyPr vert="horz" wrap="square" lIns="0" tIns="0" rIns="0" bIns="0" rtlCol="0">
            <a:spAutoFit/>
          </a:bodyPr>
          <a:lstStyle/>
          <a:p>
            <a:pPr marL="298450" indent="-285750">
              <a:lnSpc>
                <a:spcPts val="2750"/>
              </a:lnSpc>
              <a:buFont typeface="Wingdings" pitchFamily="2" charset="2"/>
              <a:buChar char="v"/>
              <a:tabLst>
                <a:tab pos="354965"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Examples: T5, Meena</a:t>
            </a:r>
          </a:p>
          <a:p>
            <a:pPr marL="298450" indent="-285750">
              <a:lnSpc>
                <a:spcPct val="100000"/>
              </a:lnSpc>
              <a:spcBef>
                <a:spcPts val="550"/>
              </a:spcBef>
              <a:buFont typeface="Wingdings" pitchFamily="2" charset="2"/>
              <a:buChar char="v"/>
              <a:tabLst>
                <a:tab pos="354965"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What’s the best way to pretrain them?</a:t>
            </a:r>
            <a:r>
              <a:rPr dirty="0">
                <a:solidFill>
                  <a:srgbClr val="6E0806"/>
                </a:solidFill>
                <a:latin typeface="Corbel" panose="020B050302020402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63932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3811-8EBE-DED1-A989-E6EF13069E81}"/>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25D16B36-031D-FC2E-77B9-A2B77A58913B}"/>
              </a:ext>
            </a:extLst>
          </p:cNvPr>
          <p:cNvSpPr>
            <a:spLocks noGrp="1"/>
          </p:cNvSpPr>
          <p:nvPr>
            <p:ph idx="1"/>
          </p:nvPr>
        </p:nvSpPr>
        <p:spPr/>
        <p:txBody>
          <a:bodyPr/>
          <a:lstStyle/>
          <a:p>
            <a:endParaRPr lang="en-US"/>
          </a:p>
        </p:txBody>
      </p:sp>
      <p:pic>
        <p:nvPicPr>
          <p:cNvPr id="1026" name="Picture 2" descr="No alt text provided for this image">
            <a:extLst>
              <a:ext uri="{FF2B5EF4-FFF2-40B4-BE49-F238E27FC236}">
                <a16:creationId xmlns:a16="http://schemas.microsoft.com/office/drawing/2014/main" id="{F2CC9769-181F-C0B8-2148-20BC0D3C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375" y="0"/>
            <a:ext cx="645795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606F0-6630-B2B8-804D-0BC8373A508B}"/>
              </a:ext>
            </a:extLst>
          </p:cNvPr>
          <p:cNvSpPr txBox="1"/>
          <p:nvPr/>
        </p:nvSpPr>
        <p:spPr>
          <a:xfrm>
            <a:off x="0" y="4568875"/>
            <a:ext cx="2309321" cy="553998"/>
          </a:xfrm>
          <a:prstGeom prst="rect">
            <a:avLst/>
          </a:prstGeom>
          <a:noFill/>
        </p:spPr>
        <p:txBody>
          <a:bodyPr wrap="square">
            <a:spAutoFit/>
          </a:bodyPr>
          <a:lstStyle/>
          <a:p>
            <a:r>
              <a:rPr lang="en-US" sz="1000" dirty="0">
                <a:solidFill>
                  <a:schemeClr val="bg1">
                    <a:lumMod val="50000"/>
                  </a:schemeClr>
                </a:solidFill>
              </a:rPr>
              <a:t>Yang et al. Harnessing the Power of LLMs in Practice: A Survey on ChatGPT and Beyond, 2023</a:t>
            </a:r>
          </a:p>
        </p:txBody>
      </p:sp>
    </p:spTree>
    <p:extLst>
      <p:ext uri="{BB962C8B-B14F-4D97-AF65-F5344CB8AC3E}">
        <p14:creationId xmlns:p14="http://schemas.microsoft.com/office/powerpoint/2010/main" val="1769852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F551B7-4FAA-F174-C34D-5112CF5DB5B5}"/>
              </a:ext>
            </a:extLst>
          </p:cNvPr>
          <p:cNvSpPr>
            <a:spLocks noGrp="1"/>
          </p:cNvSpPr>
          <p:nvPr>
            <p:ph type="body" sz="quarter" idx="10"/>
          </p:nvPr>
        </p:nvSpPr>
        <p:spPr/>
        <p:txBody>
          <a:bodyPr>
            <a:normAutofit/>
          </a:bodyPr>
          <a:lstStyle/>
          <a:p>
            <a:pPr algn="ctr"/>
            <a:r>
              <a:rPr lang="en-US" sz="2800" dirty="0"/>
              <a:t>Few notable models</a:t>
            </a:r>
          </a:p>
        </p:txBody>
      </p:sp>
    </p:spTree>
    <p:extLst>
      <p:ext uri="{BB962C8B-B14F-4D97-AF65-F5344CB8AC3E}">
        <p14:creationId xmlns:p14="http://schemas.microsoft.com/office/powerpoint/2010/main" val="2660591754"/>
      </p:ext>
    </p:extLst>
  </p:cSld>
  <p:clrMapOvr>
    <a:masterClrMapping/>
  </p:clrMapOvr>
  <p:extLst>
    <p:ext uri="{6950BFC3-D8DA-4A85-94F7-54DA5524770B}">
      <p188:commentRel xmlns:p188="http://schemas.microsoft.com/office/powerpoint/2018/8/main" r:id="rId2"/>
    </p:ext>
  </p:extLs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09DB-D512-32CF-FAC3-F4934B7CFCE9}"/>
              </a:ext>
            </a:extLst>
          </p:cNvPr>
          <p:cNvSpPr>
            <a:spLocks noGrp="1"/>
          </p:cNvSpPr>
          <p:nvPr>
            <p:ph type="title"/>
          </p:nvPr>
        </p:nvSpPr>
        <p:spPr/>
        <p:txBody>
          <a:bodyPr>
            <a:normAutofit/>
          </a:bodyPr>
          <a:lstStyle/>
          <a:p>
            <a:r>
              <a:rPr lang="en-US" dirty="0"/>
              <a:t>GPT-2</a:t>
            </a:r>
          </a:p>
        </p:txBody>
      </p:sp>
      <p:sp>
        <p:nvSpPr>
          <p:cNvPr id="3" name="Content Placeholder 2">
            <a:extLst>
              <a:ext uri="{FF2B5EF4-FFF2-40B4-BE49-F238E27FC236}">
                <a16:creationId xmlns:a16="http://schemas.microsoft.com/office/drawing/2014/main" id="{A3D986DC-BDE4-6D83-A8E9-51A35E89DFE6}"/>
              </a:ext>
            </a:extLst>
          </p:cNvPr>
          <p:cNvSpPr>
            <a:spLocks noGrp="1"/>
          </p:cNvSpPr>
          <p:nvPr>
            <p:ph type="body" sz="quarter" idx="16"/>
          </p:nvPr>
        </p:nvSpPr>
        <p:spPr>
          <a:xfrm>
            <a:off x="533919" y="1164226"/>
            <a:ext cx="8085415" cy="3077573"/>
          </a:xfrm>
        </p:spPr>
        <p:txBody>
          <a:bodyPr/>
          <a:lstStyle/>
          <a:p>
            <a:r>
              <a:rPr lang="en-US" spc="-130" dirty="0"/>
              <a:t>GPT-2</a:t>
            </a:r>
            <a:r>
              <a:rPr lang="en-US" spc="30" dirty="0"/>
              <a:t> </a:t>
            </a:r>
            <a:r>
              <a:rPr lang="en-US" spc="-70" dirty="0"/>
              <a:t>uses</a:t>
            </a:r>
            <a:r>
              <a:rPr lang="en-US" spc="25" dirty="0"/>
              <a:t> only</a:t>
            </a:r>
            <a:r>
              <a:rPr lang="en-US" spc="30" dirty="0"/>
              <a:t> </a:t>
            </a:r>
            <a:r>
              <a:rPr lang="en-US" spc="-5" dirty="0"/>
              <a:t>Transformer</a:t>
            </a:r>
            <a:r>
              <a:rPr lang="en-US" spc="25" dirty="0"/>
              <a:t> </a:t>
            </a:r>
            <a:r>
              <a:rPr lang="en-US" spc="20" dirty="0"/>
              <a:t>Decoders</a:t>
            </a:r>
            <a:r>
              <a:rPr lang="en-US" spc="15" dirty="0"/>
              <a:t> </a:t>
            </a:r>
            <a:r>
              <a:rPr lang="en-US" spc="-20" dirty="0"/>
              <a:t>(no</a:t>
            </a:r>
            <a:r>
              <a:rPr lang="en-US" spc="25" dirty="0"/>
              <a:t> </a:t>
            </a:r>
            <a:r>
              <a:rPr lang="en-US" spc="-20" dirty="0"/>
              <a:t>Encoders)</a:t>
            </a:r>
            <a:r>
              <a:rPr lang="en-US" spc="25" dirty="0"/>
              <a:t> </a:t>
            </a:r>
            <a:r>
              <a:rPr lang="en-US" spc="155" dirty="0"/>
              <a:t>to</a:t>
            </a:r>
            <a:r>
              <a:rPr lang="en-US" spc="30" dirty="0"/>
              <a:t> </a:t>
            </a:r>
            <a:r>
              <a:rPr lang="en-US" spc="40" dirty="0"/>
              <a:t>generate </a:t>
            </a:r>
            <a:r>
              <a:rPr lang="en-US" spc="-625" dirty="0"/>
              <a:t> </a:t>
            </a:r>
            <a:r>
              <a:rPr lang="en-US" spc="25" dirty="0"/>
              <a:t>new </a:t>
            </a:r>
            <a:r>
              <a:rPr lang="en-US" spc="-25" dirty="0"/>
              <a:t>sequences</a:t>
            </a:r>
            <a:r>
              <a:rPr lang="en-US" spc="20" dirty="0"/>
              <a:t> </a:t>
            </a:r>
            <a:r>
              <a:rPr lang="en-US" spc="75" dirty="0"/>
              <a:t>from</a:t>
            </a:r>
            <a:r>
              <a:rPr lang="en-US" spc="30" dirty="0"/>
              <a:t> </a:t>
            </a:r>
            <a:r>
              <a:rPr lang="en-US" dirty="0"/>
              <a:t>scratch</a:t>
            </a:r>
            <a:r>
              <a:rPr lang="en-US" spc="25" dirty="0"/>
              <a:t> </a:t>
            </a:r>
            <a:r>
              <a:rPr lang="en-US" spc="85" dirty="0"/>
              <a:t>or</a:t>
            </a:r>
            <a:r>
              <a:rPr lang="en-US" spc="20" dirty="0"/>
              <a:t> </a:t>
            </a:r>
            <a:r>
              <a:rPr lang="en-US" spc="75" dirty="0"/>
              <a:t>from</a:t>
            </a:r>
            <a:r>
              <a:rPr lang="en-US" spc="30" dirty="0"/>
              <a:t> </a:t>
            </a:r>
            <a:r>
              <a:rPr lang="en-US" spc="-90" dirty="0"/>
              <a:t>a</a:t>
            </a:r>
            <a:r>
              <a:rPr lang="en-US" spc="30" dirty="0"/>
              <a:t> </a:t>
            </a:r>
            <a:r>
              <a:rPr lang="en-US" spc="55" dirty="0"/>
              <a:t>starting</a:t>
            </a:r>
            <a:r>
              <a:rPr lang="en-US" spc="20" dirty="0"/>
              <a:t> </a:t>
            </a:r>
            <a:r>
              <a:rPr lang="en-US" spc="-10" dirty="0"/>
              <a:t>sequence</a:t>
            </a:r>
            <a:endParaRPr lang="en-US" dirty="0"/>
          </a:p>
          <a:p>
            <a:r>
              <a:rPr lang="en-US" dirty="0"/>
              <a:t>As it processes each </a:t>
            </a:r>
            <a:r>
              <a:rPr lang="en-US" dirty="0" err="1"/>
              <a:t>subword</a:t>
            </a:r>
            <a:r>
              <a:rPr lang="en-US" dirty="0"/>
              <a:t>, it masks the “future” words and conditions on and attends to the previous words</a:t>
            </a:r>
          </a:p>
          <a:p>
            <a:endParaRPr lang="en-US" dirty="0"/>
          </a:p>
        </p:txBody>
      </p:sp>
      <p:sp>
        <p:nvSpPr>
          <p:cNvPr id="5" name="object 7">
            <a:extLst>
              <a:ext uri="{FF2B5EF4-FFF2-40B4-BE49-F238E27FC236}">
                <a16:creationId xmlns:a16="http://schemas.microsoft.com/office/drawing/2014/main" id="{0AD9BA31-59DE-EF48-7269-B586FB5C5E00}"/>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4" name="Picture 2">
            <a:extLst>
              <a:ext uri="{FF2B5EF4-FFF2-40B4-BE49-F238E27FC236}">
                <a16:creationId xmlns:a16="http://schemas.microsoft.com/office/drawing/2014/main" id="{EA5AAF2E-A147-3AB9-B669-7FFEFB8A9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441" y="2274634"/>
            <a:ext cx="4873116" cy="253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2823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GPT-3: Just Scale </a:t>
            </a:r>
            <a:endParaRPr dirty="0"/>
          </a:p>
        </p:txBody>
      </p:sp>
      <p:sp>
        <p:nvSpPr>
          <p:cNvPr id="8" name="Content Placeholder 7">
            <a:extLst>
              <a:ext uri="{FF2B5EF4-FFF2-40B4-BE49-F238E27FC236}">
                <a16:creationId xmlns:a16="http://schemas.microsoft.com/office/drawing/2014/main" id="{10A18503-7FBF-2324-EEBC-325C00695A00}"/>
              </a:ext>
            </a:extLst>
          </p:cNvPr>
          <p:cNvSpPr>
            <a:spLocks noGrp="1"/>
          </p:cNvSpPr>
          <p:nvPr>
            <p:ph type="body" sz="quarter" idx="16"/>
          </p:nvPr>
        </p:nvSpPr>
        <p:spPr/>
        <p:txBody>
          <a:bodyPr/>
          <a:lstStyle/>
          <a:p>
            <a:r>
              <a:rPr lang="en-US" dirty="0"/>
              <a:t>More layers &amp; parameters </a:t>
            </a:r>
          </a:p>
          <a:p>
            <a:r>
              <a:rPr lang="en-US" dirty="0"/>
              <a:t>Bigger dataset </a:t>
            </a:r>
          </a:p>
          <a:p>
            <a:r>
              <a:rPr lang="en-US" dirty="0"/>
              <a:t>Longer training </a:t>
            </a:r>
          </a:p>
          <a:p>
            <a:r>
              <a:rPr lang="en-US" dirty="0"/>
              <a:t>Larger embedding/hidden dimension </a:t>
            </a:r>
          </a:p>
          <a:p>
            <a:r>
              <a:rPr lang="en-US" dirty="0"/>
              <a:t>Larger context window </a:t>
            </a:r>
          </a:p>
        </p:txBody>
      </p:sp>
      <p:sp>
        <p:nvSpPr>
          <p:cNvPr id="9" name="TextBox 8">
            <a:extLst>
              <a:ext uri="{FF2B5EF4-FFF2-40B4-BE49-F238E27FC236}">
                <a16:creationId xmlns:a16="http://schemas.microsoft.com/office/drawing/2014/main" id="{9540453D-3AD6-1714-1A4D-5DA9F7C2A25F}"/>
              </a:ext>
            </a:extLst>
          </p:cNvPr>
          <p:cNvSpPr txBox="1"/>
          <p:nvPr/>
        </p:nvSpPr>
        <p:spPr>
          <a:xfrm>
            <a:off x="2286000" y="4905117"/>
            <a:ext cx="4572000" cy="261610"/>
          </a:xfrm>
          <a:prstGeom prst="rect">
            <a:avLst/>
          </a:prstGeom>
          <a:noFill/>
        </p:spPr>
        <p:txBody>
          <a:bodyPr wrap="square">
            <a:spAutoFit/>
          </a:bodyPr>
          <a:lstStyle/>
          <a:p>
            <a:pPr algn="ctr"/>
            <a:r>
              <a:rPr lang="en-US" sz="1100" dirty="0">
                <a:latin typeface="Corbel" panose="020B0503020204020204" pitchFamily="34" charset="0"/>
                <a:ea typeface="Tahoma" panose="020B0604030504040204" pitchFamily="34" charset="0"/>
                <a:cs typeface="Tahoma" panose="020B0604030504040204" pitchFamily="34" charset="0"/>
              </a:rPr>
              <a:t>[Slide credit: </a:t>
            </a:r>
            <a:r>
              <a:rPr lang="en-US" sz="1100" dirty="0" err="1">
                <a:latin typeface="Corbel" panose="020B0503020204020204" pitchFamily="34" charset="0"/>
                <a:ea typeface="Tahoma" panose="020B0604030504040204" pitchFamily="34" charset="0"/>
                <a:cs typeface="Tahoma" panose="020B0604030504040204" pitchFamily="34" charset="0"/>
              </a:rPr>
              <a:t>Sbhya</a:t>
            </a:r>
            <a:r>
              <a:rPr lang="en-US" sz="1100" dirty="0">
                <a:latin typeface="Corbel" panose="020B0503020204020204" pitchFamily="34" charset="0"/>
                <a:ea typeface="Tahoma" panose="020B0604030504040204" pitchFamily="34" charset="0"/>
                <a:cs typeface="Tahoma" panose="020B0604030504040204" pitchFamily="34" charset="0"/>
              </a:rPr>
              <a:t> </a:t>
            </a:r>
            <a:r>
              <a:rPr lang="en-US" sz="1100" dirty="0" err="1">
                <a:latin typeface="Corbel" panose="020B0503020204020204" pitchFamily="34" charset="0"/>
                <a:ea typeface="Tahoma" panose="020B0604030504040204" pitchFamily="34" charset="0"/>
                <a:cs typeface="Tahoma" panose="020B0604030504040204" pitchFamily="34" charset="0"/>
              </a:rPr>
              <a:t>Chhabria</a:t>
            </a:r>
            <a:r>
              <a:rPr lang="en-US" sz="1100" dirty="0">
                <a:latin typeface="Corbel" panose="020B0503020204020204" pitchFamily="34" charset="0"/>
                <a:ea typeface="Tahoma" panose="020B0604030504040204" pitchFamily="34" charset="0"/>
                <a:cs typeface="Tahoma" panose="020B0604030504040204" pitchFamily="34" charset="0"/>
              </a:rPr>
              <a:t> &amp; Michael Tang]</a:t>
            </a:r>
          </a:p>
        </p:txBody>
      </p:sp>
      <p:pic>
        <p:nvPicPr>
          <p:cNvPr id="10" name="Content Placeholder 5" descr="Text&#10;&#10;Description automatically generated">
            <a:extLst>
              <a:ext uri="{FF2B5EF4-FFF2-40B4-BE49-F238E27FC236}">
                <a16:creationId xmlns:a16="http://schemas.microsoft.com/office/drawing/2014/main" id="{C35F4BA4-FD0D-2F2D-39E8-43C546CCCAA7}"/>
              </a:ext>
            </a:extLst>
          </p:cNvPr>
          <p:cNvPicPr>
            <a:picLocks noChangeAspect="1"/>
          </p:cNvPicPr>
          <p:nvPr/>
        </p:nvPicPr>
        <p:blipFill rotWithShape="1">
          <a:blip r:embed="rId3"/>
          <a:srcRect b="37466"/>
          <a:stretch/>
        </p:blipFill>
        <p:spPr>
          <a:xfrm>
            <a:off x="1196163" y="3038587"/>
            <a:ext cx="6490086" cy="1698409"/>
          </a:xfrm>
          <a:prstGeom prst="rect">
            <a:avLst/>
          </a:prstGeom>
          <a:noFill/>
          <a:ln>
            <a:noFill/>
          </a:ln>
        </p:spPr>
      </p:pic>
    </p:spTree>
    <p:extLst>
      <p:ext uri="{BB962C8B-B14F-4D97-AF65-F5344CB8AC3E}">
        <p14:creationId xmlns:p14="http://schemas.microsoft.com/office/powerpoint/2010/main" val="2507996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5533-9D0A-37BD-E843-D9CE480E1AF8}"/>
              </a:ext>
            </a:extLst>
          </p:cNvPr>
          <p:cNvSpPr>
            <a:spLocks noGrp="1"/>
          </p:cNvSpPr>
          <p:nvPr>
            <p:ph type="title"/>
          </p:nvPr>
        </p:nvSpPr>
        <p:spPr/>
        <p:txBody>
          <a:bodyPr>
            <a:normAutofit/>
          </a:bodyPr>
          <a:lstStyle/>
          <a:p>
            <a:r>
              <a:rPr lang="en-US" dirty="0"/>
              <a:t>GPT4</a:t>
            </a:r>
          </a:p>
        </p:txBody>
      </p:sp>
      <p:sp>
        <p:nvSpPr>
          <p:cNvPr id="4" name="Text Placeholder 3">
            <a:extLst>
              <a:ext uri="{FF2B5EF4-FFF2-40B4-BE49-F238E27FC236}">
                <a16:creationId xmlns:a16="http://schemas.microsoft.com/office/drawing/2014/main" id="{0E5CA191-0637-B863-CF38-226BE0C79654}"/>
              </a:ext>
            </a:extLst>
          </p:cNvPr>
          <p:cNvSpPr>
            <a:spLocks noGrp="1"/>
          </p:cNvSpPr>
          <p:nvPr>
            <p:ph type="body" sz="quarter" idx="16"/>
          </p:nvPr>
        </p:nvSpPr>
        <p:spPr/>
        <p:txBody>
          <a:bodyPr/>
          <a:lstStyle/>
          <a:p>
            <a:r>
              <a:rPr lang="en-US" dirty="0"/>
              <a:t>Transformer-based </a:t>
            </a:r>
          </a:p>
          <a:p>
            <a:pPr lvl="1"/>
            <a:r>
              <a:rPr lang="en-US" dirty="0"/>
              <a:t>The rest is …. mystery! </a:t>
            </a:r>
            <a:r>
              <a:rPr lang="en-US" dirty="0">
                <a:sym typeface="Wingdings" pitchFamily="2" charset="2"/>
              </a:rPr>
              <a:t></a:t>
            </a:r>
          </a:p>
          <a:p>
            <a:pPr lvl="1"/>
            <a:r>
              <a:rPr lang="en-US" dirty="0">
                <a:sym typeface="Wingdings" pitchFamily="2" charset="2"/>
              </a:rPr>
              <a:t>If we’re going based on costs, GPT4 is ~15-30 times costlier than GPT3. That should give you an idea how its likely size! </a:t>
            </a:r>
            <a:endParaRPr lang="en-US" dirty="0"/>
          </a:p>
          <a:p>
            <a:endParaRPr lang="en-US" dirty="0"/>
          </a:p>
          <a:p>
            <a:r>
              <a:rPr lang="en-US" dirty="0"/>
              <a:t>Note, these language models involve more than just pre-training. </a:t>
            </a:r>
          </a:p>
          <a:p>
            <a:pPr lvl="1"/>
            <a:r>
              <a:rPr lang="en-US" dirty="0"/>
              <a:t>Pre-training provides the foundation based on which we build the model. </a:t>
            </a:r>
          </a:p>
          <a:p>
            <a:pPr lvl="1"/>
            <a:r>
              <a:rPr lang="en-US" dirty="0"/>
              <a:t>We will discuss the later stages (post hoc alignment) in a 2-3 weeks. </a:t>
            </a:r>
          </a:p>
        </p:txBody>
      </p:sp>
      <p:pic>
        <p:nvPicPr>
          <p:cNvPr id="5" name="Picture 4" descr="A white rectangular object with a black line&#10;&#10;Description automatically generated">
            <a:extLst>
              <a:ext uri="{FF2B5EF4-FFF2-40B4-BE49-F238E27FC236}">
                <a16:creationId xmlns:a16="http://schemas.microsoft.com/office/drawing/2014/main" id="{984186A5-1265-86C0-347C-36931C07E70A}"/>
              </a:ext>
            </a:extLst>
          </p:cNvPr>
          <p:cNvPicPr>
            <a:picLocks noChangeAspect="1"/>
          </p:cNvPicPr>
          <p:nvPr/>
        </p:nvPicPr>
        <p:blipFill>
          <a:blip r:embed="rId2"/>
          <a:stretch>
            <a:fillRect/>
          </a:stretch>
        </p:blipFill>
        <p:spPr>
          <a:xfrm>
            <a:off x="5219942" y="234779"/>
            <a:ext cx="3127872" cy="602046"/>
          </a:xfrm>
          <a:prstGeom prst="rect">
            <a:avLst/>
          </a:prstGeom>
        </p:spPr>
      </p:pic>
      <p:pic>
        <p:nvPicPr>
          <p:cNvPr id="7" name="Picture 6" descr="A screenshot of a phone&#10;&#10;Description automatically generated">
            <a:extLst>
              <a:ext uri="{FF2B5EF4-FFF2-40B4-BE49-F238E27FC236}">
                <a16:creationId xmlns:a16="http://schemas.microsoft.com/office/drawing/2014/main" id="{BCB5F61F-8EC1-786B-DECA-892E952F3EFD}"/>
              </a:ext>
            </a:extLst>
          </p:cNvPr>
          <p:cNvPicPr>
            <a:picLocks noChangeAspect="1"/>
          </p:cNvPicPr>
          <p:nvPr/>
        </p:nvPicPr>
        <p:blipFill>
          <a:blip r:embed="rId3"/>
          <a:stretch>
            <a:fillRect/>
          </a:stretch>
        </p:blipFill>
        <p:spPr>
          <a:xfrm>
            <a:off x="4277407" y="900221"/>
            <a:ext cx="4547617" cy="574160"/>
          </a:xfrm>
          <a:prstGeom prst="rect">
            <a:avLst/>
          </a:prstGeom>
        </p:spPr>
      </p:pic>
      <p:sp>
        <p:nvSpPr>
          <p:cNvPr id="9" name="TextBox 8">
            <a:extLst>
              <a:ext uri="{FF2B5EF4-FFF2-40B4-BE49-F238E27FC236}">
                <a16:creationId xmlns:a16="http://schemas.microsoft.com/office/drawing/2014/main" id="{B7F330AC-3584-FFCB-FE36-D278CE6C5B2B}"/>
              </a:ext>
            </a:extLst>
          </p:cNvPr>
          <p:cNvSpPr txBox="1"/>
          <p:nvPr/>
        </p:nvSpPr>
        <p:spPr>
          <a:xfrm>
            <a:off x="2148083" y="4853536"/>
            <a:ext cx="4572000" cy="261610"/>
          </a:xfrm>
          <a:prstGeom prst="rect">
            <a:avLst/>
          </a:prstGeom>
          <a:noFill/>
        </p:spPr>
        <p:txBody>
          <a:bodyPr wrap="square">
            <a:spAutoFit/>
          </a:bodyPr>
          <a:lstStyle/>
          <a:p>
            <a:pPr algn="ctr"/>
            <a:r>
              <a:rPr lang="en-US" sz="1100" dirty="0">
                <a:hlinkClick r:id="rId4"/>
              </a:rPr>
              <a:t>https://openai.com/pricing</a:t>
            </a:r>
            <a:r>
              <a:rPr lang="en-US" sz="1100" dirty="0"/>
              <a:t> </a:t>
            </a:r>
          </a:p>
        </p:txBody>
      </p:sp>
    </p:spTree>
    <p:extLst>
      <p:ext uri="{BB962C8B-B14F-4D97-AF65-F5344CB8AC3E}">
        <p14:creationId xmlns:p14="http://schemas.microsoft.com/office/powerpoint/2010/main" val="2970304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8657-F01D-85F1-1A9C-75BF812836CA}"/>
              </a:ext>
            </a:extLst>
          </p:cNvPr>
          <p:cNvSpPr>
            <a:spLocks noGrp="1"/>
          </p:cNvSpPr>
          <p:nvPr>
            <p:ph type="title"/>
          </p:nvPr>
        </p:nvSpPr>
        <p:spPr/>
        <p:txBody>
          <a:bodyPr>
            <a:normAutofit/>
          </a:bodyPr>
          <a:lstStyle/>
          <a:p>
            <a:r>
              <a:rPr lang="en-US" dirty="0"/>
              <a:t>Doing Things with Language Model (3)</a:t>
            </a:r>
          </a:p>
        </p:txBody>
      </p:sp>
      <p:sp>
        <p:nvSpPr>
          <p:cNvPr id="3" name="Content Placeholder 2">
            <a:extLst>
              <a:ext uri="{FF2B5EF4-FFF2-40B4-BE49-F238E27FC236}">
                <a16:creationId xmlns:a16="http://schemas.microsoft.com/office/drawing/2014/main" id="{DBCF0F73-2AFF-7100-F4EA-EAFB55F574FC}"/>
              </a:ext>
            </a:extLst>
          </p:cNvPr>
          <p:cNvSpPr>
            <a:spLocks noGrp="1"/>
          </p:cNvSpPr>
          <p:nvPr>
            <p:ph type="body" sz="quarter" idx="16"/>
          </p:nvPr>
        </p:nvSpPr>
        <p:spPr/>
        <p:txBody>
          <a:bodyPr>
            <a:normAutofit fontScale="92500" lnSpcReduction="10000"/>
          </a:bodyPr>
          <a:lstStyle/>
          <a:p>
            <a:r>
              <a:rPr lang="en-US" dirty="0"/>
              <a:t>Can also generate strings! </a:t>
            </a:r>
          </a:p>
          <a:p>
            <a:endParaRPr lang="en-US" dirty="0"/>
          </a:p>
          <a:p>
            <a:r>
              <a:rPr lang="en-US" dirty="0"/>
              <a:t>Let’s say we start </a:t>
            </a:r>
            <a:r>
              <a:rPr lang="en-US" sz="1800" i="1" dirty="0">
                <a:solidFill>
                  <a:srgbClr val="C00000"/>
                </a:solidFill>
                <a:latin typeface="Corbel" panose="020B0503020204020204" pitchFamily="34" charset="0"/>
              </a:rPr>
              <a:t>“Johns Hopkins is ”</a:t>
            </a:r>
            <a:r>
              <a:rPr lang="en-US" dirty="0"/>
              <a:t> </a:t>
            </a:r>
          </a:p>
          <a:p>
            <a:r>
              <a:rPr lang="en-US" dirty="0"/>
              <a:t>Using this prompt as an initial condition, recursively sample from an LM: </a:t>
            </a:r>
            <a:br>
              <a:rPr lang="en-US" dirty="0"/>
            </a:br>
            <a:endParaRPr lang="en-US" dirty="0"/>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a:t>
            </a:r>
            <a:r>
              <a:rPr lang="en-US" spc="-149" dirty="0">
                <a:latin typeface="Corbel" panose="020B0503020204020204" pitchFamily="34" charset="0"/>
                <a:cs typeface="Verdana"/>
              </a:rPr>
              <a:t>)   → </a:t>
            </a:r>
            <a:r>
              <a:rPr lang="en-US" dirty="0"/>
              <a:t>“located”</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a:t>
            </a:r>
            <a:r>
              <a:rPr lang="en-US" spc="-149" dirty="0">
                <a:latin typeface="Corbel" panose="020B0503020204020204" pitchFamily="34" charset="0"/>
                <a:cs typeface="Verdana"/>
              </a:rPr>
              <a:t>)   →  </a:t>
            </a:r>
            <a:r>
              <a:rPr lang="en-US" dirty="0"/>
              <a:t>“at”</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a:t>
            </a:r>
            <a:r>
              <a:rPr lang="en-US" spc="-149" dirty="0">
                <a:latin typeface="Corbel" panose="020B0503020204020204" pitchFamily="34" charset="0"/>
                <a:cs typeface="Verdana"/>
              </a:rPr>
              <a:t>)   →  </a:t>
            </a:r>
            <a:r>
              <a:rPr lang="en-US" dirty="0"/>
              <a:t>“the”</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a:t>
            </a:r>
            <a:r>
              <a:rPr lang="en-US" spc="-149" dirty="0">
                <a:latin typeface="Corbel" panose="020B0503020204020204" pitchFamily="34" charset="0"/>
                <a:cs typeface="Verdana"/>
              </a:rPr>
              <a:t>)   →  </a:t>
            </a:r>
            <a:r>
              <a:rPr lang="en-US" dirty="0"/>
              <a:t>“state”</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a:t>
            </a:r>
            <a:r>
              <a:rPr lang="en-US" spc="-149" dirty="0">
                <a:latin typeface="Corbel" panose="020B0503020204020204" pitchFamily="34" charset="0"/>
                <a:cs typeface="Verdana"/>
              </a:rPr>
              <a:t>)   →  </a:t>
            </a:r>
            <a:r>
              <a:rPr lang="en-US" dirty="0"/>
              <a:t>“of”</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 of”</a:t>
            </a:r>
            <a:r>
              <a:rPr lang="en-US" spc="-149" dirty="0">
                <a:latin typeface="Corbel" panose="020B0503020204020204" pitchFamily="34" charset="0"/>
                <a:cs typeface="Verdana"/>
              </a:rPr>
              <a:t>)   →  </a:t>
            </a:r>
            <a:r>
              <a:rPr lang="en-US" dirty="0"/>
              <a:t>“Maryland”</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 of Maryland”</a:t>
            </a:r>
            <a:r>
              <a:rPr lang="en-US" spc="-149" dirty="0">
                <a:latin typeface="Corbel" panose="020B0503020204020204" pitchFamily="34" charset="0"/>
                <a:cs typeface="Verdana"/>
              </a:rPr>
              <a:t>)   →  </a:t>
            </a:r>
            <a:r>
              <a:rPr lang="en-US" dirty="0"/>
              <a:t>“EOS”</a:t>
            </a:r>
          </a:p>
          <a:p>
            <a:pPr marL="939800" lvl="1" indent="-342900">
              <a:buFont typeface="+mj-lt"/>
              <a:buAutoNum type="arabicPeriod"/>
            </a:pPr>
            <a:endParaRPr lang="en-US" dirty="0"/>
          </a:p>
          <a:p>
            <a:pPr marL="139700" indent="0">
              <a:buNone/>
            </a:pPr>
            <a:endParaRPr lang="en-US" dirty="0"/>
          </a:p>
          <a:p>
            <a:pPr marL="939800" lvl="1" indent="-342900">
              <a:buFont typeface="+mj-lt"/>
              <a:buAutoNum type="arabicPeriod"/>
            </a:pPr>
            <a:endParaRPr lang="en-US" dirty="0"/>
          </a:p>
        </p:txBody>
      </p:sp>
      <p:sp>
        <p:nvSpPr>
          <p:cNvPr id="9" name="Left Brace 8">
            <a:extLst>
              <a:ext uri="{FF2B5EF4-FFF2-40B4-BE49-F238E27FC236}">
                <a16:creationId xmlns:a16="http://schemas.microsoft.com/office/drawing/2014/main" id="{70116BD9-9846-68F2-31D5-E4D587801EF8}"/>
              </a:ext>
            </a:extLst>
          </p:cNvPr>
          <p:cNvSpPr/>
          <p:nvPr/>
        </p:nvSpPr>
        <p:spPr>
          <a:xfrm rot="16200000" flipH="1">
            <a:off x="7245296" y="621714"/>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0" name="Left Brace 9">
            <a:extLst>
              <a:ext uri="{FF2B5EF4-FFF2-40B4-BE49-F238E27FC236}">
                <a16:creationId xmlns:a16="http://schemas.microsoft.com/office/drawing/2014/main" id="{95E0AB3D-5684-E16E-1E59-57A082FFB21F}"/>
              </a:ext>
            </a:extLst>
          </p:cNvPr>
          <p:cNvSpPr/>
          <p:nvPr/>
        </p:nvSpPr>
        <p:spPr>
          <a:xfrm rot="16200000" flipH="1">
            <a:off x="6068834" y="1217181"/>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1" name="Rectangle 10">
            <a:extLst>
              <a:ext uri="{FF2B5EF4-FFF2-40B4-BE49-F238E27FC236}">
                <a16:creationId xmlns:a16="http://schemas.microsoft.com/office/drawing/2014/main" id="{00E1B391-5188-A3DA-5B0C-B5BA16EC36FF}"/>
              </a:ext>
            </a:extLst>
          </p:cNvPr>
          <p:cNvSpPr/>
          <p:nvPr/>
        </p:nvSpPr>
        <p:spPr>
          <a:xfrm>
            <a:off x="6926638" y="107716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12" name="Rectangle 11">
            <a:extLst>
              <a:ext uri="{FF2B5EF4-FFF2-40B4-BE49-F238E27FC236}">
                <a16:creationId xmlns:a16="http://schemas.microsoft.com/office/drawing/2014/main" id="{B104A785-82A3-277C-4024-4A8D58A40679}"/>
              </a:ext>
            </a:extLst>
          </p:cNvPr>
          <p:cNvSpPr/>
          <p:nvPr/>
        </p:nvSpPr>
        <p:spPr>
          <a:xfrm>
            <a:off x="5737913" y="1082832"/>
            <a:ext cx="1237046" cy="307777"/>
          </a:xfrm>
          <a:prstGeom prst="rect">
            <a:avLst/>
          </a:prstGeom>
        </p:spPr>
        <p:txBody>
          <a:bodyPr wrap="square">
            <a:spAutoFit/>
          </a:bodyPr>
          <a:lstStyle/>
          <a:p>
            <a:r>
              <a:rPr lang="en-US" dirty="0">
                <a:solidFill>
                  <a:srgbClr val="255ED3"/>
                </a:solidFill>
                <a:latin typeface="Corbel" panose="020B0503020204020204" pitchFamily="34" charset="0"/>
              </a:rPr>
              <a:t>next word</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E06F19E3-F14C-C555-D219-CC3EFD27689C}"/>
                  </a:ext>
                </a:extLst>
              </p:cNvPr>
              <p:cNvSpPr txBox="1">
                <a:spLocks/>
              </p:cNvSpPr>
              <p:nvPr/>
            </p:nvSpPr>
            <p:spPr>
              <a:xfrm>
                <a:off x="5378823" y="1402788"/>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13" name="Content Placeholder 2">
                <a:extLst>
                  <a:ext uri="{FF2B5EF4-FFF2-40B4-BE49-F238E27FC236}">
                    <a16:creationId xmlns:a16="http://schemas.microsoft.com/office/drawing/2014/main" id="{E06F19E3-F14C-C555-D219-CC3EFD27689C}"/>
                  </a:ext>
                </a:extLst>
              </p:cNvPr>
              <p:cNvSpPr txBox="1">
                <a:spLocks noRot="1" noChangeAspect="1" noMove="1" noResize="1" noEditPoints="1" noAdjustHandles="1" noChangeArrowheads="1" noChangeShapeType="1" noTextEdit="1"/>
              </p:cNvSpPr>
              <p:nvPr/>
            </p:nvSpPr>
            <p:spPr>
              <a:xfrm>
                <a:off x="5378823" y="1402788"/>
                <a:ext cx="3074083" cy="869387"/>
              </a:xfrm>
              <a:prstGeom prst="rect">
                <a:avLst/>
              </a:prstGeom>
              <a:blipFill>
                <a:blip r:embed="rId2"/>
                <a:stretch>
                  <a:fillRect r="-246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0439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3702-BF47-8FD2-2A73-411585681A7A}"/>
              </a:ext>
            </a:extLst>
          </p:cNvPr>
          <p:cNvSpPr>
            <a:spLocks noGrp="1"/>
          </p:cNvSpPr>
          <p:nvPr>
            <p:ph type="title"/>
          </p:nvPr>
        </p:nvSpPr>
        <p:spPr/>
        <p:txBody>
          <a:bodyPr>
            <a:normAutofit/>
          </a:bodyPr>
          <a:lstStyle/>
          <a:p>
            <a:r>
              <a:rPr lang="en-US" dirty="0"/>
              <a:t>Other Available [Decoder] LMs</a:t>
            </a:r>
          </a:p>
        </p:txBody>
      </p:sp>
      <p:sp>
        <p:nvSpPr>
          <p:cNvPr id="4" name="Content Placeholder 3">
            <a:extLst>
              <a:ext uri="{FF2B5EF4-FFF2-40B4-BE49-F238E27FC236}">
                <a16:creationId xmlns:a16="http://schemas.microsoft.com/office/drawing/2014/main" id="{C22A6682-09E6-7C42-36B1-2A9E75AE7599}"/>
              </a:ext>
            </a:extLst>
          </p:cNvPr>
          <p:cNvSpPr>
            <a:spLocks noGrp="1"/>
          </p:cNvSpPr>
          <p:nvPr>
            <p:ph type="body" sz="quarter" idx="16"/>
          </p:nvPr>
        </p:nvSpPr>
        <p:spPr/>
        <p:txBody>
          <a:bodyPr>
            <a:normAutofit/>
          </a:bodyPr>
          <a:lstStyle/>
          <a:p>
            <a:pPr marL="114300" indent="0">
              <a:buNone/>
            </a:pPr>
            <a:r>
              <a:rPr lang="en-US" dirty="0" err="1"/>
              <a:t>EleutherAI</a:t>
            </a:r>
            <a:r>
              <a:rPr lang="en-US" dirty="0"/>
              <a:t>: GPT-Neo (6.7B), GPT-J (6B), GPT-</a:t>
            </a:r>
            <a:r>
              <a:rPr lang="en-US" dirty="0" err="1"/>
              <a:t>NeoX</a:t>
            </a:r>
            <a:r>
              <a:rPr lang="en-US" dirty="0"/>
              <a:t> (20B) </a:t>
            </a:r>
          </a:p>
          <a:p>
            <a:pPr marL="0" indent="0" algn="ctr">
              <a:buNone/>
            </a:pPr>
            <a:r>
              <a:rPr lang="en-US" dirty="0">
                <a:latin typeface="Consolas" panose="020B0609020204030204" pitchFamily="49" charset="0"/>
                <a:cs typeface="Consolas" panose="020B0609020204030204" pitchFamily="49" charset="0"/>
                <a:hlinkClick r:id="" action="ppaction://noaction"/>
              </a:rPr>
              <a:t>https://huggingface.co/EleutherAI</a:t>
            </a:r>
          </a:p>
          <a:p>
            <a:pPr marL="0" indent="0" algn="ctr">
              <a:buNone/>
            </a:pPr>
            <a:r>
              <a:rPr lang="en-US" dirty="0">
                <a:latin typeface="Consolas" panose="020B0609020204030204" pitchFamily="49" charset="0"/>
                <a:cs typeface="Consolas" panose="020B0609020204030204" pitchFamily="49" charset="0"/>
                <a:hlinkClick r:id="" action="ppaction://noaction"/>
              </a:rPr>
              <a:t>https://6b.eleuther.ai/</a:t>
            </a:r>
            <a:r>
              <a:rPr lang="en-US" dirty="0">
                <a:latin typeface="Consolas" panose="020B0609020204030204" pitchFamily="49" charset="0"/>
                <a:cs typeface="Consolas" panose="020B0609020204030204" pitchFamily="49" charset="0"/>
              </a:rPr>
              <a:t> </a:t>
            </a:r>
            <a:endParaRPr lang="en-US" dirty="0"/>
          </a:p>
          <a:p>
            <a:pPr marL="114300" indent="0">
              <a:buNone/>
            </a:pPr>
            <a:endParaRPr lang="en-US" dirty="0"/>
          </a:p>
          <a:p>
            <a:pPr marL="114300" indent="0">
              <a:buNone/>
            </a:pPr>
            <a:r>
              <a:rPr lang="en-US" dirty="0" err="1"/>
              <a:t>LLaMA</a:t>
            </a:r>
            <a:r>
              <a:rPr lang="en-US" dirty="0"/>
              <a:t>, 65B:     </a:t>
            </a:r>
            <a:r>
              <a:rPr lang="en-US" dirty="0">
                <a:latin typeface="Consolas" panose="020B0609020204030204" pitchFamily="49" charset="0"/>
                <a:cs typeface="Consolas" panose="020B0609020204030204" pitchFamily="49" charset="0"/>
                <a:hlinkClick r:id="rId3"/>
              </a:rPr>
              <a:t>https://github.com/facebookresearch/llama</a:t>
            </a:r>
            <a:r>
              <a:rPr lang="en-US" dirty="0">
                <a:latin typeface="Consolas" panose="020B0609020204030204" pitchFamily="49" charset="0"/>
                <a:cs typeface="Consolas" panose="020B0609020204030204" pitchFamily="49" charset="0"/>
              </a:rPr>
              <a:t> </a:t>
            </a:r>
          </a:p>
          <a:p>
            <a:pPr marL="114300" indent="0">
              <a:buNone/>
            </a:pPr>
            <a:endParaRPr lang="en-US" dirty="0"/>
          </a:p>
          <a:p>
            <a:pPr marL="114300" indent="0">
              <a:buNone/>
            </a:pPr>
            <a:r>
              <a:rPr lang="en-US" dirty="0"/>
              <a:t>Mistral and </a:t>
            </a:r>
            <a:r>
              <a:rPr lang="en-US" dirty="0" err="1"/>
              <a:t>Mixtral</a:t>
            </a:r>
            <a:r>
              <a:rPr lang="en-US" dirty="0"/>
              <a:t>: </a:t>
            </a:r>
          </a:p>
          <a:p>
            <a:pPr marL="0" indent="0" algn="ctr">
              <a:buNone/>
            </a:pPr>
            <a:r>
              <a:rPr lang="en-US" dirty="0">
                <a:latin typeface="Consolas" panose="020B0609020204030204" pitchFamily="49" charset="0"/>
                <a:cs typeface="Consolas" panose="020B0609020204030204" pitchFamily="49" charset="0"/>
                <a:hlinkClick r:id="rId4"/>
              </a:rPr>
              <a:t>https://huggingface.co/mistralai/Mistral-7B-Instruct-v0.2</a:t>
            </a:r>
            <a:endParaRPr lang="en-US" dirty="0">
              <a:latin typeface="Consolas" panose="020B0609020204030204" pitchFamily="49" charset="0"/>
              <a:cs typeface="Consolas" panose="020B0609020204030204" pitchFamily="49" charset="0"/>
            </a:endParaRPr>
          </a:p>
          <a:p>
            <a:pPr marL="0" indent="0" algn="ctr">
              <a:buNone/>
            </a:pPr>
            <a:r>
              <a:rPr lang="en-US" dirty="0">
                <a:latin typeface="Consolas" panose="020B0609020204030204" pitchFamily="49" charset="0"/>
                <a:cs typeface="Consolas" panose="020B0609020204030204" pitchFamily="49" charset="0"/>
                <a:hlinkClick r:id="rId5"/>
              </a:rPr>
              <a:t>https://huggingface.co/mistralai/Mixtral-8x7B-Instruct-v0.1</a:t>
            </a:r>
            <a:r>
              <a:rPr lang="en-US" dirty="0">
                <a:latin typeface="Consolas" panose="020B0609020204030204" pitchFamily="49" charset="0"/>
                <a:cs typeface="Consolas" panose="020B0609020204030204" pitchFamily="49" charset="0"/>
              </a:rPr>
              <a:t> </a:t>
            </a:r>
          </a:p>
          <a:p>
            <a:pPr marL="114300" indent="0">
              <a:buNone/>
            </a:pPr>
            <a:endParaRPr lang="en-US" dirty="0"/>
          </a:p>
        </p:txBody>
      </p:sp>
    </p:spTree>
    <p:extLst>
      <p:ext uri="{BB962C8B-B14F-4D97-AF65-F5344CB8AC3E}">
        <p14:creationId xmlns:p14="http://schemas.microsoft.com/office/powerpoint/2010/main" val="2047651027"/>
      </p:ext>
    </p:extLst>
  </p:cSld>
  <p:clrMapOvr>
    <a:masterClrMapping/>
  </p:clrMapOvr>
  <p:extLst>
    <p:ext uri="{6950BFC3-D8DA-4A85-94F7-54DA5524770B}">
      <p188:commentRel xmlns:p188="http://schemas.microsoft.com/office/powerpoint/2018/8/main" r:id="rId2"/>
    </p:ext>
  </p:extLs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8FBF-20B5-ECC0-AD0E-6AF98B41F16F}"/>
              </a:ext>
            </a:extLst>
          </p:cNvPr>
          <p:cNvSpPr>
            <a:spLocks noGrp="1"/>
          </p:cNvSpPr>
          <p:nvPr>
            <p:ph type="title"/>
          </p:nvPr>
        </p:nvSpPr>
        <p:spPr/>
        <p:txBody>
          <a:bodyPr/>
          <a:lstStyle/>
          <a:p>
            <a:r>
              <a:rPr lang="en-US" dirty="0" err="1"/>
              <a:t>LMSys</a:t>
            </a:r>
            <a:r>
              <a:rPr lang="en-US" dirty="0"/>
              <a:t> </a:t>
            </a:r>
            <a:r>
              <a:rPr lang="en-US" dirty="0" err="1"/>
              <a:t>ChatArena</a:t>
            </a:r>
            <a:endParaRPr lang="en-US" dirty="0"/>
          </a:p>
        </p:txBody>
      </p:sp>
      <p:sp>
        <p:nvSpPr>
          <p:cNvPr id="3" name="Text Placeholder 2">
            <a:extLst>
              <a:ext uri="{FF2B5EF4-FFF2-40B4-BE49-F238E27FC236}">
                <a16:creationId xmlns:a16="http://schemas.microsoft.com/office/drawing/2014/main" id="{19E11F4F-E424-DBD1-064B-7D931928CCBA}"/>
              </a:ext>
            </a:extLst>
          </p:cNvPr>
          <p:cNvSpPr>
            <a:spLocks noGrp="1"/>
          </p:cNvSpPr>
          <p:nvPr>
            <p:ph type="body" sz="quarter" idx="16"/>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FBEBDD6C-35D8-F63D-C3B2-5CD171DEE1DB}"/>
              </a:ext>
            </a:extLst>
          </p:cNvPr>
          <p:cNvPicPr>
            <a:picLocks noChangeAspect="1"/>
          </p:cNvPicPr>
          <p:nvPr/>
        </p:nvPicPr>
        <p:blipFill>
          <a:blip r:embed="rId2"/>
          <a:stretch>
            <a:fillRect/>
          </a:stretch>
        </p:blipFill>
        <p:spPr>
          <a:xfrm>
            <a:off x="1083214" y="1095492"/>
            <a:ext cx="7579256" cy="3659106"/>
          </a:xfrm>
          <a:prstGeom prst="rect">
            <a:avLst/>
          </a:prstGeom>
        </p:spPr>
      </p:pic>
      <p:sp>
        <p:nvSpPr>
          <p:cNvPr id="7" name="TextBox 6">
            <a:extLst>
              <a:ext uri="{FF2B5EF4-FFF2-40B4-BE49-F238E27FC236}">
                <a16:creationId xmlns:a16="http://schemas.microsoft.com/office/drawing/2014/main" id="{CA01CFF7-1EBA-3929-D537-B5F64259FE08}"/>
              </a:ext>
            </a:extLst>
          </p:cNvPr>
          <p:cNvSpPr txBox="1"/>
          <p:nvPr/>
        </p:nvSpPr>
        <p:spPr>
          <a:xfrm>
            <a:off x="5043268" y="574720"/>
            <a:ext cx="1784252" cy="307777"/>
          </a:xfrm>
          <a:prstGeom prst="rect">
            <a:avLst/>
          </a:prstGeom>
          <a:noFill/>
        </p:spPr>
        <p:txBody>
          <a:bodyPr wrap="square">
            <a:spAutoFit/>
          </a:bodyPr>
          <a:lstStyle/>
          <a:p>
            <a:r>
              <a:rPr lang="en-US" dirty="0">
                <a:hlinkClick r:id="rId3"/>
              </a:rPr>
              <a:t>https://lmarena.ai/</a:t>
            </a:r>
            <a:r>
              <a:rPr lang="en-US" dirty="0"/>
              <a:t> </a:t>
            </a:r>
          </a:p>
        </p:txBody>
      </p:sp>
    </p:spTree>
    <p:extLst>
      <p:ext uri="{BB962C8B-B14F-4D97-AF65-F5344CB8AC3E}">
        <p14:creationId xmlns:p14="http://schemas.microsoft.com/office/powerpoint/2010/main" val="26154281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nchor="ctr"/>
          <a:lstStyle/>
          <a:p>
            <a:pPr algn="ctr"/>
            <a:r>
              <a:rPr lang="en-US" sz="4800" dirty="0"/>
              <a:t>Training Transformer LMs: Empirical Considerations</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21597049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2D83-3C11-D059-1F75-D9DBD25AAB73}"/>
              </a:ext>
            </a:extLst>
          </p:cNvPr>
          <p:cNvSpPr>
            <a:spLocks noGrp="1"/>
          </p:cNvSpPr>
          <p:nvPr>
            <p:ph type="title"/>
          </p:nvPr>
        </p:nvSpPr>
        <p:spPr/>
        <p:txBody>
          <a:bodyPr/>
          <a:lstStyle/>
          <a:p>
            <a:r>
              <a:rPr lang="en-US" dirty="0"/>
              <a:t>Pre-training Transformer LMs</a:t>
            </a:r>
          </a:p>
        </p:txBody>
      </p:sp>
      <p:sp>
        <p:nvSpPr>
          <p:cNvPr id="3" name="Text Placeholder 2">
            <a:extLst>
              <a:ext uri="{FF2B5EF4-FFF2-40B4-BE49-F238E27FC236}">
                <a16:creationId xmlns:a16="http://schemas.microsoft.com/office/drawing/2014/main" id="{4A9C1D6B-C1C6-5316-FB4C-36487CE066FA}"/>
              </a:ext>
            </a:extLst>
          </p:cNvPr>
          <p:cNvSpPr>
            <a:spLocks noGrp="1"/>
          </p:cNvSpPr>
          <p:nvPr>
            <p:ph type="body" sz="quarter" idx="16"/>
          </p:nvPr>
        </p:nvSpPr>
        <p:spPr/>
        <p:txBody>
          <a:bodyPr/>
          <a:lstStyle/>
          <a:p>
            <a:r>
              <a:rPr lang="en-US" dirty="0"/>
              <a:t>There is so much empirical knowledge/experiences that goes into training these models. </a:t>
            </a:r>
          </a:p>
          <a:p>
            <a:r>
              <a:rPr lang="en-US" dirty="0"/>
              <a:t>Various empirical issues about: </a:t>
            </a:r>
          </a:p>
          <a:p>
            <a:pPr lvl="1"/>
            <a:r>
              <a:rPr lang="en-US" dirty="0"/>
              <a:t>Preparation/pre-processing data</a:t>
            </a:r>
          </a:p>
          <a:p>
            <a:pPr lvl="1"/>
            <a:r>
              <a:rPr lang="en-US" dirty="0"/>
              <a:t>Efficient training of models </a:t>
            </a:r>
          </a:p>
          <a:p>
            <a:pPr lvl="1"/>
            <a:r>
              <a:rPr lang="en-US" dirty="0"/>
              <a:t>…</a:t>
            </a:r>
          </a:p>
          <a:p>
            <a:pPr lvl="1"/>
            <a:endParaRPr lang="en-US" dirty="0"/>
          </a:p>
        </p:txBody>
      </p:sp>
    </p:spTree>
    <p:extLst>
      <p:ext uri="{BB962C8B-B14F-4D97-AF65-F5344CB8AC3E}">
        <p14:creationId xmlns:p14="http://schemas.microsoft.com/office/powerpoint/2010/main" val="2645026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83E5-080A-BCA3-5A79-FA2F94703974}"/>
              </a:ext>
            </a:extLst>
          </p:cNvPr>
          <p:cNvSpPr>
            <a:spLocks noGrp="1"/>
          </p:cNvSpPr>
          <p:nvPr>
            <p:ph type="title"/>
          </p:nvPr>
        </p:nvSpPr>
        <p:spPr/>
        <p:txBody>
          <a:bodyPr>
            <a:normAutofit/>
          </a:bodyPr>
          <a:lstStyle/>
          <a:p>
            <a:r>
              <a:rPr lang="en-US" dirty="0"/>
              <a:t>Data Cleaning: Example from C4</a:t>
            </a:r>
          </a:p>
        </p:txBody>
      </p:sp>
      <p:sp>
        <p:nvSpPr>
          <p:cNvPr id="3" name="Text Placeholder 2">
            <a:extLst>
              <a:ext uri="{FF2B5EF4-FFF2-40B4-BE49-F238E27FC236}">
                <a16:creationId xmlns:a16="http://schemas.microsoft.com/office/drawing/2014/main" id="{31790EE4-EDAC-E350-33AC-ABA808782528}"/>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317B591E-E776-AC77-6A77-BACFBE6CFB2E}"/>
              </a:ext>
            </a:extLst>
          </p:cNvPr>
          <p:cNvSpPr txBox="1"/>
          <p:nvPr/>
        </p:nvSpPr>
        <p:spPr>
          <a:xfrm>
            <a:off x="2722418" y="4801340"/>
            <a:ext cx="4572000" cy="307777"/>
          </a:xfrm>
          <a:prstGeom prst="rect">
            <a:avLst/>
          </a:prstGeom>
          <a:noFill/>
        </p:spPr>
        <p:txBody>
          <a:bodyPr wrap="square">
            <a:spAutoFit/>
          </a:bodyPr>
          <a:lstStyle/>
          <a:p>
            <a:pPr algn="ctr"/>
            <a:r>
              <a:rPr lang="en-US"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Slide adapted from Colin </a:t>
            </a:r>
            <a:r>
              <a:rPr lang="en-US"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Raffel</a:t>
            </a:r>
            <a:endParaRPr lang="en-US"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Text&#10;&#10;Description automatically generated with medium confidence">
            <a:extLst>
              <a:ext uri="{FF2B5EF4-FFF2-40B4-BE49-F238E27FC236}">
                <a16:creationId xmlns:a16="http://schemas.microsoft.com/office/drawing/2014/main" id="{26FE99A4-B980-A02C-419D-36F6ED0BA55A}"/>
              </a:ext>
            </a:extLst>
          </p:cNvPr>
          <p:cNvPicPr>
            <a:picLocks noChangeAspect="1"/>
          </p:cNvPicPr>
          <p:nvPr/>
        </p:nvPicPr>
        <p:blipFill>
          <a:blip r:embed="rId2"/>
          <a:stretch>
            <a:fillRect/>
          </a:stretch>
        </p:blipFill>
        <p:spPr>
          <a:xfrm>
            <a:off x="1224794" y="1187864"/>
            <a:ext cx="6934199" cy="3446918"/>
          </a:xfrm>
          <a:prstGeom prst="rect">
            <a:avLst/>
          </a:prstGeom>
        </p:spPr>
      </p:pic>
      <p:sp>
        <p:nvSpPr>
          <p:cNvPr id="4" name="文字方塊 74">
            <a:extLst>
              <a:ext uri="{FF2B5EF4-FFF2-40B4-BE49-F238E27FC236}">
                <a16:creationId xmlns:a16="http://schemas.microsoft.com/office/drawing/2014/main" id="{83277770-35DA-B89A-5FAF-16DD1969D7CC}"/>
              </a:ext>
            </a:extLst>
          </p:cNvPr>
          <p:cNvSpPr txBox="1"/>
          <p:nvPr/>
        </p:nvSpPr>
        <p:spPr>
          <a:xfrm>
            <a:off x="3800724" y="128863"/>
            <a:ext cx="5001369" cy="953453"/>
          </a:xfrm>
          <a:prstGeom prst="wedgeRoundRectCallout">
            <a:avLst>
              <a:gd name="adj1" fmla="val -26115"/>
              <a:gd name="adj2" fmla="val 63597"/>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Remove any: </a:t>
            </a:r>
          </a:p>
          <a:p>
            <a:pPr marL="285750" lvl="1" indent="-168275">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References to </a:t>
            </a:r>
            <a:r>
              <a:rPr lang="en-US" dirty="0" err="1">
                <a:latin typeface="Tahoma" panose="020B0604030504040204" pitchFamily="34" charset="0"/>
                <a:ea typeface="Tahoma" panose="020B0604030504040204" pitchFamily="34" charset="0"/>
                <a:cs typeface="Tahoma" panose="020B0604030504040204" pitchFamily="34" charset="0"/>
              </a:rPr>
              <a:t>Javascript</a:t>
            </a:r>
            <a:r>
              <a:rPr lang="en-US" dirty="0">
                <a:latin typeface="Tahoma" panose="020B0604030504040204" pitchFamily="34" charset="0"/>
                <a:ea typeface="Tahoma" panose="020B0604030504040204" pitchFamily="34" charset="0"/>
                <a:cs typeface="Tahoma" panose="020B0604030504040204" pitchFamily="34" charset="0"/>
              </a:rPr>
              <a:t> </a:t>
            </a:r>
          </a:p>
          <a:p>
            <a:pPr marL="285750" lvl="1" indent="-168275">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“Lorem ipsum” text — placeholder text commonly used to demonstrate the visual form of a document</a:t>
            </a:r>
          </a:p>
        </p:txBody>
      </p:sp>
      <p:sp>
        <p:nvSpPr>
          <p:cNvPr id="5" name="文字方塊 74">
            <a:extLst>
              <a:ext uri="{FF2B5EF4-FFF2-40B4-BE49-F238E27FC236}">
                <a16:creationId xmlns:a16="http://schemas.microsoft.com/office/drawing/2014/main" id="{F6E71AEA-0685-5D26-E2A8-07AC6FB60F03}"/>
              </a:ext>
            </a:extLst>
          </p:cNvPr>
          <p:cNvSpPr txBox="1"/>
          <p:nvPr/>
        </p:nvSpPr>
        <p:spPr>
          <a:xfrm>
            <a:off x="254443" y="3804434"/>
            <a:ext cx="3116910" cy="1191816"/>
          </a:xfrm>
          <a:prstGeom prst="wedgeRoundRectCallout">
            <a:avLst>
              <a:gd name="adj1" fmla="val 29752"/>
              <a:gd name="adj2" fmla="val -77396"/>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Retain: </a:t>
            </a:r>
          </a:p>
          <a:p>
            <a:pPr marL="285750" lvl="1" indent="-168275">
              <a:buFont typeface="Arial" panose="020B0604020202020204" pitchFamily="34" charset="0"/>
              <a:buChar char="•"/>
            </a:pPr>
            <a:r>
              <a:rPr lang="en-US" dirty="0"/>
              <a:t>Sentences with terminal punctuation marks </a:t>
            </a:r>
          </a:p>
          <a:p>
            <a:pPr marL="285750" lvl="1" indent="-168275">
              <a:buFont typeface="Arial" panose="020B0604020202020204" pitchFamily="34" charset="0"/>
              <a:buChar char="•"/>
            </a:pPr>
            <a:r>
              <a:rPr lang="en-US" dirty="0"/>
              <a:t>Pages with at least 5 sentences, sentences with at least 3 words </a:t>
            </a:r>
          </a:p>
        </p:txBody>
      </p:sp>
    </p:spTree>
    <p:extLst>
      <p:ext uri="{BB962C8B-B14F-4D97-AF65-F5344CB8AC3E}">
        <p14:creationId xmlns:p14="http://schemas.microsoft.com/office/powerpoint/2010/main" val="2929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3A56-3726-8E5F-40FF-CB7DD2612A6F}"/>
              </a:ext>
            </a:extLst>
          </p:cNvPr>
          <p:cNvSpPr>
            <a:spLocks noGrp="1"/>
          </p:cNvSpPr>
          <p:nvPr>
            <p:ph type="title"/>
          </p:nvPr>
        </p:nvSpPr>
        <p:spPr/>
        <p:txBody>
          <a:bodyPr>
            <a:normAutofit/>
          </a:bodyPr>
          <a:lstStyle/>
          <a:p>
            <a:r>
              <a:rPr lang="en-US" dirty="0"/>
              <a:t>Pre-training Data: Experiment </a:t>
            </a:r>
          </a:p>
        </p:txBody>
      </p:sp>
      <p:sp>
        <p:nvSpPr>
          <p:cNvPr id="7" name="Content Placeholder 6">
            <a:extLst>
              <a:ext uri="{FF2B5EF4-FFF2-40B4-BE49-F238E27FC236}">
                <a16:creationId xmlns:a16="http://schemas.microsoft.com/office/drawing/2014/main" id="{44E0B538-4269-8394-8DEF-B4E381909C53}"/>
              </a:ext>
            </a:extLst>
          </p:cNvPr>
          <p:cNvSpPr>
            <a:spLocks noGrp="1"/>
          </p:cNvSpPr>
          <p:nvPr>
            <p:ph type="body" sz="quarter" idx="16"/>
          </p:nvPr>
        </p:nvSpPr>
        <p:spPr/>
        <p:txBody>
          <a:bodyPr/>
          <a:lstStyle/>
          <a:p>
            <a:r>
              <a:rPr lang="en-US" dirty="0"/>
              <a:t>Takeaway: </a:t>
            </a:r>
          </a:p>
          <a:p>
            <a:pPr lvl="1"/>
            <a:r>
              <a:rPr lang="en-US" dirty="0"/>
              <a:t>Clean and compact data is better than large, but noisy data. </a:t>
            </a:r>
          </a:p>
          <a:p>
            <a:pPr lvl="1"/>
            <a:r>
              <a:rPr lang="en-US" dirty="0"/>
              <a:t>Pre-training on in-domain data helps. </a:t>
            </a:r>
          </a:p>
        </p:txBody>
      </p:sp>
      <p:pic>
        <p:nvPicPr>
          <p:cNvPr id="8" name="Content Placeholder 4" descr="Table&#10;&#10;Description automatically generated">
            <a:extLst>
              <a:ext uri="{FF2B5EF4-FFF2-40B4-BE49-F238E27FC236}">
                <a16:creationId xmlns:a16="http://schemas.microsoft.com/office/drawing/2014/main" id="{5DFF8FB8-BE69-0918-35FA-DC9F0B984A21}"/>
              </a:ext>
            </a:extLst>
          </p:cNvPr>
          <p:cNvPicPr>
            <a:picLocks noChangeAspect="1"/>
          </p:cNvPicPr>
          <p:nvPr/>
        </p:nvPicPr>
        <p:blipFill rotWithShape="1">
          <a:blip r:embed="rId3"/>
          <a:srcRect t="-1" b="52488"/>
          <a:stretch/>
        </p:blipFill>
        <p:spPr>
          <a:xfrm>
            <a:off x="266257" y="2762055"/>
            <a:ext cx="8521700" cy="920038"/>
          </a:xfrm>
          <a:prstGeom prst="rect">
            <a:avLst/>
          </a:prstGeom>
          <a:noFill/>
          <a:ln>
            <a:noFill/>
          </a:ln>
        </p:spPr>
      </p:pic>
    </p:spTree>
    <p:extLst>
      <p:ext uri="{BB962C8B-B14F-4D97-AF65-F5344CB8AC3E}">
        <p14:creationId xmlns:p14="http://schemas.microsoft.com/office/powerpoint/2010/main" val="1604163348"/>
      </p:ext>
    </p:extLst>
  </p:cSld>
  <p:clrMapOvr>
    <a:masterClrMapping/>
  </p:clrMapOvr>
  <p:extLst>
    <p:ext uri="{6950BFC3-D8DA-4A85-94F7-54DA5524770B}">
      <p188:commentRel xmlns:p188="http://schemas.microsoft.com/office/powerpoint/2018/8/main" r:id="rId2"/>
    </p:ext>
  </p:extLs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E3CC-9A32-C6E5-6AE6-BFDCC6EB224E}"/>
              </a:ext>
            </a:extLst>
          </p:cNvPr>
          <p:cNvSpPr>
            <a:spLocks noGrp="1"/>
          </p:cNvSpPr>
          <p:nvPr>
            <p:ph type="title"/>
          </p:nvPr>
        </p:nvSpPr>
        <p:spPr/>
        <p:txBody>
          <a:bodyPr/>
          <a:lstStyle/>
          <a:p>
            <a:r>
              <a:rPr lang="en-US" dirty="0"/>
              <a:t>Pre-training Data Duplicates </a:t>
            </a:r>
          </a:p>
        </p:txBody>
      </p:sp>
      <p:sp>
        <p:nvSpPr>
          <p:cNvPr id="3" name="Text Placeholder 2">
            <a:extLst>
              <a:ext uri="{FF2B5EF4-FFF2-40B4-BE49-F238E27FC236}">
                <a16:creationId xmlns:a16="http://schemas.microsoft.com/office/drawing/2014/main" id="{2AB76243-A945-D27D-1B30-651C1F2ADD48}"/>
              </a:ext>
            </a:extLst>
          </p:cNvPr>
          <p:cNvSpPr>
            <a:spLocks noGrp="1"/>
          </p:cNvSpPr>
          <p:nvPr>
            <p:ph type="body" sz="quarter" idx="16"/>
          </p:nvPr>
        </p:nvSpPr>
        <p:spPr/>
        <p:txBody>
          <a:bodyPr/>
          <a:lstStyle/>
          <a:p>
            <a:r>
              <a:rPr lang="en-US" dirty="0"/>
              <a:t>There is a non-negligible number of </a:t>
            </a:r>
            <a:br>
              <a:rPr lang="en-US" dirty="0"/>
            </a:br>
            <a:r>
              <a:rPr lang="en-US" dirty="0"/>
              <a:t>duplicates in any pre-training data. </a:t>
            </a:r>
          </a:p>
        </p:txBody>
      </p:sp>
      <p:pic>
        <p:nvPicPr>
          <p:cNvPr id="5" name="Picture 4" descr="A screenshot of a newspaper&#10;&#10;Description automatically generated">
            <a:extLst>
              <a:ext uri="{FF2B5EF4-FFF2-40B4-BE49-F238E27FC236}">
                <a16:creationId xmlns:a16="http://schemas.microsoft.com/office/drawing/2014/main" id="{2E15390D-4B60-294E-329D-9FC5E245EABE}"/>
              </a:ext>
            </a:extLst>
          </p:cNvPr>
          <p:cNvPicPr>
            <a:picLocks noChangeAspect="1"/>
          </p:cNvPicPr>
          <p:nvPr/>
        </p:nvPicPr>
        <p:blipFill>
          <a:blip r:embed="rId2"/>
          <a:stretch>
            <a:fillRect/>
          </a:stretch>
        </p:blipFill>
        <p:spPr>
          <a:xfrm>
            <a:off x="768927" y="2496841"/>
            <a:ext cx="7772400" cy="2340849"/>
          </a:xfrm>
          <a:prstGeom prst="rect">
            <a:avLst/>
          </a:prstGeom>
        </p:spPr>
      </p:pic>
      <p:sp>
        <p:nvSpPr>
          <p:cNvPr id="6" name="TextBox 5">
            <a:extLst>
              <a:ext uri="{FF2B5EF4-FFF2-40B4-BE49-F238E27FC236}">
                <a16:creationId xmlns:a16="http://schemas.microsoft.com/office/drawing/2014/main" id="{3130D537-EF28-E2D8-A0F2-D1072E8FF6D8}"/>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Deduplicating Training Data Makes Language Models Better</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3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2020</a:t>
            </a: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A table with numbers and text&#10;&#10;Description automatically generated">
            <a:extLst>
              <a:ext uri="{FF2B5EF4-FFF2-40B4-BE49-F238E27FC236}">
                <a16:creationId xmlns:a16="http://schemas.microsoft.com/office/drawing/2014/main" id="{36793E02-2E92-15CB-239C-FD489C417751}"/>
              </a:ext>
            </a:extLst>
          </p:cNvPr>
          <p:cNvPicPr>
            <a:picLocks noChangeAspect="1"/>
          </p:cNvPicPr>
          <p:nvPr/>
        </p:nvPicPr>
        <p:blipFill>
          <a:blip r:embed="rId3"/>
          <a:stretch>
            <a:fillRect/>
          </a:stretch>
        </p:blipFill>
        <p:spPr>
          <a:xfrm>
            <a:off x="5091319" y="1021183"/>
            <a:ext cx="3927989" cy="1362903"/>
          </a:xfrm>
          <a:prstGeom prst="rect">
            <a:avLst/>
          </a:prstGeom>
        </p:spPr>
      </p:pic>
    </p:spTree>
    <p:extLst>
      <p:ext uri="{BB962C8B-B14F-4D97-AF65-F5344CB8AC3E}">
        <p14:creationId xmlns:p14="http://schemas.microsoft.com/office/powerpoint/2010/main" val="26547334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7287-B5EF-9FE7-5DAC-9D33D06EE9FA}"/>
              </a:ext>
            </a:extLst>
          </p:cNvPr>
          <p:cNvSpPr>
            <a:spLocks noGrp="1"/>
          </p:cNvSpPr>
          <p:nvPr>
            <p:ph type="title"/>
          </p:nvPr>
        </p:nvSpPr>
        <p:spPr/>
        <p:txBody>
          <a:bodyPr/>
          <a:lstStyle/>
          <a:p>
            <a:r>
              <a:rPr lang="en-US" dirty="0"/>
              <a:t>Deduplicating Data Improves LMs</a:t>
            </a:r>
          </a:p>
        </p:txBody>
      </p:sp>
      <p:sp>
        <p:nvSpPr>
          <p:cNvPr id="3" name="Text Placeholder 2">
            <a:extLst>
              <a:ext uri="{FF2B5EF4-FFF2-40B4-BE49-F238E27FC236}">
                <a16:creationId xmlns:a16="http://schemas.microsoft.com/office/drawing/2014/main" id="{6F9BC62C-DDE6-4AC6-54A6-7A699A59116F}"/>
              </a:ext>
            </a:extLst>
          </p:cNvPr>
          <p:cNvSpPr>
            <a:spLocks noGrp="1"/>
          </p:cNvSpPr>
          <p:nvPr>
            <p:ph type="body" sz="quarter" idx="16"/>
          </p:nvPr>
        </p:nvSpPr>
        <p:spPr>
          <a:xfrm>
            <a:off x="455679" y="1224390"/>
            <a:ext cx="8085415" cy="3077573"/>
          </a:xfrm>
        </p:spPr>
        <p:txBody>
          <a:bodyPr/>
          <a:lstStyle/>
          <a:p>
            <a:r>
              <a:rPr lang="en-US" dirty="0">
                <a:solidFill>
                  <a:srgbClr val="CB6D67"/>
                </a:solidFill>
              </a:rPr>
              <a:t>C4</a:t>
            </a:r>
            <a:r>
              <a:rPr lang="en-US" dirty="0"/>
              <a:t> : the original training data</a:t>
            </a:r>
            <a:endParaRPr lang="en-US" dirty="0">
              <a:solidFill>
                <a:srgbClr val="CB6D67"/>
              </a:solidFill>
            </a:endParaRPr>
          </a:p>
          <a:p>
            <a:r>
              <a:rPr lang="en-US" dirty="0">
                <a:solidFill>
                  <a:srgbClr val="68CA6D"/>
                </a:solidFill>
              </a:rPr>
              <a:t>C4-NearDup</a:t>
            </a:r>
            <a:r>
              <a:rPr lang="en-US" dirty="0"/>
              <a:t>: C4 excluding exact duplicates </a:t>
            </a:r>
          </a:p>
          <a:p>
            <a:r>
              <a:rPr lang="en-US" dirty="0">
                <a:solidFill>
                  <a:srgbClr val="6E67CB"/>
                </a:solidFill>
              </a:rPr>
              <a:t>C4-ExactSubs</a:t>
            </a:r>
            <a:r>
              <a:rPr lang="en-US" dirty="0"/>
              <a:t>: C4 excluding near-duplicates </a:t>
            </a:r>
            <a:br>
              <a:rPr lang="en-US" dirty="0"/>
            </a:br>
            <a:endParaRPr lang="en-US" dirty="0">
              <a:solidFill>
                <a:srgbClr val="6E67CB"/>
              </a:solidFill>
            </a:endParaRPr>
          </a:p>
        </p:txBody>
      </p:sp>
      <p:pic>
        <p:nvPicPr>
          <p:cNvPr id="5" name="Picture 4" descr="A graph of a graph with different colored bars&#10;&#10;Description automatically generated with medium confidence">
            <a:extLst>
              <a:ext uri="{FF2B5EF4-FFF2-40B4-BE49-F238E27FC236}">
                <a16:creationId xmlns:a16="http://schemas.microsoft.com/office/drawing/2014/main" id="{B5896F3B-D796-8DDC-C4A0-F94AAA6F6A2F}"/>
              </a:ext>
            </a:extLst>
          </p:cNvPr>
          <p:cNvPicPr>
            <a:picLocks noChangeAspect="1"/>
          </p:cNvPicPr>
          <p:nvPr/>
        </p:nvPicPr>
        <p:blipFill>
          <a:blip r:embed="rId2"/>
          <a:stretch>
            <a:fillRect/>
          </a:stretch>
        </p:blipFill>
        <p:spPr>
          <a:xfrm>
            <a:off x="3848952" y="2209334"/>
            <a:ext cx="5295048" cy="2606306"/>
          </a:xfrm>
          <a:prstGeom prst="rect">
            <a:avLst/>
          </a:prstGeom>
        </p:spPr>
      </p:pic>
      <p:sp>
        <p:nvSpPr>
          <p:cNvPr id="6" name="TextBox 5">
            <a:extLst>
              <a:ext uri="{FF2B5EF4-FFF2-40B4-BE49-F238E27FC236}">
                <a16:creationId xmlns:a16="http://schemas.microsoft.com/office/drawing/2014/main" id="{13E3EDC6-4E19-D2E5-9B6C-9FBC2DCBE0DC}"/>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Deduplicating Training Data Makes Language Models Better</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3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2020</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7" name="文字方塊 74">
            <a:extLst>
              <a:ext uri="{FF2B5EF4-FFF2-40B4-BE49-F238E27FC236}">
                <a16:creationId xmlns:a16="http://schemas.microsoft.com/office/drawing/2014/main" id="{52FA4355-6DA7-A195-C546-5531FD968320}"/>
              </a:ext>
            </a:extLst>
          </p:cNvPr>
          <p:cNvSpPr txBox="1"/>
          <p:nvPr/>
        </p:nvSpPr>
        <p:spPr>
          <a:xfrm>
            <a:off x="864419" y="2889131"/>
            <a:ext cx="2444516" cy="919401"/>
          </a:xfrm>
          <a:prstGeom prst="wedgeRoundRectCallout">
            <a:avLst>
              <a:gd name="adj1" fmla="val 49346"/>
              <a:gd name="adj2" fmla="val -26163"/>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cs typeface="Tahoma" panose="020B0604030504040204" pitchFamily="34" charset="0"/>
              </a:rPr>
              <a:t>Training on deduplicated data almost always leads to lower PPL!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1946425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5842111D-AAAC-E7C0-317A-9E0FB02F7C65}"/>
              </a:ext>
            </a:extLst>
          </p:cNvPr>
          <p:cNvPicPr>
            <a:picLocks noChangeAspect="1"/>
          </p:cNvPicPr>
          <p:nvPr/>
        </p:nvPicPr>
        <p:blipFill rotWithShape="1">
          <a:blip r:embed="rId2"/>
          <a:srcRect l="14606" r="17588" b="12919"/>
          <a:stretch/>
        </p:blipFill>
        <p:spPr>
          <a:xfrm>
            <a:off x="5148421" y="2472763"/>
            <a:ext cx="3461659" cy="2457423"/>
          </a:xfrm>
          <a:prstGeom prst="rect">
            <a:avLst/>
          </a:prstGeom>
        </p:spPr>
      </p:pic>
      <p:sp>
        <p:nvSpPr>
          <p:cNvPr id="2" name="Title 1">
            <a:extLst>
              <a:ext uri="{FF2B5EF4-FFF2-40B4-BE49-F238E27FC236}">
                <a16:creationId xmlns:a16="http://schemas.microsoft.com/office/drawing/2014/main" id="{C114CD91-6509-339C-6167-E910543A1609}"/>
              </a:ext>
            </a:extLst>
          </p:cNvPr>
          <p:cNvSpPr>
            <a:spLocks noGrp="1"/>
          </p:cNvSpPr>
          <p:nvPr>
            <p:ph type="title"/>
          </p:nvPr>
        </p:nvSpPr>
        <p:spPr/>
        <p:txBody>
          <a:bodyPr/>
          <a:lstStyle/>
          <a:p>
            <a:r>
              <a:rPr lang="en-US" dirty="0"/>
              <a:t>Convergence </a:t>
            </a:r>
          </a:p>
        </p:txBody>
      </p:sp>
      <p:sp>
        <p:nvSpPr>
          <p:cNvPr id="3" name="Text Placeholder 2">
            <a:extLst>
              <a:ext uri="{FF2B5EF4-FFF2-40B4-BE49-F238E27FC236}">
                <a16:creationId xmlns:a16="http://schemas.microsoft.com/office/drawing/2014/main" id="{35BCFAE0-BAC7-A823-C1DF-9F62C100D63A}"/>
              </a:ext>
            </a:extLst>
          </p:cNvPr>
          <p:cNvSpPr>
            <a:spLocks noGrp="1"/>
          </p:cNvSpPr>
          <p:nvPr>
            <p:ph type="body" sz="quarter" idx="16"/>
          </p:nvPr>
        </p:nvSpPr>
        <p:spPr>
          <a:xfrm>
            <a:off x="326571" y="1390650"/>
            <a:ext cx="4555672" cy="3077573"/>
          </a:xfrm>
        </p:spPr>
        <p:txBody>
          <a:bodyPr/>
          <a:lstStyle/>
          <a:p>
            <a:r>
              <a:rPr lang="en-US" dirty="0"/>
              <a:t>In practice, your model’s loss should continue to go down with more training on more data. </a:t>
            </a:r>
          </a:p>
          <a:p>
            <a:endParaRPr lang="en-US" dirty="0"/>
          </a:p>
          <a:p>
            <a:r>
              <a:rPr lang="en-US" dirty="0"/>
              <a:t>So, the real bottlenecks are: </a:t>
            </a:r>
          </a:p>
          <a:p>
            <a:pPr lvl="1"/>
            <a:r>
              <a:rPr lang="en-US" dirty="0"/>
              <a:t>(1) compute</a:t>
            </a:r>
          </a:p>
          <a:p>
            <a:pPr lvl="1"/>
            <a:r>
              <a:rPr lang="en-US" dirty="0"/>
              <a:t>(2) data</a:t>
            </a:r>
          </a:p>
          <a:p>
            <a:endParaRPr lang="en-US" dirty="0"/>
          </a:p>
          <a:p>
            <a:r>
              <a:rPr lang="en-US" dirty="0"/>
              <a:t>Sometimes training diverges (spikes in the loss), at which point practitioners usually restart training from an earlier checkpoint. </a:t>
            </a:r>
          </a:p>
        </p:txBody>
      </p:sp>
      <p:pic>
        <p:nvPicPr>
          <p:cNvPr id="7" name="Picture 6" descr="A graph of different colored lines&#10;&#10;Description automatically generated">
            <a:extLst>
              <a:ext uri="{FF2B5EF4-FFF2-40B4-BE49-F238E27FC236}">
                <a16:creationId xmlns:a16="http://schemas.microsoft.com/office/drawing/2014/main" id="{42B93287-FD9A-5C7E-D823-23033D9B7A47}"/>
              </a:ext>
            </a:extLst>
          </p:cNvPr>
          <p:cNvPicPr>
            <a:picLocks noChangeAspect="1"/>
          </p:cNvPicPr>
          <p:nvPr/>
        </p:nvPicPr>
        <p:blipFill>
          <a:blip r:embed="rId3"/>
          <a:stretch>
            <a:fillRect/>
          </a:stretch>
        </p:blipFill>
        <p:spPr>
          <a:xfrm>
            <a:off x="5148421" y="288775"/>
            <a:ext cx="3399586" cy="2282975"/>
          </a:xfrm>
          <a:prstGeom prst="rect">
            <a:avLst/>
          </a:prstGeom>
        </p:spPr>
      </p:pic>
    </p:spTree>
    <p:extLst>
      <p:ext uri="{BB962C8B-B14F-4D97-AF65-F5344CB8AC3E}">
        <p14:creationId xmlns:p14="http://schemas.microsoft.com/office/powerpoint/2010/main" val="1131890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D21B-F286-36A2-3F62-BA34F9A41B82}"/>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2B7F8464-2DF4-2336-9A18-C678C9CC099F}"/>
              </a:ext>
            </a:extLst>
          </p:cNvPr>
          <p:cNvSpPr>
            <a:spLocks noGrp="1"/>
          </p:cNvSpPr>
          <p:nvPr>
            <p:ph type="body" sz="quarter" idx="16"/>
          </p:nvPr>
        </p:nvSpPr>
        <p:spPr/>
        <p:txBody>
          <a:bodyPr/>
          <a:lstStyle/>
          <a:p>
            <a:r>
              <a:rPr lang="en-US" sz="1800" dirty="0"/>
              <a:t>There is many empirical knowledge that goes into engineering LMs. </a:t>
            </a:r>
          </a:p>
          <a:p>
            <a:endParaRPr lang="en-US" sz="1800" dirty="0"/>
          </a:p>
          <a:p>
            <a:r>
              <a:rPr lang="en-US" sz="1800" dirty="0"/>
              <a:t>Here we covered a basic topics about data and architecture engineering. </a:t>
            </a:r>
          </a:p>
          <a:p>
            <a:endParaRPr lang="en-US" sz="1800" dirty="0"/>
          </a:p>
          <a:p>
            <a:r>
              <a:rPr lang="en-US" sz="1800" dirty="0"/>
              <a:t>Various topics are forthcoming: scaling laws, efficient training, etc. </a:t>
            </a:r>
          </a:p>
          <a:p>
            <a:endParaRPr lang="en-US" sz="1800" dirty="0"/>
          </a:p>
          <a:p>
            <a:pPr marL="0" indent="0">
              <a:buNone/>
            </a:pPr>
            <a:endParaRPr lang="en-US" sz="1800" dirty="0"/>
          </a:p>
        </p:txBody>
      </p:sp>
    </p:spTree>
    <p:extLst>
      <p:ext uri="{BB962C8B-B14F-4D97-AF65-F5344CB8AC3E}">
        <p14:creationId xmlns:p14="http://schemas.microsoft.com/office/powerpoint/2010/main" val="43509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08DE-3F9E-73A0-29AF-8E025AE5C75D}"/>
              </a:ext>
            </a:extLst>
          </p:cNvPr>
          <p:cNvSpPr>
            <a:spLocks noGrp="1"/>
          </p:cNvSpPr>
          <p:nvPr>
            <p:ph type="title"/>
          </p:nvPr>
        </p:nvSpPr>
        <p:spPr/>
        <p:txBody>
          <a:bodyPr>
            <a:normAutofit/>
          </a:bodyPr>
          <a:lstStyle/>
          <a:p>
            <a:r>
              <a:rPr lang="en-US" dirty="0"/>
              <a:t>Why Care About Language Modeling?</a:t>
            </a:r>
          </a:p>
        </p:txBody>
      </p:sp>
      <p:sp>
        <p:nvSpPr>
          <p:cNvPr id="3" name="Content Placeholder 2">
            <a:extLst>
              <a:ext uri="{FF2B5EF4-FFF2-40B4-BE49-F238E27FC236}">
                <a16:creationId xmlns:a16="http://schemas.microsoft.com/office/drawing/2014/main" id="{BDC84495-7F96-CCD5-6659-F18DC5A1DCAB}"/>
              </a:ext>
            </a:extLst>
          </p:cNvPr>
          <p:cNvSpPr>
            <a:spLocks noGrp="1"/>
          </p:cNvSpPr>
          <p:nvPr>
            <p:ph type="body" sz="quarter" idx="16"/>
          </p:nvPr>
        </p:nvSpPr>
        <p:spPr/>
        <p:txBody>
          <a:bodyPr>
            <a:normAutofit/>
          </a:bodyPr>
          <a:lstStyle/>
          <a:p>
            <a:r>
              <a:rPr lang="en-US" dirty="0"/>
              <a:t>Language Modeling is a </a:t>
            </a:r>
            <a:r>
              <a:rPr lang="en-US" strike="sngStrike" dirty="0">
                <a:solidFill>
                  <a:srgbClr val="C00000"/>
                </a:solidFill>
              </a:rPr>
              <a:t>subcomponent</a:t>
            </a:r>
            <a:r>
              <a:rPr lang="en-US" dirty="0"/>
              <a:t> </a:t>
            </a:r>
            <a:r>
              <a:rPr lang="en-US" dirty="0">
                <a:solidFill>
                  <a:srgbClr val="C00000"/>
                </a:solidFill>
              </a:rPr>
              <a:t>superset</a:t>
            </a:r>
            <a:r>
              <a:rPr lang="en-US" dirty="0"/>
              <a:t> of many tasks: </a:t>
            </a:r>
          </a:p>
          <a:p>
            <a:pPr lvl="1"/>
            <a:r>
              <a:rPr lang="en-US" dirty="0"/>
              <a:t>Summarization </a:t>
            </a:r>
          </a:p>
          <a:p>
            <a:pPr lvl="1"/>
            <a:r>
              <a:rPr lang="en-US" dirty="0"/>
              <a:t>Machine translation </a:t>
            </a:r>
          </a:p>
          <a:p>
            <a:pPr lvl="1"/>
            <a:r>
              <a:rPr lang="en-US" dirty="0"/>
              <a:t>Spelling correction </a:t>
            </a:r>
          </a:p>
          <a:p>
            <a:pPr lvl="1"/>
            <a:r>
              <a:rPr lang="en-US" dirty="0"/>
              <a:t>Dialogue etc. </a:t>
            </a:r>
          </a:p>
          <a:p>
            <a:pPr lvl="1"/>
            <a:endParaRPr lang="en-US" dirty="0"/>
          </a:p>
          <a:p>
            <a:r>
              <a:rPr lang="en-US" dirty="0"/>
              <a:t>Language Modeling is an effective proxy for </a:t>
            </a:r>
            <a:r>
              <a:rPr lang="en-US" dirty="0">
                <a:solidFill>
                  <a:srgbClr val="C00000"/>
                </a:solidFill>
              </a:rPr>
              <a:t>language understanding</a:t>
            </a:r>
            <a:r>
              <a:rPr lang="en-US" dirty="0"/>
              <a:t>. </a:t>
            </a:r>
          </a:p>
          <a:p>
            <a:pPr lvl="1"/>
            <a:r>
              <a:rPr lang="en-US" dirty="0">
                <a:solidFill>
                  <a:srgbClr val="C00000"/>
                </a:solidFill>
              </a:rPr>
              <a:t>Effective ability to predict forthcoming words </a:t>
            </a:r>
            <a:r>
              <a:rPr lang="en-US" dirty="0"/>
              <a:t>requires on </a:t>
            </a:r>
            <a:r>
              <a:rPr lang="en-US" dirty="0">
                <a:solidFill>
                  <a:srgbClr val="C00000"/>
                </a:solidFill>
              </a:rPr>
              <a:t>understanding of context/prefix.</a:t>
            </a:r>
          </a:p>
          <a:p>
            <a:endParaRPr lang="en-US" dirty="0"/>
          </a:p>
        </p:txBody>
      </p:sp>
    </p:spTree>
    <p:extLst>
      <p:ext uri="{BB962C8B-B14F-4D97-AF65-F5344CB8AC3E}">
        <p14:creationId xmlns:p14="http://schemas.microsoft.com/office/powerpoint/2010/main" val="38075160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4BF88-C26D-639A-D49D-14F4700F46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C504A4-024A-F64D-78B2-EFA572D39DE8}"/>
              </a:ext>
            </a:extLst>
          </p:cNvPr>
          <p:cNvSpPr>
            <a:spLocks noGrp="1"/>
          </p:cNvSpPr>
          <p:nvPr>
            <p:ph type="body" sz="quarter" idx="16"/>
          </p:nvPr>
        </p:nvSpPr>
        <p:spPr/>
        <p:txBody>
          <a:bodyPr anchor="ctr"/>
          <a:lstStyle/>
          <a:p>
            <a:pPr algn="ctr"/>
            <a:r>
              <a:rPr lang="en-US" sz="4800" dirty="0"/>
              <a:t>Adaptation via Fine-Tuning</a:t>
            </a:r>
          </a:p>
        </p:txBody>
      </p:sp>
      <p:sp>
        <p:nvSpPr>
          <p:cNvPr id="3" name="Text Placeholder 2">
            <a:extLst>
              <a:ext uri="{FF2B5EF4-FFF2-40B4-BE49-F238E27FC236}">
                <a16:creationId xmlns:a16="http://schemas.microsoft.com/office/drawing/2014/main" id="{E43D55AF-7197-6E77-208E-8901385E5057}"/>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75878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3CC0D-6F03-65F5-39E5-76F6AA6CACA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6F1E261-94D6-12D9-AF99-49FF7F592328}"/>
              </a:ext>
            </a:extLst>
          </p:cNvPr>
          <p:cNvSpPr>
            <a:spLocks noGrp="1"/>
          </p:cNvSpPr>
          <p:nvPr>
            <p:ph type="body" sz="quarter" idx="16"/>
          </p:nvPr>
        </p:nvSpPr>
        <p:spPr/>
        <p:txBody>
          <a:bodyPr/>
          <a:lstStyle/>
          <a:p>
            <a:r>
              <a:rPr lang="en-US" dirty="0"/>
              <a:t>At this point, we have built a pre-trained model. </a:t>
            </a:r>
          </a:p>
        </p:txBody>
      </p:sp>
      <p:pic>
        <p:nvPicPr>
          <p:cNvPr id="5" name="Picture 4" descr="A diagram of a blue cylinder&#10;&#10;Description automatically generated">
            <a:extLst>
              <a:ext uri="{FF2B5EF4-FFF2-40B4-BE49-F238E27FC236}">
                <a16:creationId xmlns:a16="http://schemas.microsoft.com/office/drawing/2014/main" id="{ADCD360B-346E-B846-AC41-96F94CFEFCB5}"/>
              </a:ext>
            </a:extLst>
          </p:cNvPr>
          <p:cNvPicPr>
            <a:picLocks noChangeAspect="1"/>
          </p:cNvPicPr>
          <p:nvPr/>
        </p:nvPicPr>
        <p:blipFill>
          <a:blip r:embed="rId2"/>
          <a:stretch>
            <a:fillRect/>
          </a:stretch>
        </p:blipFill>
        <p:spPr>
          <a:xfrm>
            <a:off x="1155545" y="2438399"/>
            <a:ext cx="3894045" cy="2094524"/>
          </a:xfrm>
          <a:prstGeom prst="rect">
            <a:avLst/>
          </a:prstGeom>
        </p:spPr>
      </p:pic>
    </p:spTree>
    <p:extLst>
      <p:ext uri="{BB962C8B-B14F-4D97-AF65-F5344CB8AC3E}">
        <p14:creationId xmlns:p14="http://schemas.microsoft.com/office/powerpoint/2010/main" val="32598583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A846-66DA-D8D1-43AA-52C219726ABF}"/>
              </a:ext>
            </a:extLst>
          </p:cNvPr>
          <p:cNvSpPr>
            <a:spLocks noGrp="1"/>
          </p:cNvSpPr>
          <p:nvPr>
            <p:ph type="title"/>
          </p:nvPr>
        </p:nvSpPr>
        <p:spPr/>
        <p:txBody>
          <a:bodyPr/>
          <a:lstStyle/>
          <a:p>
            <a:r>
              <a:rPr lang="en-US" dirty="0"/>
              <a:t>Fine-Tuning for Tasks </a:t>
            </a:r>
          </a:p>
        </p:txBody>
      </p:sp>
      <p:sp>
        <p:nvSpPr>
          <p:cNvPr id="3" name="Text Placeholder 2">
            <a:extLst>
              <a:ext uri="{FF2B5EF4-FFF2-40B4-BE49-F238E27FC236}">
                <a16:creationId xmlns:a16="http://schemas.microsoft.com/office/drawing/2014/main" id="{5BF41BCF-8B33-A51D-8F8B-05F0449E0B0C}"/>
              </a:ext>
            </a:extLst>
          </p:cNvPr>
          <p:cNvSpPr>
            <a:spLocks noGrp="1"/>
          </p:cNvSpPr>
          <p:nvPr>
            <p:ph type="body" sz="quarter" idx="16"/>
          </p:nvPr>
        </p:nvSpPr>
        <p:spPr/>
        <p:txBody>
          <a:bodyPr/>
          <a:lstStyle/>
          <a:p>
            <a:r>
              <a:rPr lang="en-US" dirty="0"/>
              <a:t>Now we want to “adapt” it for specific tasks with labeled data. </a:t>
            </a:r>
          </a:p>
        </p:txBody>
      </p:sp>
      <p:pic>
        <p:nvPicPr>
          <p:cNvPr id="5" name="Picture 4" descr="A diagram of a model&#10;&#10;Description automatically generated">
            <a:extLst>
              <a:ext uri="{FF2B5EF4-FFF2-40B4-BE49-F238E27FC236}">
                <a16:creationId xmlns:a16="http://schemas.microsoft.com/office/drawing/2014/main" id="{4438E848-C11D-66A8-8503-90711CC712CF}"/>
              </a:ext>
            </a:extLst>
          </p:cNvPr>
          <p:cNvPicPr>
            <a:picLocks noChangeAspect="1"/>
          </p:cNvPicPr>
          <p:nvPr/>
        </p:nvPicPr>
        <p:blipFill>
          <a:blip r:embed="rId3"/>
          <a:stretch>
            <a:fillRect/>
          </a:stretch>
        </p:blipFill>
        <p:spPr>
          <a:xfrm>
            <a:off x="1237664" y="2468517"/>
            <a:ext cx="6441429" cy="2240818"/>
          </a:xfrm>
          <a:prstGeom prst="rect">
            <a:avLst/>
          </a:prstGeom>
        </p:spPr>
      </p:pic>
    </p:spTree>
    <p:extLst>
      <p:ext uri="{BB962C8B-B14F-4D97-AF65-F5344CB8AC3E}">
        <p14:creationId xmlns:p14="http://schemas.microsoft.com/office/powerpoint/2010/main" val="193953545"/>
      </p:ext>
    </p:extLst>
  </p:cSld>
  <p:clrMapOvr>
    <a:masterClrMapping/>
  </p:clrMapOvr>
  <p:extLst>
    <p:ext uri="{6950BFC3-D8DA-4A85-94F7-54DA5524770B}">
      <p188:commentRel xmlns:p188="http://schemas.microsoft.com/office/powerpoint/2018/8/main" r:id="rId2"/>
    </p:ext>
  </p:extLs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1723834" y="2107720"/>
            <a:ext cx="2931160" cy="1216660"/>
            <a:chOff x="1723834" y="2107720"/>
            <a:chExt cx="2931160" cy="1216660"/>
          </a:xfrm>
        </p:grpSpPr>
        <p:sp>
          <p:nvSpPr>
            <p:cNvPr id="6" name="object 6"/>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
        <p:nvSpPr>
          <p:cNvPr id="9" name="object 9"/>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0" name="object 10"/>
          <p:cNvGrpSpPr/>
          <p:nvPr/>
        </p:nvGrpSpPr>
        <p:grpSpPr>
          <a:xfrm>
            <a:off x="1738321" y="1300097"/>
            <a:ext cx="532130" cy="357505"/>
            <a:chOff x="1738321" y="1300097"/>
            <a:chExt cx="532130" cy="357505"/>
          </a:xfrm>
        </p:grpSpPr>
        <p:sp>
          <p:nvSpPr>
            <p:cNvPr id="11" name="object 11"/>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3" name="object 13"/>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4" name="object 14"/>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5" name="object 15"/>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19" name="object 19"/>
          <p:cNvSpPr txBox="1"/>
          <p:nvPr/>
        </p:nvSpPr>
        <p:spPr>
          <a:xfrm>
            <a:off x="8776375" y="102819"/>
            <a:ext cx="142240" cy="166712"/>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999999"/>
                </a:solidFill>
                <a:latin typeface="Corbel" panose="020B0503020204020204" pitchFamily="34" charset="0"/>
                <a:cs typeface="FreeSans"/>
              </a:rPr>
              <a:t>81</a:t>
            </a:r>
            <a:endParaRPr sz="1000" dirty="0">
              <a:latin typeface="Corbel" panose="020B0503020204020204" pitchFamily="34" charset="0"/>
              <a:cs typeface="FreeSans"/>
            </a:endParaRPr>
          </a:p>
        </p:txBody>
      </p:sp>
      <p:sp>
        <p:nvSpPr>
          <p:cNvPr id="21" name="Google Shape;138;g1501cc781cf_0_0">
            <a:extLst>
              <a:ext uri="{FF2B5EF4-FFF2-40B4-BE49-F238E27FC236}">
                <a16:creationId xmlns:a16="http://schemas.microsoft.com/office/drawing/2014/main" id="{F28049AA-CFF5-82F4-A6E1-CF9AF196683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2" name="Title 21">
            <a:extLst>
              <a:ext uri="{FF2B5EF4-FFF2-40B4-BE49-F238E27FC236}">
                <a16:creationId xmlns:a16="http://schemas.microsoft.com/office/drawing/2014/main" id="{342508B4-BDD1-5ECF-B7EE-A81F6B1CE519}"/>
              </a:ext>
            </a:extLst>
          </p:cNvPr>
          <p:cNvSpPr>
            <a:spLocks noGrp="1"/>
          </p:cNvSpPr>
          <p:nvPr>
            <p:ph type="title"/>
          </p:nvPr>
        </p:nvSpPr>
        <p:spPr/>
        <p:txBody>
          <a:bodyPr>
            <a:normAutofit/>
          </a:bodyPr>
          <a:lstStyle/>
          <a:p>
            <a:r>
              <a:rPr lang="en-US" dirty="0"/>
              <a:t>Fine-tuning Pre-trained Models</a:t>
            </a:r>
          </a:p>
        </p:txBody>
      </p:sp>
      <p:sp>
        <p:nvSpPr>
          <p:cNvPr id="24" name="Content Placeholder 23">
            <a:extLst>
              <a:ext uri="{FF2B5EF4-FFF2-40B4-BE49-F238E27FC236}">
                <a16:creationId xmlns:a16="http://schemas.microsoft.com/office/drawing/2014/main" id="{6F630B2D-36EE-C548-27C3-750915AB32A9}"/>
              </a:ext>
            </a:extLst>
          </p:cNvPr>
          <p:cNvSpPr>
            <a:spLocks noGrp="1"/>
          </p:cNvSpPr>
          <p:nvPr>
            <p:ph type="body" sz="quarter" idx="16"/>
          </p:nvPr>
        </p:nvSpPr>
        <p:spPr>
          <a:xfrm>
            <a:off x="4773034" y="1390650"/>
            <a:ext cx="4277660" cy="3077573"/>
          </a:xfrm>
        </p:spPr>
        <p:txBody>
          <a:bodyPr/>
          <a:lstStyle/>
          <a:p>
            <a:r>
              <a:rPr lang="en-US" dirty="0">
                <a:solidFill>
                  <a:schemeClr val="tx1"/>
                </a:solidFill>
              </a:rPr>
              <a:t>Whole model tuning: </a:t>
            </a:r>
          </a:p>
          <a:p>
            <a:pPr lvl="1"/>
            <a:r>
              <a:rPr lang="en-US" dirty="0">
                <a:solidFill>
                  <a:schemeClr val="tx1"/>
                </a:solidFill>
              </a:rPr>
              <a:t>Run an optimization defined on your task data that updates </a:t>
            </a:r>
            <a:r>
              <a:rPr lang="en-US" b="1" dirty="0">
                <a:solidFill>
                  <a:schemeClr val="tx1"/>
                </a:solidFill>
              </a:rPr>
              <a:t>all </a:t>
            </a:r>
            <a:r>
              <a:rPr lang="en-US" dirty="0">
                <a:solidFill>
                  <a:schemeClr val="tx1"/>
                </a:solidFill>
              </a:rPr>
              <a:t>model parameters </a:t>
            </a:r>
          </a:p>
          <a:p>
            <a:endParaRPr lang="en-US" dirty="0"/>
          </a:p>
          <a:p>
            <a:endParaRPr lang="en-US" dirty="0"/>
          </a:p>
          <a:p>
            <a:r>
              <a:rPr lang="en-US" dirty="0"/>
              <a:t>Head-tuning: </a:t>
            </a:r>
          </a:p>
          <a:p>
            <a:pPr lvl="1"/>
            <a:r>
              <a:rPr lang="en-US" dirty="0">
                <a:solidFill>
                  <a:schemeClr val="tx1"/>
                </a:solidFill>
              </a:rPr>
              <a:t>Run an optimization defined on your task data that updates the parameters of the model “head” </a:t>
            </a:r>
          </a:p>
          <a:p>
            <a:endParaRPr lang="en-US" dirty="0">
              <a:solidFill>
                <a:schemeClr val="tx1"/>
              </a:solidFill>
            </a:endParaRPr>
          </a:p>
          <a:p>
            <a:pPr lvl="1"/>
            <a:endParaRPr lang="en-US" dirty="0"/>
          </a:p>
          <a:p>
            <a:pPr lvl="1"/>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9584500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20" dirty="0">
                <a:latin typeface="Calibri"/>
                <a:cs typeface="Calibri"/>
              </a:rPr>
              <a:t>Parameter-efficient</a:t>
            </a:r>
            <a:r>
              <a:rPr sz="3297" spc="-16" dirty="0">
                <a:latin typeface="Calibri"/>
                <a:cs typeface="Calibri"/>
              </a:rPr>
              <a:t> </a:t>
            </a:r>
            <a:r>
              <a:rPr lang="en-US" sz="3297" spc="-2" dirty="0">
                <a:latin typeface="Calibri"/>
                <a:cs typeface="Calibri"/>
              </a:rPr>
              <a:t>F</a:t>
            </a:r>
            <a:r>
              <a:rPr sz="3297" spc="-2" dirty="0">
                <a:latin typeface="Calibri"/>
                <a:cs typeface="Calibri"/>
              </a:rPr>
              <a:t>ine</a:t>
            </a:r>
            <a:r>
              <a:rPr lang="en-US" sz="3297" spc="-2" dirty="0">
                <a:latin typeface="Calibri"/>
                <a:cs typeface="Calibri"/>
              </a:rPr>
              <a:t>-</a:t>
            </a:r>
            <a:r>
              <a:rPr sz="3297" spc="-2" dirty="0">
                <a:latin typeface="Calibri"/>
                <a:cs typeface="Calibri"/>
              </a:rPr>
              <a:t>tuning</a:t>
            </a:r>
            <a:endParaRPr sz="3297" dirty="0">
              <a:latin typeface="Calibri"/>
              <a:cs typeface="Calibri"/>
            </a:endParaRPr>
          </a:p>
        </p:txBody>
      </p:sp>
      <p:sp>
        <p:nvSpPr>
          <p:cNvPr id="5" name="Text Placeholder 4">
            <a:extLst>
              <a:ext uri="{FF2B5EF4-FFF2-40B4-BE49-F238E27FC236}">
                <a16:creationId xmlns:a16="http://schemas.microsoft.com/office/drawing/2014/main" id="{2FC692ED-F51C-D47F-4C8C-BBBDC0C5079B}"/>
              </a:ext>
            </a:extLst>
          </p:cNvPr>
          <p:cNvSpPr>
            <a:spLocks noGrp="1"/>
          </p:cNvSpPr>
          <p:nvPr>
            <p:ph type="body" sz="quarter" idx="16"/>
          </p:nvPr>
        </p:nvSpPr>
        <p:spPr/>
        <p:txBody>
          <a:bodyPr/>
          <a:lstStyle/>
          <a:p>
            <a:r>
              <a:rPr lang="en-US" dirty="0"/>
              <a:t>In fine-tuning we need to updating and storing all the parameters of  the LM</a:t>
            </a:r>
          </a:p>
          <a:p>
            <a:pPr lvl="1"/>
            <a:r>
              <a:rPr lang="en-US" dirty="0"/>
              <a:t>We would need to store a copy of the LM for each task</a:t>
            </a:r>
          </a:p>
          <a:p>
            <a:pPr lvl="1"/>
            <a:endParaRPr lang="en-US" dirty="0"/>
          </a:p>
          <a:p>
            <a:r>
              <a:rPr lang="en-US" dirty="0"/>
              <a:t>With large models, storage management becomes difficult.</a:t>
            </a:r>
          </a:p>
          <a:p>
            <a:pPr lvl="1"/>
            <a:r>
              <a:rPr lang="en-US" dirty="0"/>
              <a:t>E.g., A model of size 170B parameters requires ~340Gb of storage</a:t>
            </a:r>
          </a:p>
          <a:p>
            <a:pPr lvl="1"/>
            <a:r>
              <a:rPr lang="en-US" dirty="0"/>
              <a:t>If you fine-tune a separate model for 100 tasks:</a:t>
            </a:r>
          </a:p>
          <a:p>
            <a:pPr lvl="2"/>
            <a:r>
              <a:rPr lang="en-US" dirty="0"/>
              <a:t>340 * 100 = 34 TB of storage!</a:t>
            </a:r>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174</a:t>
            </a:fld>
            <a:endParaRPr spc="5" dirty="0"/>
          </a:p>
        </p:txBody>
      </p:sp>
    </p:spTree>
    <p:extLst>
      <p:ext uri="{BB962C8B-B14F-4D97-AF65-F5344CB8AC3E}">
        <p14:creationId xmlns:p14="http://schemas.microsoft.com/office/powerpoint/2010/main" val="1838542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20" dirty="0">
                <a:latin typeface="Calibri"/>
                <a:cs typeface="Calibri"/>
              </a:rPr>
              <a:t>Parameter-efficient</a:t>
            </a:r>
            <a:r>
              <a:rPr sz="3297" spc="-9" dirty="0">
                <a:latin typeface="Calibri"/>
                <a:cs typeface="Calibri"/>
              </a:rPr>
              <a:t> </a:t>
            </a:r>
            <a:r>
              <a:rPr lang="en-US" sz="3297" dirty="0">
                <a:latin typeface="Calibri"/>
                <a:cs typeface="Calibri"/>
              </a:rPr>
              <a:t>F</a:t>
            </a:r>
            <a:r>
              <a:rPr sz="3297" dirty="0">
                <a:latin typeface="Calibri"/>
                <a:cs typeface="Calibri"/>
              </a:rPr>
              <a:t>ine-tuning</a:t>
            </a:r>
          </a:p>
        </p:txBody>
      </p:sp>
      <p:pic>
        <p:nvPicPr>
          <p:cNvPr id="3" name="object 3"/>
          <p:cNvPicPr/>
          <p:nvPr/>
        </p:nvPicPr>
        <p:blipFill>
          <a:blip r:embed="rId2" cstate="print"/>
          <a:stretch>
            <a:fillRect/>
          </a:stretch>
        </p:blipFill>
        <p:spPr>
          <a:xfrm>
            <a:off x="1149236" y="1585864"/>
            <a:ext cx="6768090" cy="3248528"/>
          </a:xfrm>
          <a:prstGeom prst="rect">
            <a:avLst/>
          </a:prstGeom>
        </p:spPr>
      </p:pic>
      <p:sp>
        <p:nvSpPr>
          <p:cNvPr id="4" name="object 4"/>
          <p:cNvSpPr txBox="1"/>
          <p:nvPr/>
        </p:nvSpPr>
        <p:spPr>
          <a:xfrm>
            <a:off x="3254942" y="4967893"/>
            <a:ext cx="2394428" cy="143803"/>
          </a:xfrm>
          <a:prstGeom prst="rect">
            <a:avLst/>
          </a:prstGeom>
        </p:spPr>
        <p:txBody>
          <a:bodyPr vert="horz" wrap="square" lIns="0" tIns="7220" rIns="0" bIns="0" rtlCol="0">
            <a:spAutoFit/>
          </a:bodyPr>
          <a:lstStyle/>
          <a:p>
            <a:pPr marL="5776">
              <a:spcBef>
                <a:spcPts val="57"/>
              </a:spcBef>
            </a:pPr>
            <a:r>
              <a:rPr sz="887" spc="-16" dirty="0">
                <a:solidFill>
                  <a:srgbClr val="5E5E5E"/>
                </a:solidFill>
                <a:latin typeface="Trebuchet MS"/>
                <a:cs typeface="Trebuchet MS"/>
              </a:rPr>
              <a:t>fig</a:t>
            </a:r>
            <a:r>
              <a:rPr sz="887" spc="-7" dirty="0">
                <a:solidFill>
                  <a:srgbClr val="5E5E5E"/>
                </a:solidFill>
                <a:latin typeface="Trebuchet MS"/>
                <a:cs typeface="Trebuchet MS"/>
              </a:rPr>
              <a:t> </a:t>
            </a:r>
            <a:r>
              <a:rPr sz="887" spc="20" dirty="0">
                <a:solidFill>
                  <a:srgbClr val="5E5E5E"/>
                </a:solidFill>
                <a:latin typeface="Trebuchet MS"/>
                <a:cs typeface="Trebuchet MS"/>
              </a:rPr>
              <a:t>source</a:t>
            </a:r>
            <a:r>
              <a:rPr sz="887" spc="-5" dirty="0">
                <a:solidFill>
                  <a:srgbClr val="5E5E5E"/>
                </a:solidFill>
                <a:latin typeface="Trebuchet MS"/>
                <a:cs typeface="Trebuchet MS"/>
              </a:rPr>
              <a:t> </a:t>
            </a:r>
            <a:r>
              <a:rPr sz="887" spc="-20" dirty="0">
                <a:solidFill>
                  <a:srgbClr val="5E5E5E"/>
                </a:solidFill>
                <a:latin typeface="Trebuchet MS"/>
                <a:cs typeface="Trebuchet MS"/>
              </a:rPr>
              <a:t>https://arxiv.org/pdf/2303.15647.pdf</a:t>
            </a:r>
            <a:endParaRPr sz="887" dirty="0">
              <a:latin typeface="Trebuchet MS"/>
              <a:cs typeface="Trebuchet MS"/>
            </a:endParaRPr>
          </a:p>
        </p:txBody>
      </p:sp>
    </p:spTree>
    <p:extLst>
      <p:ext uri="{BB962C8B-B14F-4D97-AF65-F5344CB8AC3E}">
        <p14:creationId xmlns:p14="http://schemas.microsoft.com/office/powerpoint/2010/main" val="9906118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210" dirty="0" err="1"/>
              <a:t>L</a:t>
            </a:r>
            <a:r>
              <a:rPr spc="-80" dirty="0" err="1"/>
              <a:t>o</a:t>
            </a:r>
            <a:r>
              <a:rPr spc="-165" dirty="0" err="1"/>
              <a:t>R</a:t>
            </a:r>
            <a:r>
              <a:rPr lang="en-US" spc="-45" dirty="0" err="1"/>
              <a:t>A</a:t>
            </a:r>
            <a:r>
              <a:rPr lang="en-US" spc="-45" dirty="0"/>
              <a:t>: Low-Rank Adaptation </a:t>
            </a:r>
            <a:endParaRPr spc="-45" dirty="0"/>
          </a:p>
        </p:txBody>
      </p:sp>
      <p:sp>
        <p:nvSpPr>
          <p:cNvPr id="8" name="Content Placeholder 7">
            <a:extLst>
              <a:ext uri="{FF2B5EF4-FFF2-40B4-BE49-F238E27FC236}">
                <a16:creationId xmlns:a16="http://schemas.microsoft.com/office/drawing/2014/main" id="{1EAED2A0-6231-1CD1-AF83-1E41BA9AEDE0}"/>
              </a:ext>
            </a:extLst>
          </p:cNvPr>
          <p:cNvSpPr>
            <a:spLocks noGrp="1"/>
          </p:cNvSpPr>
          <p:nvPr>
            <p:ph type="body" sz="quarter" idx="16"/>
          </p:nvPr>
        </p:nvSpPr>
        <p:spPr>
          <a:xfrm>
            <a:off x="533920" y="1390650"/>
            <a:ext cx="4910900" cy="3077573"/>
          </a:xfrm>
        </p:spPr>
        <p:txBody>
          <a:bodyPr/>
          <a:lstStyle/>
          <a:p>
            <a:pPr marL="38100" marR="231140">
              <a:lnSpc>
                <a:spcPct val="114999"/>
              </a:lnSpc>
              <a:spcBef>
                <a:spcPts val="100"/>
              </a:spcBef>
            </a:pPr>
            <a:r>
              <a:rPr lang="en-US" sz="1800" dirty="0">
                <a:latin typeface="Calibri"/>
                <a:cs typeface="Calibri"/>
              </a:rPr>
              <a:t>H</a:t>
            </a:r>
            <a:r>
              <a:rPr lang="en-US" sz="1800" spc="-2" dirty="0">
                <a:latin typeface="Calibri"/>
                <a:cs typeface="Calibri"/>
              </a:rPr>
              <a:t>ypothesis: </a:t>
            </a:r>
            <a:r>
              <a:rPr lang="en-US" sz="1800" spc="2" dirty="0">
                <a:latin typeface="Calibri"/>
                <a:cs typeface="Calibri"/>
              </a:rPr>
              <a:t>the </a:t>
            </a:r>
            <a:r>
              <a:rPr lang="en-US" sz="1800" dirty="0">
                <a:latin typeface="Calibri"/>
                <a:cs typeface="Calibri"/>
              </a:rPr>
              <a:t>intrinsic </a:t>
            </a:r>
            <a:r>
              <a:rPr lang="en-US" sz="1800" spc="-7" dirty="0">
                <a:latin typeface="Calibri"/>
                <a:cs typeface="Calibri"/>
              </a:rPr>
              <a:t>rank</a:t>
            </a:r>
            <a:r>
              <a:rPr lang="en-US" sz="1800" dirty="0">
                <a:latin typeface="Calibri"/>
                <a:cs typeface="Calibri"/>
              </a:rPr>
              <a:t> of </a:t>
            </a:r>
            <a:r>
              <a:rPr lang="en-US" sz="1800" spc="2" dirty="0">
                <a:latin typeface="Calibri"/>
                <a:cs typeface="Calibri"/>
              </a:rPr>
              <a:t>the </a:t>
            </a:r>
            <a:r>
              <a:rPr lang="en-US" sz="1800" spc="-5" dirty="0">
                <a:latin typeface="Calibri"/>
                <a:cs typeface="Calibri"/>
              </a:rPr>
              <a:t>weight </a:t>
            </a:r>
            <a:r>
              <a:rPr lang="en-US" sz="1800" spc="-348" dirty="0">
                <a:latin typeface="Calibri"/>
                <a:cs typeface="Calibri"/>
              </a:rPr>
              <a:t> </a:t>
            </a:r>
            <a:r>
              <a:rPr lang="en-US" sz="1800" dirty="0">
                <a:latin typeface="Calibri"/>
                <a:cs typeface="Calibri"/>
              </a:rPr>
              <a:t>matrices</a:t>
            </a:r>
            <a:r>
              <a:rPr lang="en-US" sz="1800" spc="-2" dirty="0">
                <a:latin typeface="Calibri"/>
                <a:cs typeface="Calibri"/>
              </a:rPr>
              <a:t> </a:t>
            </a:r>
            <a:r>
              <a:rPr lang="en-US" sz="1800" dirty="0">
                <a:latin typeface="Calibri"/>
                <a:cs typeface="Calibri"/>
              </a:rPr>
              <a:t>in </a:t>
            </a:r>
            <a:r>
              <a:rPr lang="en-US" sz="1800" spc="2" dirty="0">
                <a:latin typeface="Calibri"/>
                <a:cs typeface="Calibri"/>
              </a:rPr>
              <a:t>a</a:t>
            </a:r>
            <a:r>
              <a:rPr lang="en-US" sz="1800" dirty="0">
                <a:latin typeface="Calibri"/>
                <a:cs typeface="Calibri"/>
              </a:rPr>
              <a:t> </a:t>
            </a:r>
            <a:r>
              <a:rPr lang="en-US" sz="1800" spc="-7" dirty="0">
                <a:latin typeface="Calibri"/>
                <a:cs typeface="Calibri"/>
              </a:rPr>
              <a:t>large</a:t>
            </a:r>
            <a:r>
              <a:rPr lang="en-US" sz="1800" dirty="0">
                <a:latin typeface="Calibri"/>
                <a:cs typeface="Calibri"/>
              </a:rPr>
              <a:t> language model is low</a:t>
            </a:r>
            <a:endParaRPr lang="en-US" sz="1800" spc="-20" dirty="0">
              <a:solidFill>
                <a:srgbClr val="606060"/>
              </a:solidFill>
              <a:latin typeface="Corbel" panose="020B0503020204020204" pitchFamily="34" charset="0"/>
              <a:cs typeface="FreeSans"/>
            </a:endParaRPr>
          </a:p>
          <a:p>
            <a:pPr marL="23104" marR="135446">
              <a:lnSpc>
                <a:spcPts val="1787"/>
              </a:lnSpc>
              <a:spcBef>
                <a:spcPts val="1032"/>
              </a:spcBef>
            </a:pPr>
            <a:r>
              <a:rPr lang="en-US" sz="1800" spc="-9" dirty="0">
                <a:latin typeface="Calibri"/>
                <a:cs typeface="Calibri"/>
              </a:rPr>
              <a:t>Parameter</a:t>
            </a:r>
            <a:r>
              <a:rPr lang="en-US" sz="1800" spc="2" dirty="0">
                <a:latin typeface="Calibri"/>
                <a:cs typeface="Calibri"/>
              </a:rPr>
              <a:t> </a:t>
            </a:r>
            <a:r>
              <a:rPr lang="en-US" sz="1800" spc="-5" dirty="0">
                <a:latin typeface="Calibri"/>
                <a:cs typeface="Calibri"/>
              </a:rPr>
              <a:t>update</a:t>
            </a:r>
            <a:r>
              <a:rPr lang="en-US" sz="1800" spc="2" dirty="0">
                <a:latin typeface="Calibri"/>
                <a:cs typeface="Calibri"/>
              </a:rPr>
              <a:t> </a:t>
            </a:r>
            <a:r>
              <a:rPr lang="en-US" sz="1800" spc="-11" dirty="0">
                <a:latin typeface="Calibri"/>
                <a:cs typeface="Calibri"/>
              </a:rPr>
              <a:t>for</a:t>
            </a:r>
            <a:r>
              <a:rPr lang="en-US" sz="1800" spc="2" dirty="0">
                <a:latin typeface="Calibri"/>
                <a:cs typeface="Calibri"/>
              </a:rPr>
              <a:t> a </a:t>
            </a:r>
            <a:r>
              <a:rPr lang="en-US" sz="1800" spc="-5" dirty="0">
                <a:latin typeface="Calibri"/>
                <a:cs typeface="Calibri"/>
              </a:rPr>
              <a:t>weight</a:t>
            </a:r>
            <a:r>
              <a:rPr lang="en-US" sz="1800" spc="2" dirty="0">
                <a:latin typeface="Calibri"/>
                <a:cs typeface="Calibri"/>
              </a:rPr>
              <a:t> </a:t>
            </a:r>
            <a:r>
              <a:rPr lang="en-US" sz="1800" spc="-2" dirty="0">
                <a:latin typeface="Calibri"/>
                <a:cs typeface="Calibri"/>
              </a:rPr>
              <a:t>matrix</a:t>
            </a:r>
            <a:r>
              <a:rPr lang="en-US" sz="1800" spc="2" dirty="0">
                <a:latin typeface="Calibri"/>
                <a:cs typeface="Calibri"/>
              </a:rPr>
              <a:t> </a:t>
            </a:r>
            <a:r>
              <a:rPr lang="en-US" sz="1800" dirty="0">
                <a:latin typeface="Calibri"/>
                <a:cs typeface="Calibri"/>
              </a:rPr>
              <a:t>is</a:t>
            </a:r>
            <a:r>
              <a:rPr lang="en-US" sz="1800" spc="2" dirty="0">
                <a:latin typeface="Calibri"/>
                <a:cs typeface="Calibri"/>
              </a:rPr>
              <a:t> </a:t>
            </a:r>
            <a:r>
              <a:rPr lang="en-US" sz="1800" dirty="0">
                <a:latin typeface="Calibri"/>
                <a:cs typeface="Calibri"/>
              </a:rPr>
              <a:t>decomposed</a:t>
            </a:r>
            <a:r>
              <a:rPr lang="en-US" sz="1800" spc="2" dirty="0">
                <a:latin typeface="Calibri"/>
                <a:cs typeface="Calibri"/>
              </a:rPr>
              <a:t> </a:t>
            </a:r>
            <a:r>
              <a:rPr lang="en-US" sz="1800" spc="-7" dirty="0">
                <a:latin typeface="Calibri"/>
                <a:cs typeface="Calibri"/>
              </a:rPr>
              <a:t>into</a:t>
            </a:r>
            <a:r>
              <a:rPr lang="en-US" sz="1800" spc="2" dirty="0">
                <a:latin typeface="Calibri"/>
                <a:cs typeface="Calibri"/>
              </a:rPr>
              <a:t> a </a:t>
            </a:r>
            <a:r>
              <a:rPr lang="en-US" sz="1800" spc="-2" dirty="0">
                <a:latin typeface="Calibri"/>
                <a:cs typeface="Calibri"/>
              </a:rPr>
              <a:t>product</a:t>
            </a:r>
            <a:r>
              <a:rPr lang="en-US" sz="1800" spc="2" dirty="0">
                <a:latin typeface="Calibri"/>
                <a:cs typeface="Calibri"/>
              </a:rPr>
              <a:t> </a:t>
            </a:r>
            <a:r>
              <a:rPr lang="en-US" sz="1800" dirty="0">
                <a:latin typeface="Calibri"/>
                <a:cs typeface="Calibri"/>
              </a:rPr>
              <a:t>of </a:t>
            </a:r>
            <a:r>
              <a:rPr lang="en-US" sz="1800" spc="-348" dirty="0">
                <a:latin typeface="Calibri"/>
                <a:cs typeface="Calibri"/>
              </a:rPr>
              <a:t> </a:t>
            </a:r>
            <a:r>
              <a:rPr lang="en-US" sz="1800" spc="-2" dirty="0">
                <a:latin typeface="Calibri"/>
                <a:cs typeface="Calibri"/>
              </a:rPr>
              <a:t>two </a:t>
            </a:r>
            <a:r>
              <a:rPr lang="en-US" sz="1800" spc="-7" dirty="0">
                <a:latin typeface="Calibri"/>
                <a:cs typeface="Calibri"/>
              </a:rPr>
              <a:t>low-rank</a:t>
            </a:r>
            <a:r>
              <a:rPr lang="en-US" sz="1800" dirty="0">
                <a:latin typeface="Calibri"/>
                <a:cs typeface="Calibri"/>
              </a:rPr>
              <a:t> matrices</a:t>
            </a:r>
          </a:p>
          <a:p>
            <a:pPr marL="23104" marR="135446">
              <a:lnSpc>
                <a:spcPts val="1787"/>
              </a:lnSpc>
              <a:spcBef>
                <a:spcPts val="1032"/>
              </a:spcBef>
            </a:pPr>
            <a:endParaRPr lang="en-US" sz="1800" dirty="0">
              <a:latin typeface="Calibri"/>
              <a:cs typeface="Calibri"/>
            </a:endParaRPr>
          </a:p>
          <a:p>
            <a:pPr marL="23104" marR="135446">
              <a:lnSpc>
                <a:spcPts val="1787"/>
              </a:lnSpc>
              <a:spcBef>
                <a:spcPts val="1032"/>
              </a:spcBef>
            </a:pPr>
            <a:endParaRPr lang="en-US" sz="1800" dirty="0">
              <a:latin typeface="Calibri"/>
              <a:cs typeface="Calibri"/>
            </a:endParaRPr>
          </a:p>
          <a:p>
            <a:pPr marL="23104" marR="135446">
              <a:lnSpc>
                <a:spcPts val="1787"/>
              </a:lnSpc>
              <a:spcBef>
                <a:spcPts val="1032"/>
              </a:spcBef>
            </a:pPr>
            <a:endParaRPr lang="en-US" sz="1800" dirty="0">
              <a:latin typeface="Calibri"/>
              <a:cs typeface="Calibri"/>
            </a:endParaRPr>
          </a:p>
          <a:p>
            <a:pPr marL="23104" marR="135446">
              <a:lnSpc>
                <a:spcPts val="1787"/>
              </a:lnSpc>
              <a:spcBef>
                <a:spcPts val="1032"/>
              </a:spcBef>
            </a:pPr>
            <a:r>
              <a:rPr lang="en-US" sz="1800" dirty="0">
                <a:latin typeface="Calibri"/>
                <a:cs typeface="Calibri"/>
              </a:rPr>
              <a:t>A is initialized with random Gaussian Initialization, B is initialized to zero</a:t>
            </a:r>
          </a:p>
          <a:p>
            <a:endParaRPr lang="en-US" dirty="0"/>
          </a:p>
        </p:txBody>
      </p:sp>
      <p:sp>
        <p:nvSpPr>
          <p:cNvPr id="3" name="object 3"/>
          <p:cNvSpPr/>
          <p:nvPr/>
        </p:nvSpPr>
        <p:spPr>
          <a:xfrm>
            <a:off x="5444819" y="1460249"/>
            <a:ext cx="2881521" cy="254646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8700586" y="102819"/>
            <a:ext cx="218440" cy="166712"/>
          </a:xfrm>
          <a:prstGeom prst="rect">
            <a:avLst/>
          </a:prstGeom>
        </p:spPr>
        <p:txBody>
          <a:bodyPr vert="horz" wrap="square" lIns="0" tIns="12700" rIns="0" bIns="0" rtlCol="0">
            <a:spAutoFit/>
          </a:bodyPr>
          <a:lstStyle/>
          <a:p>
            <a:pPr marL="12700">
              <a:lnSpc>
                <a:spcPct val="100000"/>
              </a:lnSpc>
              <a:spcBef>
                <a:spcPts val="100"/>
              </a:spcBef>
            </a:pPr>
            <a:r>
              <a:rPr sz="1000" spc="-55" dirty="0">
                <a:solidFill>
                  <a:srgbClr val="999999"/>
                </a:solidFill>
                <a:latin typeface="Corbel" panose="020B0503020204020204" pitchFamily="34" charset="0"/>
                <a:cs typeface="FreeSans"/>
              </a:rPr>
              <a:t>125</a:t>
            </a:r>
            <a:endParaRPr sz="1000" dirty="0">
              <a:latin typeface="Corbel" panose="020B0503020204020204" pitchFamily="34" charset="0"/>
              <a:cs typeface="FreeSans"/>
            </a:endParaRPr>
          </a:p>
        </p:txBody>
      </p:sp>
      <p:sp>
        <p:nvSpPr>
          <p:cNvPr id="4" name="object 6">
            <a:extLst>
              <a:ext uri="{FF2B5EF4-FFF2-40B4-BE49-F238E27FC236}">
                <a16:creationId xmlns:a16="http://schemas.microsoft.com/office/drawing/2014/main" id="{8B2AD8FB-B40E-BEAD-935E-466E2BBA4360}"/>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3"/>
              </a:rPr>
              <a:t>“</a:t>
            </a:r>
            <a:r>
              <a:rPr lang="en-US" sz="1000" dirty="0">
                <a:solidFill>
                  <a:schemeClr val="tx1"/>
                </a:solidFill>
                <a:latin typeface="Corbel" panose="020B0503020204020204" pitchFamily="34" charset="0"/>
                <a:cs typeface="FreeSans"/>
                <a:hlinkClick r:id="rId3"/>
              </a:rPr>
              <a:t>LoRA: Low-Rank Adaptation of Large Language Models</a:t>
            </a:r>
            <a:r>
              <a:rPr sz="1000" spc="-5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hlinkClick r:id="rId3"/>
              </a:rPr>
              <a:t> </a:t>
            </a:r>
            <a:r>
              <a:rPr lang="en-US" sz="1000" spc="5" dirty="0">
                <a:solidFill>
                  <a:schemeClr val="tx1"/>
                </a:solidFill>
                <a:uFill>
                  <a:solidFill>
                    <a:srgbClr val="FF5252"/>
                  </a:solidFill>
                </a:uFill>
                <a:latin typeface="Corbel" panose="020B0503020204020204" pitchFamily="34" charset="0"/>
                <a:cs typeface="FreeSans"/>
                <a:hlinkClick r:id="rId3"/>
              </a:rPr>
              <a:t>Hu </a:t>
            </a:r>
            <a:r>
              <a:rPr lang="en-US" sz="1000" spc="25" dirty="0">
                <a:solidFill>
                  <a:schemeClr val="tx1"/>
                </a:solidFill>
                <a:uFill>
                  <a:solidFill>
                    <a:srgbClr val="FF5252"/>
                  </a:solidFill>
                </a:uFill>
                <a:latin typeface="Corbel" panose="020B0503020204020204" pitchFamily="34" charset="0"/>
                <a:cs typeface="FreeSans"/>
                <a:hlinkClick r:id="rId3"/>
              </a:rPr>
              <a:t>et </a:t>
            </a:r>
            <a:r>
              <a:rPr lang="en-US" sz="1000" spc="-25" dirty="0">
                <a:solidFill>
                  <a:schemeClr val="tx1"/>
                </a:solidFill>
                <a:uFill>
                  <a:solidFill>
                    <a:srgbClr val="FF5252"/>
                  </a:solidFill>
                </a:uFill>
                <a:latin typeface="Corbel" panose="020B0503020204020204" pitchFamily="34" charset="0"/>
                <a:cs typeface="FreeSans"/>
                <a:hlinkClick r:id="rId3"/>
              </a:rPr>
              <a:t>al., </a:t>
            </a:r>
            <a:r>
              <a:rPr lang="en-US" sz="1000" spc="-30" dirty="0">
                <a:solidFill>
                  <a:schemeClr val="tx1"/>
                </a:solidFill>
                <a:uFill>
                  <a:solidFill>
                    <a:srgbClr val="FF5252"/>
                  </a:solidFill>
                </a:uFill>
                <a:latin typeface="Corbel" panose="020B0503020204020204" pitchFamily="34" charset="0"/>
                <a:cs typeface="FreeSans"/>
                <a:hlinkClick r:id="rId3"/>
              </a:rPr>
              <a:t>2021</a:t>
            </a:r>
            <a:r>
              <a:rPr lang="en-US" sz="1000" spc="-3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pic>
        <p:nvPicPr>
          <p:cNvPr id="7" name="Picture 6" descr="A black and white text&#10;&#10;Description automatically generated">
            <a:extLst>
              <a:ext uri="{FF2B5EF4-FFF2-40B4-BE49-F238E27FC236}">
                <a16:creationId xmlns:a16="http://schemas.microsoft.com/office/drawing/2014/main" id="{F6C48D4B-692B-199B-C4C3-037E126C8FA0}"/>
              </a:ext>
            </a:extLst>
          </p:cNvPr>
          <p:cNvPicPr>
            <a:picLocks noChangeAspect="1"/>
          </p:cNvPicPr>
          <p:nvPr/>
        </p:nvPicPr>
        <p:blipFill>
          <a:blip r:embed="rId4"/>
          <a:stretch>
            <a:fillRect/>
          </a:stretch>
        </p:blipFill>
        <p:spPr>
          <a:xfrm>
            <a:off x="1011129" y="2960015"/>
            <a:ext cx="3278020" cy="954268"/>
          </a:xfrm>
          <a:prstGeom prst="rect">
            <a:avLst/>
          </a:prstGeom>
        </p:spPr>
      </p:pic>
    </p:spTree>
    <p:extLst>
      <p:ext uri="{BB962C8B-B14F-4D97-AF65-F5344CB8AC3E}">
        <p14:creationId xmlns:p14="http://schemas.microsoft.com/office/powerpoint/2010/main" val="21359880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14" dirty="0">
                <a:latin typeface="Calibri"/>
                <a:cs typeface="Calibri"/>
              </a:rPr>
              <a:t>Performance</a:t>
            </a:r>
            <a:r>
              <a:rPr lang="en-US" sz="3297" spc="-14">
                <a:latin typeface="Calibri"/>
                <a:cs typeface="Calibri"/>
              </a:rPr>
              <a:t>/compactness</a:t>
            </a:r>
            <a:r>
              <a:rPr sz="3297" spc="-11">
                <a:latin typeface="Calibri"/>
                <a:cs typeface="Calibri"/>
              </a:rPr>
              <a:t> </a:t>
            </a:r>
            <a:r>
              <a:rPr sz="3297" spc="-5" dirty="0">
                <a:latin typeface="Calibri"/>
                <a:cs typeface="Calibri"/>
              </a:rPr>
              <a:t>comparison</a:t>
            </a:r>
            <a:endParaRPr sz="3297">
              <a:latin typeface="Calibri"/>
              <a:cs typeface="Calibri"/>
            </a:endParaRPr>
          </a:p>
        </p:txBody>
      </p:sp>
      <p:pic>
        <p:nvPicPr>
          <p:cNvPr id="3" name="object 3"/>
          <p:cNvPicPr/>
          <p:nvPr/>
        </p:nvPicPr>
        <p:blipFill>
          <a:blip r:embed="rId2" cstate="print"/>
          <a:stretch>
            <a:fillRect/>
          </a:stretch>
        </p:blipFill>
        <p:spPr>
          <a:xfrm>
            <a:off x="1114861" y="1482120"/>
            <a:ext cx="3209699" cy="2812058"/>
          </a:xfrm>
          <a:prstGeom prst="rect">
            <a:avLst/>
          </a:prstGeom>
        </p:spPr>
      </p:pic>
      <p:pic>
        <p:nvPicPr>
          <p:cNvPr id="4" name="object 4"/>
          <p:cNvPicPr/>
          <p:nvPr/>
        </p:nvPicPr>
        <p:blipFill>
          <a:blip r:embed="rId3" cstate="print"/>
          <a:stretch>
            <a:fillRect/>
          </a:stretch>
        </p:blipFill>
        <p:spPr>
          <a:xfrm>
            <a:off x="5039513" y="1282285"/>
            <a:ext cx="2563271" cy="3086256"/>
          </a:xfrm>
          <a:prstGeom prst="rect">
            <a:avLst/>
          </a:prstGeom>
        </p:spPr>
      </p:pic>
    </p:spTree>
    <p:extLst>
      <p:ext uri="{BB962C8B-B14F-4D97-AF65-F5344CB8AC3E}">
        <p14:creationId xmlns:p14="http://schemas.microsoft.com/office/powerpoint/2010/main" val="20927648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30" dirty="0"/>
              <a:t>Summary</a:t>
            </a:r>
            <a:endParaRPr spc="30" dirty="0"/>
          </a:p>
        </p:txBody>
      </p:sp>
      <p:sp>
        <p:nvSpPr>
          <p:cNvPr id="6" name="Content Placeholder 5">
            <a:extLst>
              <a:ext uri="{FF2B5EF4-FFF2-40B4-BE49-F238E27FC236}">
                <a16:creationId xmlns:a16="http://schemas.microsoft.com/office/drawing/2014/main" id="{A57B3D5C-8149-7C25-4089-5969785DB54C}"/>
              </a:ext>
            </a:extLst>
          </p:cNvPr>
          <p:cNvSpPr>
            <a:spLocks noGrp="1"/>
          </p:cNvSpPr>
          <p:nvPr>
            <p:ph type="body" sz="quarter" idx="16"/>
          </p:nvPr>
        </p:nvSpPr>
        <p:spPr/>
        <p:txBody>
          <a:bodyPr>
            <a:normAutofit/>
          </a:bodyPr>
          <a:lstStyle/>
          <a:p>
            <a:pPr marL="379095" indent="-367030">
              <a:lnSpc>
                <a:spcPct val="100000"/>
              </a:lnSpc>
              <a:spcBef>
                <a:spcPts val="535"/>
              </a:spcBef>
              <a:buFont typeface="Arial"/>
              <a:buChar char="●"/>
              <a:tabLst>
                <a:tab pos="379095" algn="l"/>
                <a:tab pos="379730" algn="l"/>
              </a:tabLst>
            </a:pPr>
            <a:r>
              <a:rPr lang="en-US" sz="2000" spc="-25" dirty="0">
                <a:latin typeface="Corbel" panose="020B0503020204020204" pitchFamily="34" charset="0"/>
                <a:cs typeface="Lato"/>
              </a:rPr>
              <a:t>Parameter efficient optimization — optimize fewer parameters than the whole model. </a:t>
            </a:r>
          </a:p>
          <a:p>
            <a:pPr marL="836295" lvl="1" indent="-367030">
              <a:lnSpc>
                <a:spcPct val="100000"/>
              </a:lnSpc>
              <a:spcBef>
                <a:spcPts val="535"/>
              </a:spcBef>
              <a:buFont typeface="Arial"/>
              <a:buChar char="●"/>
              <a:tabLst>
                <a:tab pos="379095" algn="l"/>
                <a:tab pos="379730" algn="l"/>
              </a:tabLst>
            </a:pPr>
            <a:r>
              <a:rPr lang="en-US" sz="1600" spc="-25" dirty="0">
                <a:latin typeface="Corbel" panose="020B0503020204020204" pitchFamily="34" charset="0"/>
                <a:cs typeface="Lato"/>
              </a:rPr>
              <a:t>Space efficiency — fewer parameters to store </a:t>
            </a:r>
          </a:p>
          <a:p>
            <a:pPr marL="836295" lvl="1" indent="-367030">
              <a:lnSpc>
                <a:spcPct val="100000"/>
              </a:lnSpc>
              <a:spcBef>
                <a:spcPts val="535"/>
              </a:spcBef>
              <a:buFont typeface="Arial"/>
              <a:buChar char="●"/>
              <a:tabLst>
                <a:tab pos="379095" algn="l"/>
                <a:tab pos="379730" algn="l"/>
              </a:tabLst>
            </a:pPr>
            <a:r>
              <a:rPr lang="en-US" sz="1600" spc="-25" dirty="0">
                <a:latin typeface="Corbel" panose="020B0503020204020204" pitchFamily="34" charset="0"/>
                <a:cs typeface="Lato"/>
              </a:rPr>
              <a:t>Computation efficiency? </a:t>
            </a:r>
            <a:r>
              <a:rPr lang="en-US" spc="-25" dirty="0">
                <a:latin typeface="Corbel" panose="020B0503020204020204" pitchFamily="34" charset="0"/>
                <a:cs typeface="Lato"/>
              </a:rPr>
              <a:t>Some gains since you’re storing less trainable parameters. </a:t>
            </a:r>
            <a:endParaRPr lang="en-US" sz="2000" spc="15" dirty="0">
              <a:latin typeface="Corbel" panose="020B0503020204020204" pitchFamily="34" charset="0"/>
              <a:cs typeface="Lato"/>
            </a:endParaRPr>
          </a:p>
          <a:p>
            <a:pPr marL="379095" indent="-367030">
              <a:lnSpc>
                <a:spcPct val="100000"/>
              </a:lnSpc>
              <a:spcBef>
                <a:spcPts val="190"/>
              </a:spcBef>
              <a:buFont typeface="Arial"/>
              <a:buChar char="●"/>
              <a:tabLst>
                <a:tab pos="379095" algn="l"/>
                <a:tab pos="379730" algn="l"/>
              </a:tabLst>
            </a:pPr>
            <a:endParaRPr lang="en-US" sz="1600" dirty="0">
              <a:latin typeface="Corbel" panose="020B0503020204020204" pitchFamily="34" charset="0"/>
              <a:cs typeface="Lato"/>
            </a:endParaRPr>
          </a:p>
          <a:p>
            <a:endParaRPr lang="en-US" sz="2000" dirty="0">
              <a:latin typeface="Corbel" panose="020B0503020204020204" pitchFamily="34" charset="0"/>
            </a:endParaRPr>
          </a:p>
          <a:p>
            <a:endParaRPr lang="en-US" sz="2000" dirty="0">
              <a:latin typeface="Corbel" panose="020B0503020204020204" pitchFamily="34" charset="0"/>
            </a:endParaRPr>
          </a:p>
        </p:txBody>
      </p:sp>
    </p:spTree>
    <p:extLst>
      <p:ext uri="{BB962C8B-B14F-4D97-AF65-F5344CB8AC3E}">
        <p14:creationId xmlns:p14="http://schemas.microsoft.com/office/powerpoint/2010/main" val="4291661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Prompting and </a:t>
            </a:r>
            <a:br>
              <a:rPr lang="en-US" sz="4800" dirty="0"/>
            </a:br>
            <a:r>
              <a:rPr lang="en-US" sz="4800" dirty="0"/>
              <a:t>In-Context Learning</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5958549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6F92-D7C6-098E-F95B-67522B89F14E}"/>
              </a:ext>
            </a:extLst>
          </p:cNvPr>
          <p:cNvSpPr>
            <a:spLocks noGrp="1"/>
          </p:cNvSpPr>
          <p:nvPr>
            <p:ph type="title"/>
          </p:nvPr>
        </p:nvSpPr>
        <p:spPr/>
        <p:txBody>
          <a:bodyPr>
            <a:normAutofit/>
          </a:bodyPr>
          <a:lstStyle/>
          <a:p>
            <a:r>
              <a:rPr lang="en-US" dirty="0"/>
              <a:t>You use Language Models every day! </a:t>
            </a:r>
          </a:p>
        </p:txBody>
      </p:sp>
      <p:sp>
        <p:nvSpPr>
          <p:cNvPr id="4" name="Text Placeholder 3">
            <a:extLst>
              <a:ext uri="{FF2B5EF4-FFF2-40B4-BE49-F238E27FC236}">
                <a16:creationId xmlns:a16="http://schemas.microsoft.com/office/drawing/2014/main" id="{874B4056-627A-8CF8-A710-BD40005F36EB}"/>
              </a:ext>
            </a:extLst>
          </p:cNvPr>
          <p:cNvSpPr>
            <a:spLocks noGrp="1"/>
          </p:cNvSpPr>
          <p:nvPr>
            <p:ph type="body" sz="quarter" idx="16"/>
          </p:nvPr>
        </p:nvSpPr>
        <p:spPr/>
        <p:txBody>
          <a:bodyPr/>
          <a:lstStyle/>
          <a:p>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C6FD2FD-3D2A-957B-BC7B-5D2FF1F31B51}"/>
              </a:ext>
            </a:extLst>
          </p:cNvPr>
          <p:cNvPicPr>
            <a:picLocks noGrp="1" noChangeAspect="1"/>
          </p:cNvPicPr>
          <p:nvPr>
            <p:ph idx="4294967295"/>
          </p:nvPr>
        </p:nvPicPr>
        <p:blipFill>
          <a:blip r:embed="rId2"/>
          <a:stretch>
            <a:fillRect/>
          </a:stretch>
        </p:blipFill>
        <p:spPr>
          <a:xfrm>
            <a:off x="467836" y="1558925"/>
            <a:ext cx="3937000" cy="29210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5061537-8846-96D2-7B66-DDBD9BF07CDB}"/>
              </a:ext>
            </a:extLst>
          </p:cNvPr>
          <p:cNvPicPr>
            <a:picLocks noChangeAspect="1"/>
          </p:cNvPicPr>
          <p:nvPr/>
        </p:nvPicPr>
        <p:blipFill>
          <a:blip r:embed="rId3"/>
          <a:stretch>
            <a:fillRect/>
          </a:stretch>
        </p:blipFill>
        <p:spPr>
          <a:xfrm>
            <a:off x="4572000" y="1223215"/>
            <a:ext cx="3682872" cy="3592605"/>
          </a:xfrm>
          <a:prstGeom prst="rect">
            <a:avLst/>
          </a:prstGeom>
        </p:spPr>
      </p:pic>
    </p:spTree>
    <p:extLst>
      <p:ext uri="{BB962C8B-B14F-4D97-AF65-F5344CB8AC3E}">
        <p14:creationId xmlns:p14="http://schemas.microsoft.com/office/powerpoint/2010/main" val="24661428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type="body" sz="quarter" idx="16"/>
          </p:nvPr>
        </p:nvSpPr>
        <p:spPr>
          <a:xfrm>
            <a:off x="533919" y="1390650"/>
            <a:ext cx="8534580" cy="3077573"/>
          </a:xfrm>
        </p:spPr>
        <p:txBody>
          <a:bodyPr>
            <a:normAutofit/>
          </a:bodyPr>
          <a:lstStyle/>
          <a:p>
            <a:r>
              <a:rPr lang="en-US" dirty="0"/>
              <a:t>Learns to do a downstream task by conditioning on input-output examples! </a:t>
            </a:r>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marL="342900" lvl="1" indent="0">
              <a:buNone/>
            </a:pPr>
            <a:endParaRPr lang="en-US" dirty="0"/>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1495878" y="2370991"/>
            <a:ext cx="5743822" cy="252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237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15" dirty="0"/>
              <a:t>In-</a:t>
            </a:r>
            <a:r>
              <a:rPr lang="en-US" spc="-15" dirty="0"/>
              <a:t>C</a:t>
            </a:r>
            <a:r>
              <a:rPr spc="-15" dirty="0"/>
              <a:t>ontext</a:t>
            </a:r>
            <a:r>
              <a:rPr spc="-50" dirty="0"/>
              <a:t> </a:t>
            </a:r>
            <a:r>
              <a:rPr spc="-10" dirty="0"/>
              <a:t>learning</a:t>
            </a:r>
            <a:r>
              <a:rPr spc="-50" dirty="0"/>
              <a:t> </a:t>
            </a:r>
            <a:r>
              <a:rPr lang="en-US" spc="-25" dirty="0"/>
              <a:t>R</a:t>
            </a:r>
            <a:r>
              <a:rPr spc="-25" dirty="0"/>
              <a:t>esults</a:t>
            </a:r>
          </a:p>
        </p:txBody>
      </p:sp>
      <p:pic>
        <p:nvPicPr>
          <p:cNvPr id="8" name="Content Placeholder 7" descr="Text&#10;&#10;Description automatically generated">
            <a:extLst>
              <a:ext uri="{FF2B5EF4-FFF2-40B4-BE49-F238E27FC236}">
                <a16:creationId xmlns:a16="http://schemas.microsoft.com/office/drawing/2014/main" id="{6468CD67-225D-735B-2669-16427DDAFE4C}"/>
              </a:ext>
            </a:extLst>
          </p:cNvPr>
          <p:cNvPicPr>
            <a:picLocks noGrp="1" noChangeAspect="1"/>
          </p:cNvPicPr>
          <p:nvPr>
            <p:ph idx="4294967295"/>
          </p:nvPr>
        </p:nvPicPr>
        <p:blipFill rotWithShape="1">
          <a:blip r:embed="rId2"/>
          <a:srcRect l="3233" t="8370" r="4881" b="6710"/>
          <a:stretch/>
        </p:blipFill>
        <p:spPr>
          <a:xfrm>
            <a:off x="0" y="1882775"/>
            <a:ext cx="3846513" cy="1612900"/>
          </a:xfrm>
          <a:prstGeom prst="rect">
            <a:avLst/>
          </a:prstGeom>
        </p:spPr>
      </p:pic>
      <p:pic>
        <p:nvPicPr>
          <p:cNvPr id="3" name="object 3"/>
          <p:cNvPicPr/>
          <p:nvPr/>
        </p:nvPicPr>
        <p:blipFill>
          <a:blip r:embed="rId3" cstate="print"/>
          <a:stretch>
            <a:fillRect/>
          </a:stretch>
        </p:blipFill>
        <p:spPr>
          <a:xfrm>
            <a:off x="4158724" y="1333793"/>
            <a:ext cx="4832410" cy="3094772"/>
          </a:xfrm>
          <a:prstGeom prst="rect">
            <a:avLst/>
          </a:prstGeom>
        </p:spPr>
      </p:pic>
      <p:sp>
        <p:nvSpPr>
          <p:cNvPr id="6" name="object 6"/>
          <p:cNvSpPr txBox="1"/>
          <p:nvPr/>
        </p:nvSpPr>
        <p:spPr>
          <a:xfrm>
            <a:off x="4675930" y="4756538"/>
            <a:ext cx="4380865" cy="192360"/>
          </a:xfrm>
          <a:prstGeom prst="rect">
            <a:avLst/>
          </a:prstGeom>
        </p:spPr>
        <p:txBody>
          <a:bodyPr vert="horz" wrap="square" lIns="0" tIns="0" rIns="0" bIns="0" rtlCol="0">
            <a:spAutoFit/>
          </a:bodyPr>
          <a:lstStyle/>
          <a:p>
            <a:pPr marL="12700">
              <a:lnSpc>
                <a:spcPts val="1480"/>
              </a:lnSpc>
            </a:pPr>
            <a:r>
              <a:rPr sz="1250" u="heavy" spc="-5" dirty="0">
                <a:solidFill>
                  <a:srgbClr val="FF5252"/>
                </a:solidFill>
                <a:uFill>
                  <a:solidFill>
                    <a:srgbClr val="FF5252"/>
                  </a:solidFill>
                </a:uFill>
                <a:latin typeface="Corbel" panose="020B0503020204020204" pitchFamily="34" charset="0"/>
                <a:cs typeface="Arial MT"/>
                <a:hlinkClick r:id="rId4"/>
              </a:rPr>
              <a:t>Brown</a:t>
            </a:r>
            <a:r>
              <a:rPr sz="1250" u="heavy" spc="-15"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et</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al.</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2020</a:t>
            </a:r>
            <a:r>
              <a:rPr sz="1250" spc="-5" dirty="0">
                <a:solidFill>
                  <a:srgbClr val="434343"/>
                </a:solidFill>
                <a:latin typeface="Corbel" panose="020B0503020204020204" pitchFamily="34" charset="0"/>
                <a:cs typeface="Arial MT"/>
              </a:rPr>
              <a:t>.</a:t>
            </a:r>
            <a:r>
              <a:rPr sz="1250" spc="-15"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“Language</a:t>
            </a:r>
            <a:r>
              <a:rPr sz="1250" spc="-10"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Models</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are</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Few-Shot</a:t>
            </a:r>
            <a:r>
              <a:rPr sz="1250" spc="-15"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Learners”</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2712129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822" y="582505"/>
            <a:ext cx="8519486" cy="382156"/>
          </a:xfrm>
          <a:prstGeom prst="rect">
            <a:avLst/>
          </a:prstGeom>
        </p:spPr>
        <p:txBody>
          <a:bodyPr vert="horz" wrap="square" lIns="0" tIns="12700" rIns="0" bIns="0" rtlCol="0">
            <a:spAutoFit/>
          </a:bodyPr>
          <a:lstStyle/>
          <a:p>
            <a:pPr marL="12700">
              <a:lnSpc>
                <a:spcPct val="100000"/>
              </a:lnSpc>
              <a:spcBef>
                <a:spcPts val="100"/>
              </a:spcBef>
            </a:pPr>
            <a:r>
              <a:rPr lang="en-US" sz="2400" spc="-55" dirty="0"/>
              <a:t>ICL as a General-Purpose Few-Show Learning Mechanism</a:t>
            </a:r>
            <a:endParaRPr sz="2400" spc="-55" dirty="0"/>
          </a:p>
        </p:txBody>
      </p:sp>
      <p:sp>
        <p:nvSpPr>
          <p:cNvPr id="12" name="Text Placeholder 11">
            <a:extLst>
              <a:ext uri="{FF2B5EF4-FFF2-40B4-BE49-F238E27FC236}">
                <a16:creationId xmlns:a16="http://schemas.microsoft.com/office/drawing/2014/main" id="{D3E58B55-D182-4F77-1D8B-353AD94CE119}"/>
              </a:ext>
            </a:extLst>
          </p:cNvPr>
          <p:cNvSpPr>
            <a:spLocks noGrp="1"/>
          </p:cNvSpPr>
          <p:nvPr>
            <p:ph type="body" sz="quarter" idx="16"/>
          </p:nvPr>
        </p:nvSpPr>
        <p:spPr/>
        <p:txBody>
          <a:bodyPr/>
          <a:lstStyle/>
          <a:p>
            <a:endParaRPr lang="en-US"/>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gn="ctr">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gn="ctr">
              <a:lnSpc>
                <a:spcPct val="100000"/>
              </a:lnSpc>
              <a:spcBef>
                <a:spcPts val="100"/>
              </a:spcBef>
            </a:pPr>
            <a:r>
              <a:rPr sz="1900" spc="-75" dirty="0">
                <a:solidFill>
                  <a:srgbClr val="C00000"/>
                </a:solidFill>
                <a:latin typeface="Corbel" panose="020B0503020204020204" pitchFamily="34" charset="0"/>
              </a:rPr>
              <a:t>A </a:t>
            </a:r>
            <a:r>
              <a:rPr sz="1900" spc="-50" dirty="0">
                <a:solidFill>
                  <a:srgbClr val="C00000"/>
                </a:solidFill>
                <a:latin typeface="Corbel" panose="020B0503020204020204" pitchFamily="34" charset="0"/>
              </a:rPr>
              <a:t>few-shot</a:t>
            </a:r>
            <a:r>
              <a:rPr sz="1900" spc="-75" dirty="0">
                <a:solidFill>
                  <a:srgbClr val="C00000"/>
                </a:solidFill>
                <a:latin typeface="Corbel" panose="020B0503020204020204" pitchFamily="34" charset="0"/>
              </a:rPr>
              <a:t> </a:t>
            </a:r>
            <a:r>
              <a:rPr sz="1900" spc="-25" dirty="0">
                <a:solidFill>
                  <a:srgbClr val="C00000"/>
                </a:solidFill>
                <a:latin typeface="Corbel" panose="020B0503020204020204" pitchFamily="34" charset="0"/>
              </a:rPr>
              <a:t>learner</a:t>
            </a:r>
            <a:endParaRPr sz="1900" dirty="0">
              <a:solidFill>
                <a:srgbClr val="C00000"/>
              </a:solidFill>
              <a:latin typeface="Corbel" panose="020B0503020204020204" pitchFamily="34" charset="0"/>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1471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45" dirty="0"/>
              <a:t>In-Context </a:t>
            </a:r>
            <a:r>
              <a:rPr lang="en-US" spc="-65" dirty="0"/>
              <a:t>Learning: </a:t>
            </a: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8" name="Text Placeholder 7">
            <a:extLst>
              <a:ext uri="{FF2B5EF4-FFF2-40B4-BE49-F238E27FC236}">
                <a16:creationId xmlns:a16="http://schemas.microsoft.com/office/drawing/2014/main" id="{77992CE3-3718-0183-4A4D-507FEAC2F7AA}"/>
              </a:ext>
            </a:extLst>
          </p:cNvPr>
          <p:cNvSpPr>
            <a:spLocks noGrp="1"/>
          </p:cNvSpPr>
          <p:nvPr>
            <p:ph type="body" sz="quarter" idx="16"/>
          </p:nvPr>
        </p:nvSpPr>
        <p:spPr/>
        <p:txBody>
          <a:bodyPr/>
          <a:lstStyle/>
          <a:p>
            <a:r>
              <a:rPr lang="en-US" sz="1600" spc="-15" dirty="0">
                <a:solidFill>
                  <a:srgbClr val="616161"/>
                </a:solidFill>
                <a:latin typeface="Corbel" panose="020B0503020204020204" pitchFamily="34" charset="0"/>
                <a:cs typeface="Trebuchet MS"/>
              </a:rPr>
              <a:t>Labeling</a:t>
            </a:r>
            <a:r>
              <a:rPr lang="en-US" sz="1600" spc="-110" dirty="0">
                <a:solidFill>
                  <a:srgbClr val="616161"/>
                </a:solidFill>
                <a:latin typeface="Corbel" panose="020B0503020204020204" pitchFamily="34" charset="0"/>
                <a:cs typeface="Trebuchet MS"/>
              </a:rPr>
              <a:t> </a:t>
            </a:r>
            <a:r>
              <a:rPr lang="en-US" sz="1600" spc="-15" dirty="0">
                <a:solidFill>
                  <a:srgbClr val="616161"/>
                </a:solidFill>
                <a:latin typeface="Corbel" panose="020B0503020204020204" pitchFamily="34" charset="0"/>
                <a:cs typeface="Trebuchet MS"/>
              </a:rPr>
              <a:t>data</a:t>
            </a:r>
            <a:r>
              <a:rPr lang="en-US" sz="1600" spc="-110" dirty="0">
                <a:solidFill>
                  <a:srgbClr val="616161"/>
                </a:solidFill>
                <a:latin typeface="Corbel" panose="020B0503020204020204" pitchFamily="34" charset="0"/>
                <a:cs typeface="Trebuchet MS"/>
              </a:rPr>
              <a:t> </a:t>
            </a:r>
            <a:r>
              <a:rPr lang="en-US" sz="1600" dirty="0">
                <a:solidFill>
                  <a:srgbClr val="616161"/>
                </a:solidFill>
                <a:latin typeface="Corbel" panose="020B0503020204020204" pitchFamily="34" charset="0"/>
                <a:cs typeface="Trebuchet MS"/>
              </a:rPr>
              <a:t>is</a:t>
            </a:r>
            <a:r>
              <a:rPr lang="en-US" sz="1600" spc="-110" dirty="0">
                <a:solidFill>
                  <a:srgbClr val="616161"/>
                </a:solidFill>
                <a:latin typeface="Corbel" panose="020B0503020204020204" pitchFamily="34" charset="0"/>
                <a:cs typeface="Trebuchet MS"/>
              </a:rPr>
              <a:t> </a:t>
            </a:r>
            <a:r>
              <a:rPr lang="en-US" sz="1600" spc="-25" dirty="0">
                <a:solidFill>
                  <a:srgbClr val="616161"/>
                </a:solidFill>
                <a:latin typeface="Corbel" panose="020B0503020204020204" pitchFamily="34" charset="0"/>
                <a:cs typeface="Trebuchet MS"/>
              </a:rPr>
              <a:t>costly</a:t>
            </a:r>
          </a:p>
          <a:p>
            <a:endParaRPr lang="en-US" spc="-25" dirty="0">
              <a:solidFill>
                <a:srgbClr val="616161"/>
              </a:solidFill>
              <a:latin typeface="Corbel" panose="020B0503020204020204" pitchFamily="34" charset="0"/>
              <a:cs typeface="Trebuchet MS"/>
            </a:endParaRPr>
          </a:p>
          <a:p>
            <a:endParaRPr lang="en-US" sz="1600" spc="-25" dirty="0">
              <a:solidFill>
                <a:srgbClr val="616161"/>
              </a:solidFill>
              <a:latin typeface="Corbel" panose="020B0503020204020204" pitchFamily="34" charset="0"/>
              <a:cs typeface="Trebuchet MS"/>
            </a:endParaRPr>
          </a:p>
          <a:p>
            <a:endParaRPr lang="en-US" spc="-25" dirty="0">
              <a:solidFill>
                <a:srgbClr val="616161"/>
              </a:solidFill>
              <a:latin typeface="Corbel" panose="020B0503020204020204" pitchFamily="34" charset="0"/>
              <a:cs typeface="Trebuchet MS"/>
            </a:endParaRPr>
          </a:p>
          <a:p>
            <a:endParaRPr lang="en-US" spc="-25" dirty="0">
              <a:solidFill>
                <a:srgbClr val="616161"/>
              </a:solidFill>
              <a:latin typeface="Corbel" panose="020B0503020204020204" pitchFamily="34" charset="0"/>
              <a:cs typeface="Trebuchet MS"/>
            </a:endParaRPr>
          </a:p>
          <a:p>
            <a:r>
              <a:rPr lang="en-US" sz="1600" spc="-30" dirty="0">
                <a:solidFill>
                  <a:srgbClr val="616161"/>
                </a:solidFill>
                <a:latin typeface="Corbel" panose="020B0503020204020204" pitchFamily="34" charset="0"/>
                <a:cs typeface="Trebuchet MS"/>
              </a:rPr>
              <a:t>Finetuning</a:t>
            </a:r>
            <a:r>
              <a:rPr lang="en-US" sz="1600" spc="-85" dirty="0">
                <a:solidFill>
                  <a:srgbClr val="616161"/>
                </a:solidFill>
                <a:latin typeface="Corbel" panose="020B0503020204020204" pitchFamily="34" charset="0"/>
                <a:cs typeface="Trebuchet MS"/>
              </a:rPr>
              <a:t> </a:t>
            </a:r>
            <a:r>
              <a:rPr lang="en-US" sz="1600" spc="-10" dirty="0">
                <a:solidFill>
                  <a:srgbClr val="616161"/>
                </a:solidFill>
                <a:latin typeface="Corbel" panose="020B0503020204020204" pitchFamily="34" charset="0"/>
                <a:cs typeface="Trebuchet MS"/>
              </a:rPr>
              <a:t>can</a:t>
            </a:r>
            <a:r>
              <a:rPr lang="en-US" sz="1600" spc="-85" dirty="0">
                <a:solidFill>
                  <a:srgbClr val="616161"/>
                </a:solidFill>
                <a:latin typeface="Corbel" panose="020B0503020204020204" pitchFamily="34" charset="0"/>
                <a:cs typeface="Trebuchet MS"/>
              </a:rPr>
              <a:t> tricky</a:t>
            </a:r>
            <a:endParaRPr lang="en-US" sz="1600" dirty="0">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p>
        </p:txBody>
      </p:sp>
      <p:sp>
        <p:nvSpPr>
          <p:cNvPr id="5" name="object 5"/>
          <p:cNvSpPr txBox="1"/>
          <p:nvPr/>
        </p:nvSpPr>
        <p:spPr>
          <a:xfrm>
            <a:off x="3579020" y="1347788"/>
            <a:ext cx="5729288" cy="1490152"/>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lang="en-US" sz="1600" spc="-95" dirty="0">
                <a:latin typeface="Corbel" panose="020B0503020204020204" pitchFamily="34" charset="0"/>
                <a:cs typeface="Microsoft Sans Serif"/>
              </a:rPr>
              <a:t>You</a:t>
            </a:r>
            <a:r>
              <a:rPr lang="en-US" sz="1600" spc="-20" dirty="0">
                <a:latin typeface="Corbel" panose="020B0503020204020204" pitchFamily="34" charset="0"/>
                <a:cs typeface="Microsoft Sans Serif"/>
              </a:rPr>
              <a:t> </a:t>
            </a:r>
            <a:r>
              <a:rPr lang="en-US" sz="1600" spc="15" dirty="0">
                <a:latin typeface="Corbel" panose="020B0503020204020204" pitchFamily="34" charset="0"/>
                <a:cs typeface="Microsoft Sans Serif"/>
              </a:rPr>
              <a:t>don’t</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want</a:t>
            </a:r>
            <a:r>
              <a:rPr lang="en-US" sz="1600" spc="-2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20" dirty="0">
                <a:latin typeface="Corbel" panose="020B0503020204020204" pitchFamily="34" charset="0"/>
                <a:cs typeface="Microsoft Sans Serif"/>
              </a:rPr>
              <a:t> </a:t>
            </a:r>
            <a:r>
              <a:rPr lang="en-US" sz="1600" spc="20" dirty="0">
                <a:latin typeface="Corbel" panose="020B0503020204020204" pitchFamily="34" charset="0"/>
                <a:cs typeface="Microsoft Sans Serif"/>
              </a:rPr>
              <a:t>get</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more</a:t>
            </a:r>
            <a:r>
              <a:rPr lang="en-US" sz="1600" spc="-15" dirty="0">
                <a:latin typeface="Corbel" panose="020B0503020204020204" pitchFamily="34" charset="0"/>
                <a:cs typeface="Microsoft Sans Serif"/>
              </a:rPr>
              <a:t> data</a:t>
            </a:r>
            <a:endParaRPr lang="en-US" sz="16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600" spc="-15" dirty="0">
                <a:latin typeface="Corbel" panose="020B0503020204020204" pitchFamily="34" charset="0"/>
                <a:cs typeface="Microsoft Sans Serif"/>
              </a:rPr>
              <a:t>Emergent, time-sensitive scenarios</a:t>
            </a:r>
            <a:endParaRPr lang="en-US"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600" spc="-15" dirty="0">
                <a:latin typeface="Corbel" panose="020B0503020204020204" pitchFamily="34" charset="0"/>
                <a:cs typeface="Microsoft Sans Serif"/>
              </a:rPr>
              <a:t>Something</a:t>
            </a:r>
            <a:r>
              <a:rPr lang="en-US" sz="1600" spc="-35" dirty="0">
                <a:latin typeface="Corbel" panose="020B0503020204020204" pitchFamily="34" charset="0"/>
                <a:cs typeface="Microsoft Sans Serif"/>
              </a:rPr>
              <a:t> </a:t>
            </a:r>
            <a:r>
              <a:rPr lang="en-US" sz="1600" spc="5" dirty="0">
                <a:latin typeface="Corbel" panose="020B0503020204020204" pitchFamily="34" charset="0"/>
                <a:cs typeface="Microsoft Sans Serif"/>
              </a:rPr>
              <a:t>new</a:t>
            </a:r>
            <a:r>
              <a:rPr lang="en-US" sz="1600" spc="-35" dirty="0">
                <a:latin typeface="Corbel" panose="020B0503020204020204" pitchFamily="34" charset="0"/>
                <a:cs typeface="Microsoft Sans Serif"/>
              </a:rPr>
              <a:t> </a:t>
            </a:r>
            <a:r>
              <a:rPr lang="en-US" sz="1600" spc="5" dirty="0">
                <a:latin typeface="Corbel" panose="020B0503020204020204" pitchFamily="34" charset="0"/>
                <a:cs typeface="Microsoft Sans Serif"/>
              </a:rPr>
              <a:t>happened</a:t>
            </a:r>
            <a:r>
              <a:rPr lang="en-US" sz="1600" dirty="0">
                <a:latin typeface="Corbel" panose="020B0503020204020204" pitchFamily="34" charset="0"/>
                <a:cs typeface="Microsoft Sans Serif"/>
              </a:rPr>
              <a:t>—</a:t>
            </a:r>
            <a:r>
              <a:rPr lang="en-US" sz="1600" spc="5" dirty="0">
                <a:latin typeface="Corbel" panose="020B0503020204020204" pitchFamily="34" charset="0"/>
                <a:cs typeface="Microsoft Sans Serif"/>
              </a:rPr>
              <a:t>need</a:t>
            </a:r>
            <a:r>
              <a:rPr lang="en-US" sz="1600" spc="-3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30" dirty="0">
                <a:latin typeface="Corbel" panose="020B0503020204020204" pitchFamily="34" charset="0"/>
                <a:cs typeface="Microsoft Sans Serif"/>
              </a:rPr>
              <a:t> </a:t>
            </a:r>
            <a:r>
              <a:rPr lang="en-US" sz="1600" spc="-10" dirty="0">
                <a:latin typeface="Corbel" panose="020B0503020204020204" pitchFamily="34" charset="0"/>
                <a:cs typeface="Microsoft Sans Serif"/>
              </a:rPr>
              <a:t>react</a:t>
            </a:r>
            <a:r>
              <a:rPr lang="en-US" sz="1600" spc="-25" dirty="0">
                <a:latin typeface="Corbel" panose="020B0503020204020204" pitchFamily="34" charset="0"/>
                <a:cs typeface="Microsoft Sans Serif"/>
              </a:rPr>
              <a:t> </a:t>
            </a:r>
            <a:r>
              <a:rPr lang="en-US" sz="1600" spc="-10" dirty="0">
                <a:latin typeface="Corbel" panose="020B0503020204020204" pitchFamily="34" charset="0"/>
                <a:cs typeface="Microsoft Sans Serif"/>
              </a:rPr>
              <a:t>quickly!</a:t>
            </a:r>
          </a:p>
          <a:p>
            <a:pPr marL="836294" lvl="1" indent="-367030">
              <a:lnSpc>
                <a:spcPct val="100000"/>
              </a:lnSpc>
              <a:buFont typeface="Arial MT"/>
              <a:buChar char="○"/>
              <a:tabLst>
                <a:tab pos="836294" algn="l"/>
                <a:tab pos="836930" algn="l"/>
              </a:tabLst>
            </a:pPr>
            <a:endParaRPr lang="en-US" sz="1600" spc="-1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endParaRPr lang="en-US" sz="1600" spc="-10" dirty="0">
              <a:latin typeface="Corbel" panose="020B0503020204020204" pitchFamily="34" charset="0"/>
              <a:cs typeface="Microsoft Sans Serif"/>
            </a:endParaRPr>
          </a:p>
          <a:p>
            <a:pPr marL="836294" indent="-367030">
              <a:buFont typeface="Arial MT"/>
              <a:buChar char="○"/>
              <a:tabLst>
                <a:tab pos="836294" algn="l"/>
                <a:tab pos="836930" algn="l"/>
              </a:tabLst>
            </a:pPr>
            <a:endParaRPr lang="en-US" sz="1600" spc="-1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902FB25E-6A34-8FEC-EA96-A9A939C83B8E}"/>
              </a:ext>
            </a:extLst>
          </p:cNvPr>
          <p:cNvSpPr txBox="1"/>
          <p:nvPr/>
        </p:nvSpPr>
        <p:spPr>
          <a:xfrm>
            <a:off x="2313623" y="4865004"/>
            <a:ext cx="451675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Beltagy, Cohan, Logan IV, Min and Singh</a:t>
            </a:r>
            <a:r>
              <a:rPr lang="en-US" sz="900" dirty="0">
                <a:latin typeface="Corbel"/>
                <a:ea typeface="Corbel"/>
                <a:cs typeface="Corbel"/>
                <a:sym typeface="Corbel"/>
              </a:rPr>
              <a:t>; quote credit: Colin </a:t>
            </a:r>
            <a:r>
              <a:rPr lang="en-US" sz="900" dirty="0" err="1">
                <a:latin typeface="Corbel"/>
                <a:ea typeface="Corbel"/>
                <a:cs typeface="Corbel"/>
                <a:sym typeface="Corbel"/>
              </a:rPr>
              <a:t>Raffel</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3" name="object 6">
            <a:extLst>
              <a:ext uri="{FF2B5EF4-FFF2-40B4-BE49-F238E27FC236}">
                <a16:creationId xmlns:a16="http://schemas.microsoft.com/office/drawing/2014/main" id="{CD5D491F-C23F-7880-734A-E9C3233988BA}"/>
              </a:ext>
            </a:extLst>
          </p:cNvPr>
          <p:cNvSpPr txBox="1"/>
          <p:nvPr/>
        </p:nvSpPr>
        <p:spPr>
          <a:xfrm>
            <a:off x="3582034" y="3068792"/>
            <a:ext cx="3966210" cy="751488"/>
          </a:xfrm>
          <a:prstGeom prst="rect">
            <a:avLst/>
          </a:prstGeom>
        </p:spPr>
        <p:txBody>
          <a:bodyPr vert="horz" wrap="square" lIns="0" tIns="12700" rIns="0" bIns="0" rtlCol="0">
            <a:spAutoFit/>
          </a:bodyPr>
          <a:lstStyle/>
          <a:p>
            <a:pPr marL="379095" indent="-367030">
              <a:lnSpc>
                <a:spcPct val="100000"/>
              </a:lnSpc>
              <a:buClr>
                <a:srgbClr val="63D197"/>
              </a:buClr>
              <a:buFont typeface="Arial MT"/>
              <a:buChar char="●"/>
              <a:tabLst>
                <a:tab pos="379095" algn="l"/>
                <a:tab pos="379730" algn="l"/>
              </a:tabLst>
            </a:pPr>
            <a:r>
              <a:rPr sz="1600" spc="10" dirty="0">
                <a:latin typeface="Corbel" panose="020B0503020204020204" pitchFamily="34" charset="0"/>
                <a:cs typeface="Microsoft Sans Serif"/>
              </a:rPr>
              <a:t>Not</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enough</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validation</a:t>
            </a:r>
            <a:r>
              <a:rPr sz="1600" spc="-20" dirty="0">
                <a:latin typeface="Corbel" panose="020B0503020204020204" pitchFamily="34" charset="0"/>
                <a:cs typeface="Microsoft Sans Serif"/>
              </a:rPr>
              <a:t> </a:t>
            </a:r>
            <a:r>
              <a:rPr sz="1600" spc="-15" dirty="0">
                <a:latin typeface="Corbel" panose="020B0503020204020204" pitchFamily="34" charset="0"/>
                <a:cs typeface="Microsoft Sans Serif"/>
              </a:rPr>
              <a:t>data</a:t>
            </a:r>
            <a:endParaRPr sz="16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600" spc="-30" dirty="0">
                <a:latin typeface="Corbel" panose="020B0503020204020204" pitchFamily="34" charset="0"/>
                <a:cs typeface="Microsoft Sans Serif"/>
              </a:rPr>
              <a:t>Expensive</a:t>
            </a:r>
            <a:r>
              <a:rPr lang="en-US" sz="1600" spc="-2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15" dirty="0">
                <a:latin typeface="Corbel" panose="020B0503020204020204" pitchFamily="34" charset="0"/>
                <a:cs typeface="Microsoft Sans Serif"/>
              </a:rPr>
              <a:t> </a:t>
            </a:r>
            <a:r>
              <a:rPr lang="en-US" sz="1600" spc="-25" dirty="0">
                <a:latin typeface="Corbel" panose="020B0503020204020204" pitchFamily="34" charset="0"/>
                <a:cs typeface="Microsoft Sans Serif"/>
              </a:rPr>
              <a:t>train,</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time</a:t>
            </a:r>
            <a:r>
              <a:rPr lang="en-US" sz="1600" spc="-15" dirty="0">
                <a:latin typeface="Corbel" panose="020B0503020204020204" pitchFamily="34" charset="0"/>
                <a:cs typeface="Microsoft Sans Serif"/>
              </a:rPr>
              <a:t> </a:t>
            </a:r>
            <a:r>
              <a:rPr lang="en-US" sz="1600" spc="-10" dirty="0">
                <a:latin typeface="Corbel" panose="020B0503020204020204" pitchFamily="34" charset="0"/>
                <a:cs typeface="Microsoft Sans Serif"/>
              </a:rPr>
              <a:t>and</a:t>
            </a:r>
            <a:r>
              <a:rPr lang="en-US" sz="1600" spc="-20" dirty="0">
                <a:latin typeface="Corbel" panose="020B0503020204020204" pitchFamily="34" charset="0"/>
                <a:cs typeface="Microsoft Sans Serif"/>
              </a:rPr>
              <a:t> </a:t>
            </a:r>
            <a:r>
              <a:rPr lang="en-US" sz="1600" spc="-15" dirty="0">
                <a:latin typeface="Corbel" panose="020B0503020204020204" pitchFamily="34" charset="0"/>
                <a:cs typeface="Microsoft Sans Serif"/>
              </a:rPr>
              <a:t>memory</a:t>
            </a:r>
            <a:endParaRPr lang="en-US" sz="1600" dirty="0">
              <a:latin typeface="Corbel" panose="020B0503020204020204" pitchFamily="34" charset="0"/>
              <a:cs typeface="Microsoft Sans Serif"/>
            </a:endParaRPr>
          </a:p>
          <a:p>
            <a:pPr marL="12065">
              <a:lnSpc>
                <a:spcPct val="100000"/>
              </a:lnSpc>
              <a:buClr>
                <a:srgbClr val="63D197"/>
              </a:buClr>
              <a:tabLst>
                <a:tab pos="379095" algn="l"/>
                <a:tab pos="379730" algn="l"/>
              </a:tabLst>
            </a:pPr>
            <a:endParaRPr sz="1600" dirty="0">
              <a:latin typeface="Corbel" panose="020B0503020204020204" pitchFamily="34" charset="0"/>
              <a:cs typeface="Microsoft Sans Serif"/>
            </a:endParaRPr>
          </a:p>
        </p:txBody>
      </p:sp>
    </p:spTree>
    <p:extLst>
      <p:ext uri="{BB962C8B-B14F-4D97-AF65-F5344CB8AC3E}">
        <p14:creationId xmlns:p14="http://schemas.microsoft.com/office/powerpoint/2010/main" val="23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342" y="520950"/>
            <a:ext cx="8333584" cy="443711"/>
          </a:xfrm>
          <a:prstGeom prst="rect">
            <a:avLst/>
          </a:prstGeom>
        </p:spPr>
        <p:txBody>
          <a:bodyPr vert="horz" wrap="square" lIns="0" tIns="12700" rIns="0" bIns="0" rtlCol="0">
            <a:spAutoFit/>
          </a:bodyPr>
          <a:lstStyle/>
          <a:p>
            <a:pPr marL="12700">
              <a:lnSpc>
                <a:spcPct val="100000"/>
              </a:lnSpc>
              <a:spcBef>
                <a:spcPts val="100"/>
              </a:spcBef>
            </a:pPr>
            <a:r>
              <a:rPr lang="en-US" sz="2800" spc="-45" dirty="0"/>
              <a:t>In-Context </a:t>
            </a:r>
            <a:r>
              <a:rPr lang="en-US" sz="2800" spc="-65" dirty="0"/>
              <a:t>Learning: </a:t>
            </a:r>
            <a:r>
              <a:rPr lang="en-US" sz="2800" spc="-25" dirty="0">
                <a:solidFill>
                  <a:srgbClr val="FF5252"/>
                </a:solidFill>
              </a:rPr>
              <a:t>Intellectually Intriguing</a:t>
            </a:r>
          </a:p>
        </p:txBody>
      </p:sp>
      <p:sp>
        <p:nvSpPr>
          <p:cNvPr id="6" name="Text Placeholder 5">
            <a:extLst>
              <a:ext uri="{FF2B5EF4-FFF2-40B4-BE49-F238E27FC236}">
                <a16:creationId xmlns:a16="http://schemas.microsoft.com/office/drawing/2014/main" id="{6A0104D5-1263-07DB-5B6A-A1E214BBA346}"/>
              </a:ext>
            </a:extLst>
          </p:cNvPr>
          <p:cNvSpPr>
            <a:spLocks noGrp="1"/>
          </p:cNvSpPr>
          <p:nvPr>
            <p:ph type="body" sz="quarter" idx="16"/>
          </p:nvPr>
        </p:nvSpPr>
        <p:spPr/>
        <p:txBody>
          <a:bodyPr/>
          <a:lstStyle/>
          <a:p>
            <a:r>
              <a:rPr lang="en-US" sz="1600" spc="-45" dirty="0">
                <a:solidFill>
                  <a:srgbClr val="616161"/>
                </a:solidFill>
                <a:latin typeface="Corbel" panose="020B0503020204020204" pitchFamily="34" charset="0"/>
                <a:cs typeface="Trebuchet MS"/>
              </a:rPr>
              <a:t>Potential</a:t>
            </a:r>
            <a:r>
              <a:rPr lang="en-US" sz="1600" spc="-85" dirty="0">
                <a:solidFill>
                  <a:srgbClr val="616161"/>
                </a:solidFill>
                <a:latin typeface="Corbel" panose="020B0503020204020204" pitchFamily="34" charset="0"/>
                <a:cs typeface="Trebuchet MS"/>
              </a:rPr>
              <a:t> </a:t>
            </a:r>
            <a:r>
              <a:rPr lang="en-US" sz="1600" spc="-45" dirty="0">
                <a:solidFill>
                  <a:srgbClr val="616161"/>
                </a:solidFill>
                <a:latin typeface="Corbel" panose="020B0503020204020204" pitchFamily="34" charset="0"/>
                <a:cs typeface="Trebuchet MS"/>
              </a:rPr>
              <a:t>test</a:t>
            </a:r>
            <a:r>
              <a:rPr lang="en-US" sz="1600" spc="-80" dirty="0">
                <a:solidFill>
                  <a:srgbClr val="616161"/>
                </a:solidFill>
                <a:latin typeface="Corbel" panose="020B0503020204020204" pitchFamily="34" charset="0"/>
                <a:cs typeface="Trebuchet MS"/>
              </a:rPr>
              <a:t> </a:t>
            </a:r>
            <a:r>
              <a:rPr lang="en-US" sz="1600" spc="-65" dirty="0">
                <a:solidFill>
                  <a:srgbClr val="616161"/>
                </a:solidFill>
                <a:latin typeface="Corbel" panose="020B0503020204020204" pitchFamily="34" charset="0"/>
                <a:cs typeface="Trebuchet MS"/>
              </a:rPr>
              <a:t>for</a:t>
            </a:r>
            <a:r>
              <a:rPr lang="en-US" sz="1600" spc="-80" dirty="0">
                <a:solidFill>
                  <a:srgbClr val="616161"/>
                </a:solidFill>
                <a:latin typeface="Corbel" panose="020B0503020204020204" pitchFamily="34" charset="0"/>
                <a:cs typeface="Trebuchet MS"/>
              </a:rPr>
              <a:t> </a:t>
            </a:r>
            <a:r>
              <a:rPr lang="en-US" sz="1600" spc="-55" dirty="0">
                <a:solidFill>
                  <a:srgbClr val="616161"/>
                </a:solidFill>
                <a:latin typeface="Corbel" panose="020B0503020204020204" pitchFamily="34" charset="0"/>
                <a:cs typeface="Trebuchet MS"/>
              </a:rPr>
              <a:t>“Intelligent</a:t>
            </a:r>
            <a:r>
              <a:rPr lang="en-US" sz="1600" spc="-80" dirty="0">
                <a:solidFill>
                  <a:srgbClr val="616161"/>
                </a:solidFill>
                <a:latin typeface="Corbel" panose="020B0503020204020204" pitchFamily="34" charset="0"/>
                <a:cs typeface="Trebuchet MS"/>
              </a:rPr>
              <a:t> </a:t>
            </a:r>
            <a:r>
              <a:rPr lang="en-US" sz="1600" spc="-45" dirty="0">
                <a:solidFill>
                  <a:srgbClr val="616161"/>
                </a:solidFill>
                <a:latin typeface="Corbel" panose="020B0503020204020204" pitchFamily="34" charset="0"/>
                <a:cs typeface="Trebuchet MS"/>
              </a:rPr>
              <a:t>Behavior”</a:t>
            </a:r>
          </a:p>
          <a:p>
            <a:endParaRPr lang="en-US" spc="-45" dirty="0">
              <a:solidFill>
                <a:srgbClr val="616161"/>
              </a:solidFill>
              <a:latin typeface="Corbel" panose="020B0503020204020204" pitchFamily="34" charset="0"/>
              <a:cs typeface="Trebuchet MS"/>
            </a:endParaRPr>
          </a:p>
          <a:p>
            <a:endParaRPr lang="en-US" sz="1600" spc="-45" dirty="0">
              <a:solidFill>
                <a:srgbClr val="616161"/>
              </a:solidFill>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latin typeface="Corbel" panose="020B0503020204020204" pitchFamily="34" charset="0"/>
              <a:cs typeface="Trebuchet MS"/>
            </a:endParaRPr>
          </a:p>
          <a:p>
            <a:r>
              <a:rPr lang="en-US" sz="1600" spc="5" dirty="0">
                <a:solidFill>
                  <a:srgbClr val="616161"/>
                </a:solidFill>
                <a:latin typeface="Corbel" panose="020B0503020204020204" pitchFamily="34" charset="0"/>
                <a:cs typeface="Trebuchet MS"/>
              </a:rPr>
              <a:t>Insights</a:t>
            </a:r>
            <a:r>
              <a:rPr lang="en-US" sz="1600" spc="-85" dirty="0">
                <a:solidFill>
                  <a:srgbClr val="616161"/>
                </a:solidFill>
                <a:latin typeface="Corbel" panose="020B0503020204020204" pitchFamily="34" charset="0"/>
                <a:cs typeface="Trebuchet MS"/>
              </a:rPr>
              <a:t> </a:t>
            </a:r>
            <a:r>
              <a:rPr lang="en-US" sz="1600" spc="-50" dirty="0">
                <a:solidFill>
                  <a:srgbClr val="616161"/>
                </a:solidFill>
                <a:latin typeface="Corbel" panose="020B0503020204020204" pitchFamily="34" charset="0"/>
                <a:cs typeface="Trebuchet MS"/>
              </a:rPr>
              <a:t>into</a:t>
            </a:r>
            <a:r>
              <a:rPr lang="en-US" sz="1600" spc="-85" dirty="0">
                <a:solidFill>
                  <a:srgbClr val="616161"/>
                </a:solidFill>
                <a:latin typeface="Corbel" panose="020B0503020204020204" pitchFamily="34" charset="0"/>
                <a:cs typeface="Trebuchet MS"/>
              </a:rPr>
              <a:t> </a:t>
            </a:r>
            <a:r>
              <a:rPr lang="en-US" sz="1600" spc="20" dirty="0">
                <a:solidFill>
                  <a:srgbClr val="616161"/>
                </a:solidFill>
                <a:latin typeface="Corbel" panose="020B0503020204020204" pitchFamily="34" charset="0"/>
                <a:cs typeface="Trebuchet MS"/>
              </a:rPr>
              <a:t>Language</a:t>
            </a:r>
            <a:r>
              <a:rPr lang="en-US" sz="1600" spc="-80" dirty="0">
                <a:solidFill>
                  <a:srgbClr val="616161"/>
                </a:solidFill>
                <a:latin typeface="Corbel" panose="020B0503020204020204" pitchFamily="34" charset="0"/>
                <a:cs typeface="Trebuchet MS"/>
              </a:rPr>
              <a:t> </a:t>
            </a:r>
            <a:r>
              <a:rPr lang="en-US" sz="1600" spc="15" dirty="0">
                <a:solidFill>
                  <a:srgbClr val="616161"/>
                </a:solidFill>
                <a:latin typeface="Corbel" panose="020B0503020204020204" pitchFamily="34" charset="0"/>
                <a:cs typeface="Trebuchet MS"/>
              </a:rPr>
              <a:t>Modeling</a:t>
            </a:r>
            <a:endParaRPr lang="en-US" sz="1600" dirty="0">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p>
        </p:txBody>
      </p:sp>
      <p:sp>
        <p:nvSpPr>
          <p:cNvPr id="5" name="object 5"/>
          <p:cNvSpPr txBox="1"/>
          <p:nvPr/>
        </p:nvSpPr>
        <p:spPr>
          <a:xfrm>
            <a:off x="4394941" y="1419226"/>
            <a:ext cx="4237990" cy="505267"/>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600" spc="-20" dirty="0">
                <a:latin typeface="Corbel" panose="020B0503020204020204" pitchFamily="34" charset="0"/>
                <a:cs typeface="Microsoft Sans Serif"/>
              </a:rPr>
              <a:t>Generalization </a:t>
            </a:r>
            <a:r>
              <a:rPr sz="1600" spc="-5" dirty="0">
                <a:latin typeface="Corbel" panose="020B0503020204020204" pitchFamily="34" charset="0"/>
                <a:cs typeface="Microsoft Sans Serif"/>
              </a:rPr>
              <a:t>from</a:t>
            </a:r>
            <a:r>
              <a:rPr sz="1600" spc="-15" dirty="0">
                <a:latin typeface="Corbel" panose="020B0503020204020204" pitchFamily="34" charset="0"/>
                <a:cs typeface="Microsoft Sans Serif"/>
              </a:rPr>
              <a:t> </a:t>
            </a:r>
            <a:r>
              <a:rPr sz="1600" spc="10" dirty="0">
                <a:latin typeface="Corbel" panose="020B0503020204020204" pitchFamily="34" charset="0"/>
                <a:cs typeface="Microsoft Sans Serif"/>
              </a:rPr>
              <a:t>few</a:t>
            </a:r>
            <a:r>
              <a:rPr sz="1600" spc="-20" dirty="0">
                <a:latin typeface="Corbel" panose="020B0503020204020204" pitchFamily="34" charset="0"/>
                <a:cs typeface="Microsoft Sans Serif"/>
              </a:rPr>
              <a:t> examples</a:t>
            </a:r>
            <a:endParaRPr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600" spc="-20" dirty="0">
                <a:latin typeface="Corbel" panose="020B0503020204020204" pitchFamily="34" charset="0"/>
                <a:cs typeface="Microsoft Sans Serif"/>
              </a:rPr>
              <a:t>Fundamental</a:t>
            </a:r>
            <a:r>
              <a:rPr sz="1600" spc="-25" dirty="0">
                <a:latin typeface="Corbel" panose="020B0503020204020204" pitchFamily="34" charset="0"/>
                <a:cs typeface="Microsoft Sans Serif"/>
              </a:rPr>
              <a:t> </a:t>
            </a:r>
            <a:r>
              <a:rPr sz="1600" spc="5" dirty="0">
                <a:latin typeface="Corbel" panose="020B0503020204020204" pitchFamily="34" charset="0"/>
                <a:cs typeface="Microsoft Sans Serif"/>
              </a:rPr>
              <a:t>piece</a:t>
            </a:r>
            <a:r>
              <a:rPr sz="1600" spc="-25" dirty="0">
                <a:latin typeface="Corbel" panose="020B0503020204020204" pitchFamily="34" charset="0"/>
                <a:cs typeface="Microsoft Sans Serif"/>
              </a:rPr>
              <a:t> </a:t>
            </a:r>
            <a:r>
              <a:rPr sz="1600" spc="15" dirty="0">
                <a:latin typeface="Corbel" panose="020B0503020204020204" pitchFamily="34" charset="0"/>
                <a:cs typeface="Microsoft Sans Serif"/>
              </a:rPr>
              <a:t>of</a:t>
            </a:r>
            <a:r>
              <a:rPr sz="1600" spc="-20" dirty="0">
                <a:latin typeface="Corbel" panose="020B0503020204020204" pitchFamily="34" charset="0"/>
                <a:cs typeface="Microsoft Sans Serif"/>
              </a:rPr>
              <a:t> </a:t>
            </a:r>
            <a:r>
              <a:rPr sz="1600" dirty="0">
                <a:latin typeface="Corbel" panose="020B0503020204020204" pitchFamily="34" charset="0"/>
                <a:cs typeface="Microsoft Sans Serif"/>
              </a:rPr>
              <a:t>intelligence</a:t>
            </a:r>
          </a:p>
        </p:txBody>
      </p:sp>
      <p:sp>
        <p:nvSpPr>
          <p:cNvPr id="7" name="Google Shape;138;g1501cc781cf_0_0">
            <a:extLst>
              <a:ext uri="{FF2B5EF4-FFF2-40B4-BE49-F238E27FC236}">
                <a16:creationId xmlns:a16="http://schemas.microsoft.com/office/drawing/2014/main" id="{7FEEFC7F-81F7-A68D-5902-E8E5F1BC7A9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object 6">
            <a:extLst>
              <a:ext uri="{FF2B5EF4-FFF2-40B4-BE49-F238E27FC236}">
                <a16:creationId xmlns:a16="http://schemas.microsoft.com/office/drawing/2014/main" id="{AAB8DD29-ED71-A633-701D-7467A3C4805F}"/>
              </a:ext>
            </a:extLst>
          </p:cNvPr>
          <p:cNvSpPr txBox="1"/>
          <p:nvPr/>
        </p:nvSpPr>
        <p:spPr>
          <a:xfrm>
            <a:off x="4416049" y="2711831"/>
            <a:ext cx="4385945" cy="997709"/>
          </a:xfrm>
          <a:prstGeom prst="rect">
            <a:avLst/>
          </a:prstGeom>
        </p:spPr>
        <p:txBody>
          <a:bodyPr vert="horz" wrap="square" lIns="0" tIns="12700" rIns="0" bIns="0" rtlCol="0">
            <a:spAutoFit/>
          </a:bodyPr>
          <a:lstStyle/>
          <a:p>
            <a:pPr marL="379095" indent="-367030">
              <a:lnSpc>
                <a:spcPct val="100000"/>
              </a:lnSpc>
              <a:buClr>
                <a:srgbClr val="FF5252"/>
              </a:buClr>
              <a:buFont typeface="Arial MT"/>
              <a:buChar char="●"/>
              <a:tabLst>
                <a:tab pos="379095" algn="l"/>
                <a:tab pos="379730" algn="l"/>
              </a:tabLst>
            </a:pPr>
            <a:endParaRPr lang="en-US" sz="1600" spc="-4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600" spc="-40" dirty="0">
                <a:latin typeface="Corbel" panose="020B0503020204020204" pitchFamily="34" charset="0"/>
                <a:cs typeface="Microsoft Sans Serif"/>
              </a:rPr>
              <a:t>What</a:t>
            </a:r>
            <a:r>
              <a:rPr sz="1600" spc="-25" dirty="0">
                <a:latin typeface="Corbel" panose="020B0503020204020204" pitchFamily="34" charset="0"/>
                <a:cs typeface="Microsoft Sans Serif"/>
              </a:rPr>
              <a:t> </a:t>
            </a:r>
            <a:r>
              <a:rPr sz="1600" dirty="0">
                <a:latin typeface="Corbel" panose="020B0503020204020204" pitchFamily="34" charset="0"/>
                <a:cs typeface="Microsoft Sans Serif"/>
              </a:rPr>
              <a:t>does</a:t>
            </a:r>
            <a:r>
              <a:rPr sz="1600" spc="-20" dirty="0">
                <a:latin typeface="Corbel" panose="020B0503020204020204" pitchFamily="34" charset="0"/>
                <a:cs typeface="Microsoft Sans Serif"/>
              </a:rPr>
              <a:t> </a:t>
            </a:r>
            <a:r>
              <a:rPr sz="1600" spc="-35" dirty="0">
                <a:latin typeface="Corbel" panose="020B0503020204020204" pitchFamily="34" charset="0"/>
                <a:cs typeface="Microsoft Sans Serif"/>
              </a:rPr>
              <a:t>an</a:t>
            </a:r>
            <a:r>
              <a:rPr sz="1600" spc="-20" dirty="0">
                <a:latin typeface="Corbel" panose="020B0503020204020204" pitchFamily="34" charset="0"/>
                <a:cs typeface="Microsoft Sans Serif"/>
              </a:rPr>
              <a:t> </a:t>
            </a:r>
            <a:r>
              <a:rPr sz="1600" spc="-70" dirty="0">
                <a:latin typeface="Corbel" panose="020B0503020204020204" pitchFamily="34" charset="0"/>
                <a:cs typeface="Microsoft Sans Serif"/>
              </a:rPr>
              <a:t>LLM</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“know”?</a:t>
            </a:r>
            <a:endParaRPr sz="16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600" spc="-40" dirty="0">
                <a:latin typeface="Corbel" panose="020B0503020204020204" pitchFamily="34" charset="0"/>
                <a:cs typeface="Microsoft Sans Serif"/>
              </a:rPr>
              <a:t>What</a:t>
            </a:r>
            <a:r>
              <a:rPr sz="1600" spc="-15" dirty="0">
                <a:latin typeface="Corbel" panose="020B0503020204020204" pitchFamily="34" charset="0"/>
                <a:cs typeface="Microsoft Sans Serif"/>
              </a:rPr>
              <a:t> </a:t>
            </a:r>
            <a:r>
              <a:rPr sz="1600" spc="-20" dirty="0">
                <a:latin typeface="Corbel" panose="020B0503020204020204" pitchFamily="34" charset="0"/>
                <a:cs typeface="Microsoft Sans Serif"/>
              </a:rPr>
              <a:t>are</a:t>
            </a:r>
            <a:r>
              <a:rPr sz="1600" spc="-15" dirty="0">
                <a:latin typeface="Corbel" panose="020B0503020204020204" pitchFamily="34" charset="0"/>
                <a:cs typeface="Microsoft Sans Serif"/>
              </a:rPr>
              <a:t> </a:t>
            </a:r>
            <a:r>
              <a:rPr sz="1600" spc="10" dirty="0">
                <a:latin typeface="Corbel" panose="020B0503020204020204" pitchFamily="34" charset="0"/>
                <a:cs typeface="Microsoft Sans Serif"/>
              </a:rPr>
              <a:t>the</a:t>
            </a:r>
            <a:r>
              <a:rPr sz="1600" spc="-10" dirty="0">
                <a:latin typeface="Corbel" panose="020B0503020204020204" pitchFamily="34" charset="0"/>
                <a:cs typeface="Microsoft Sans Serif"/>
              </a:rPr>
              <a:t> </a:t>
            </a:r>
            <a:r>
              <a:rPr sz="1600" spc="-15" dirty="0">
                <a:latin typeface="Corbel" panose="020B0503020204020204" pitchFamily="34" charset="0"/>
                <a:cs typeface="Microsoft Sans Serif"/>
              </a:rPr>
              <a:t>biases/limitations </a:t>
            </a:r>
            <a:r>
              <a:rPr sz="1600" spc="15" dirty="0">
                <a:latin typeface="Corbel" panose="020B0503020204020204" pitchFamily="34" charset="0"/>
                <a:cs typeface="Microsoft Sans Serif"/>
              </a:rPr>
              <a:t>of</a:t>
            </a:r>
            <a:r>
              <a:rPr sz="1600" spc="-15" dirty="0">
                <a:latin typeface="Corbel" panose="020B0503020204020204" pitchFamily="34" charset="0"/>
                <a:cs typeface="Microsoft Sans Serif"/>
              </a:rPr>
              <a:t> </a:t>
            </a:r>
            <a:r>
              <a:rPr sz="1600" spc="-105" dirty="0">
                <a:latin typeface="Corbel" panose="020B0503020204020204" pitchFamily="34" charset="0"/>
                <a:cs typeface="Microsoft Sans Serif"/>
              </a:rPr>
              <a:t>LLMs?</a:t>
            </a:r>
            <a:endParaRPr lang="en-US" sz="1600" spc="-105"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lang="en-US" sz="1600" spc="-105" dirty="0">
                <a:latin typeface="Corbel" panose="020B0503020204020204" pitchFamily="34" charset="0"/>
                <a:cs typeface="Microsoft Sans Serif"/>
              </a:rPr>
              <a:t>…</a:t>
            </a:r>
            <a:endParaRPr sz="1600" dirty="0">
              <a:latin typeface="Corbel" panose="020B0503020204020204" pitchFamily="34" charset="0"/>
              <a:cs typeface="Microsoft Sans Serif"/>
            </a:endParaRPr>
          </a:p>
        </p:txBody>
      </p:sp>
    </p:spTree>
    <p:extLst>
      <p:ext uri="{BB962C8B-B14F-4D97-AF65-F5344CB8AC3E}">
        <p14:creationId xmlns:p14="http://schemas.microsoft.com/office/powerpoint/2010/main" val="42017999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31AA5-746A-8B33-ACF5-F1DFE8396ED1}"/>
              </a:ext>
            </a:extLst>
          </p:cNvPr>
          <p:cNvSpPr>
            <a:spLocks noGrp="1"/>
          </p:cNvSpPr>
          <p:nvPr>
            <p:ph type="body" sz="quarter" idx="10"/>
          </p:nvPr>
        </p:nvSpPr>
        <p:spPr/>
        <p:txBody>
          <a:bodyPr anchor="ctr">
            <a:normAutofit fontScale="70000" lnSpcReduction="20000"/>
          </a:bodyPr>
          <a:lstStyle/>
          <a:p>
            <a:pPr algn="ctr"/>
            <a:r>
              <a:rPr lang="en-US" sz="6600" dirty="0"/>
              <a:t>ICL’s is quite sensitive! </a:t>
            </a:r>
          </a:p>
        </p:txBody>
      </p:sp>
    </p:spTree>
    <p:extLst>
      <p:ext uri="{BB962C8B-B14F-4D97-AF65-F5344CB8AC3E}">
        <p14:creationId xmlns:p14="http://schemas.microsoft.com/office/powerpoint/2010/main" val="24586963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EC238CFF-B30D-6A47-68EC-7DDFC453FF5E}"/>
              </a:ext>
            </a:extLst>
          </p:cNvPr>
          <p:cNvSpPr>
            <a:spLocks noGrp="1"/>
          </p:cNvSpPr>
          <p:nvPr>
            <p:ph type="body" sz="quarter" idx="16"/>
          </p:nvPr>
        </p:nvSpPr>
        <p:spPr/>
        <p:txBody>
          <a:bodyPr/>
          <a:lstStyle/>
          <a:p>
            <a:endParaRPr lang="en-US"/>
          </a:p>
        </p:txBody>
      </p:sp>
      <p:pic>
        <p:nvPicPr>
          <p:cNvPr id="3" name="Content Placeholder 2" descr="Graphical user interface, text, application&#10;&#10;Description automatically generated">
            <a:extLst>
              <a:ext uri="{FF2B5EF4-FFF2-40B4-BE49-F238E27FC236}">
                <a16:creationId xmlns:a16="http://schemas.microsoft.com/office/drawing/2014/main" id="{A98F197F-D33A-A9AA-3EE8-42963148B814}"/>
              </a:ext>
            </a:extLst>
          </p:cNvPr>
          <p:cNvPicPr>
            <a:picLocks noGrp="1" noChangeAspect="1"/>
          </p:cNvPicPr>
          <p:nvPr>
            <p:ph idx="4294967295"/>
          </p:nvPr>
        </p:nvPicPr>
        <p:blipFill>
          <a:blip r:embed="rId2"/>
          <a:stretch>
            <a:fillRect/>
          </a:stretch>
        </p:blipFill>
        <p:spPr>
          <a:xfrm>
            <a:off x="1518409" y="1722438"/>
            <a:ext cx="5632450" cy="1698625"/>
          </a:xfrm>
          <a:prstGeom prst="rect">
            <a:avLst/>
          </a:prstGeom>
        </p:spPr>
      </p:pic>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413062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A3EB7701-5AF1-04F2-CA50-0E046220BC46}"/>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2" name="Content Placeholder 7" descr="Graphical user interface, text, application&#10;&#10;Description automatically generated">
            <a:extLst>
              <a:ext uri="{FF2B5EF4-FFF2-40B4-BE49-F238E27FC236}">
                <a16:creationId xmlns:a16="http://schemas.microsoft.com/office/drawing/2014/main" id="{2316B130-1ABD-F73F-2206-4CB30D760B32}"/>
              </a:ext>
            </a:extLst>
          </p:cNvPr>
          <p:cNvPicPr>
            <a:picLocks noChangeAspect="1"/>
          </p:cNvPicPr>
          <p:nvPr/>
        </p:nvPicPr>
        <p:blipFill>
          <a:blip r:embed="rId2"/>
          <a:stretch>
            <a:fillRect/>
          </a:stretch>
        </p:blipFill>
        <p:spPr>
          <a:xfrm>
            <a:off x="1519672" y="1767588"/>
            <a:ext cx="5832104" cy="1872563"/>
          </a:xfrm>
          <a:prstGeom prst="rect">
            <a:avLst/>
          </a:prstGeom>
          <a:noFill/>
          <a:ln>
            <a:noFill/>
          </a:ln>
        </p:spPr>
      </p:pic>
    </p:spTree>
    <p:extLst>
      <p:ext uri="{BB962C8B-B14F-4D97-AF65-F5344CB8AC3E}">
        <p14:creationId xmlns:p14="http://schemas.microsoft.com/office/powerpoint/2010/main" val="3259182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6BA99D03-E05D-04F7-B2B2-2D380D870DBA}"/>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8" name="Content Placeholder 2" descr="Graphical user interface, text, application, chat or text message&#10;&#10;Description automatically generated">
            <a:extLst>
              <a:ext uri="{FF2B5EF4-FFF2-40B4-BE49-F238E27FC236}">
                <a16:creationId xmlns:a16="http://schemas.microsoft.com/office/drawing/2014/main" id="{E50F0ED2-BCE8-B91F-9CBF-324974D46F54}"/>
              </a:ext>
            </a:extLst>
          </p:cNvPr>
          <p:cNvPicPr>
            <a:picLocks noChangeAspect="1"/>
          </p:cNvPicPr>
          <p:nvPr/>
        </p:nvPicPr>
        <p:blipFill>
          <a:blip r:embed="rId2"/>
          <a:stretch>
            <a:fillRect/>
          </a:stretch>
        </p:blipFill>
        <p:spPr>
          <a:xfrm>
            <a:off x="1574472" y="1802003"/>
            <a:ext cx="5995055" cy="2747137"/>
          </a:xfrm>
          <a:prstGeom prst="rect">
            <a:avLst/>
          </a:prstGeom>
          <a:noFill/>
          <a:ln>
            <a:noFill/>
          </a:ln>
        </p:spPr>
      </p:pic>
    </p:spTree>
    <p:extLst>
      <p:ext uri="{BB962C8B-B14F-4D97-AF65-F5344CB8AC3E}">
        <p14:creationId xmlns:p14="http://schemas.microsoft.com/office/powerpoint/2010/main" val="6170686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084D-1C70-54A4-326E-E6358166227E}"/>
              </a:ext>
            </a:extLst>
          </p:cNvPr>
          <p:cNvSpPr>
            <a:spLocks noGrp="1"/>
          </p:cNvSpPr>
          <p:nvPr>
            <p:ph type="title"/>
          </p:nvPr>
        </p:nvSpPr>
        <p:spPr/>
        <p:txBody>
          <a:bodyPr>
            <a:normAutofit fontScale="90000"/>
          </a:bodyPr>
          <a:lstStyle/>
          <a:p>
            <a:r>
              <a:rPr lang="en-US" dirty="0"/>
              <a:t>In-Context Learning: Sensitivity to Encoding </a:t>
            </a:r>
          </a:p>
        </p:txBody>
      </p:sp>
      <p:sp>
        <p:nvSpPr>
          <p:cNvPr id="3" name="Text Placeholder 2">
            <a:extLst>
              <a:ext uri="{FF2B5EF4-FFF2-40B4-BE49-F238E27FC236}">
                <a16:creationId xmlns:a16="http://schemas.microsoft.com/office/drawing/2014/main" id="{DCB4F6E9-C81B-0216-47A6-A04EDF41D678}"/>
              </a:ext>
            </a:extLst>
          </p:cNvPr>
          <p:cNvSpPr>
            <a:spLocks noGrp="1"/>
          </p:cNvSpPr>
          <p:nvPr>
            <p:ph type="body" sz="quarter" idx="16"/>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9142580D-C598-C778-31D3-786AD887142C}"/>
              </a:ext>
            </a:extLst>
          </p:cNvPr>
          <p:cNvPicPr>
            <a:picLocks noGrp="1" noChangeAspect="1"/>
          </p:cNvPicPr>
          <p:nvPr>
            <p:ph idx="4294967295"/>
          </p:nvPr>
        </p:nvPicPr>
        <p:blipFill>
          <a:blip r:embed="rId2"/>
          <a:stretch>
            <a:fillRect/>
          </a:stretch>
        </p:blipFill>
        <p:spPr>
          <a:xfrm>
            <a:off x="0" y="1328738"/>
            <a:ext cx="7351713" cy="2873375"/>
          </a:xfrm>
          <a:prstGeom prst="rect">
            <a:avLst/>
          </a:prstGeom>
        </p:spPr>
      </p:pic>
      <p:sp>
        <p:nvSpPr>
          <p:cNvPr id="6" name="object 7">
            <a:extLst>
              <a:ext uri="{FF2B5EF4-FFF2-40B4-BE49-F238E27FC236}">
                <a16:creationId xmlns:a16="http://schemas.microsoft.com/office/drawing/2014/main" id="{BCCD1D16-8A0D-6EC9-9B10-429D1C8677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7" name="Google Shape;138;g1501cc781cf_0_0">
            <a:extLst>
              <a:ext uri="{FF2B5EF4-FFF2-40B4-BE49-F238E27FC236}">
                <a16:creationId xmlns:a16="http://schemas.microsoft.com/office/drawing/2014/main" id="{7C9B0818-6BFA-D4D6-C55F-7E11EB995411}"/>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9" name="TextBox 8">
            <a:extLst>
              <a:ext uri="{FF2B5EF4-FFF2-40B4-BE49-F238E27FC236}">
                <a16:creationId xmlns:a16="http://schemas.microsoft.com/office/drawing/2014/main" id="{5DB4FF01-C1D5-1263-3857-F4F5BB82190D}"/>
              </a:ext>
            </a:extLst>
          </p:cNvPr>
          <p:cNvSpPr txBox="1"/>
          <p:nvPr/>
        </p:nvSpPr>
        <p:spPr>
          <a:xfrm>
            <a:off x="0" y="4404102"/>
            <a:ext cx="9089813" cy="338554"/>
          </a:xfrm>
          <a:prstGeom prst="rect">
            <a:avLst/>
          </a:prstGeom>
          <a:noFill/>
        </p:spPr>
        <p:txBody>
          <a:bodyPr wrap="square">
            <a:spAutoFit/>
          </a:bodyPr>
          <a:lstStyle/>
          <a:p>
            <a:pPr algn="ctr"/>
            <a:r>
              <a:rPr lang="en-US" sz="1600" dirty="0">
                <a:latin typeface="Corbel" panose="020B0503020204020204" pitchFamily="34" charset="0"/>
              </a:rPr>
              <a:t>In-context learning is highly sensitive to prompt format (training sets and  patterns/verbalizers)</a:t>
            </a:r>
          </a:p>
        </p:txBody>
      </p:sp>
    </p:spTree>
    <p:extLst>
      <p:ext uri="{BB962C8B-B14F-4D97-AF65-F5344CB8AC3E}">
        <p14:creationId xmlns:p14="http://schemas.microsoft.com/office/powerpoint/2010/main" val="1354810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5F6A-079F-52A1-D34D-B8F6E186CBF6}"/>
              </a:ext>
            </a:extLst>
          </p:cNvPr>
          <p:cNvSpPr>
            <a:spLocks noGrp="1"/>
          </p:cNvSpPr>
          <p:nvPr>
            <p:ph type="title"/>
          </p:nvPr>
        </p:nvSpPr>
        <p:spPr/>
        <p:txBody>
          <a:bodyPr>
            <a:normAutofit/>
          </a:bodyPr>
          <a:lstStyle/>
          <a:p>
            <a:r>
              <a:rPr lang="en-US" dirty="0"/>
              <a:t>You use Language Models every day! </a:t>
            </a:r>
          </a:p>
        </p:txBody>
      </p:sp>
      <p:sp>
        <p:nvSpPr>
          <p:cNvPr id="4" name="Text Placeholder 3">
            <a:extLst>
              <a:ext uri="{FF2B5EF4-FFF2-40B4-BE49-F238E27FC236}">
                <a16:creationId xmlns:a16="http://schemas.microsoft.com/office/drawing/2014/main" id="{F2052A1C-367A-FA4E-C783-7E4CCF8B6FB9}"/>
              </a:ext>
            </a:extLst>
          </p:cNvPr>
          <p:cNvSpPr>
            <a:spLocks noGrp="1"/>
          </p:cNvSpPr>
          <p:nvPr>
            <p:ph type="body" sz="quarter" idx="16"/>
          </p:nvPr>
        </p:nvSpPr>
        <p:spPr/>
        <p:txBody>
          <a:bodyPr/>
          <a:lstStyle/>
          <a:p>
            <a:endParaRPr lang="en-US"/>
          </a:p>
        </p:txBody>
      </p:sp>
      <p:pic>
        <p:nvPicPr>
          <p:cNvPr id="2052" name="Picture 4" descr="ChatGPT taught me something powerful about human collaboration - The Boston  Globe">
            <a:extLst>
              <a:ext uri="{FF2B5EF4-FFF2-40B4-BE49-F238E27FC236}">
                <a16:creationId xmlns:a16="http://schemas.microsoft.com/office/drawing/2014/main" id="{72C22C91-E8A0-8E59-D125-967322E29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08" y="1067826"/>
            <a:ext cx="5784983" cy="385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7106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62FA-0B06-6914-290D-2D6F5A23F573}"/>
              </a:ext>
            </a:extLst>
          </p:cNvPr>
          <p:cNvSpPr>
            <a:spLocks noGrp="1"/>
          </p:cNvSpPr>
          <p:nvPr>
            <p:ph type="title"/>
          </p:nvPr>
        </p:nvSpPr>
        <p:spPr/>
        <p:txBody>
          <a:bodyPr>
            <a:normAutofit/>
          </a:bodyPr>
          <a:lstStyle/>
          <a:p>
            <a:r>
              <a:rPr lang="en-US" dirty="0"/>
              <a:t>What Causes These Variances?</a:t>
            </a:r>
          </a:p>
        </p:txBody>
      </p:sp>
      <p:sp>
        <p:nvSpPr>
          <p:cNvPr id="3" name="Content Placeholder 2">
            <a:extLst>
              <a:ext uri="{FF2B5EF4-FFF2-40B4-BE49-F238E27FC236}">
                <a16:creationId xmlns:a16="http://schemas.microsoft.com/office/drawing/2014/main" id="{8048EB55-4409-8498-1D04-FFBEE2DA946A}"/>
              </a:ext>
            </a:extLst>
          </p:cNvPr>
          <p:cNvSpPr>
            <a:spLocks noGrp="1"/>
          </p:cNvSpPr>
          <p:nvPr>
            <p:ph type="body" sz="quarter" idx="16"/>
          </p:nvPr>
        </p:nvSpPr>
        <p:spPr/>
        <p:txBody>
          <a:bodyPr/>
          <a:lstStyle/>
          <a:p>
            <a:r>
              <a:rPr lang="en-US" dirty="0"/>
              <a:t>Here we will provide several factors … </a:t>
            </a:r>
          </a:p>
        </p:txBody>
      </p:sp>
    </p:spTree>
    <p:extLst>
      <p:ext uri="{BB962C8B-B14F-4D97-AF65-F5344CB8AC3E}">
        <p14:creationId xmlns:p14="http://schemas.microsoft.com/office/powerpoint/2010/main" val="10236032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4" name="Text Placeholder 3">
            <a:extLst>
              <a:ext uri="{FF2B5EF4-FFF2-40B4-BE49-F238E27FC236}">
                <a16:creationId xmlns:a16="http://schemas.microsoft.com/office/drawing/2014/main" id="{04BAA2BD-24C5-9256-2B4B-C6E9BD1A0C83}"/>
              </a:ext>
            </a:extLst>
          </p:cNvPr>
          <p:cNvSpPr>
            <a:spLocks noGrp="1"/>
          </p:cNvSpPr>
          <p:nvPr>
            <p:ph type="body" sz="quarter" idx="16"/>
          </p:nvPr>
        </p:nvSpPr>
        <p:spPr/>
        <p:txBody>
          <a:bodyPr/>
          <a:lstStyle/>
          <a:p>
            <a:r>
              <a:rPr lang="en-US" dirty="0"/>
              <a:t>Among 4 demonstrations, count how many are “positive”. </a:t>
            </a:r>
          </a:p>
          <a:p>
            <a:r>
              <a:rPr lang="en-US" dirty="0"/>
              <a:t>Then check if the model output correlates with the number of “positive” demos. </a:t>
            </a:r>
          </a:p>
          <a:p>
            <a:endParaRPr lang="en-US" dirty="0"/>
          </a:p>
        </p:txBody>
      </p:sp>
      <p:pic>
        <p:nvPicPr>
          <p:cNvPr id="5" name="Picture 4" descr="A screenshot of a video game&#10;&#10;Description automatically generated">
            <a:extLst>
              <a:ext uri="{FF2B5EF4-FFF2-40B4-BE49-F238E27FC236}">
                <a16:creationId xmlns:a16="http://schemas.microsoft.com/office/drawing/2014/main" id="{6412B2D8-7A9A-851C-B1CA-5D474D0B396F}"/>
              </a:ext>
            </a:extLst>
          </p:cNvPr>
          <p:cNvPicPr>
            <a:picLocks noChangeAspect="1"/>
          </p:cNvPicPr>
          <p:nvPr/>
        </p:nvPicPr>
        <p:blipFill>
          <a:blip r:embed="rId2"/>
          <a:stretch>
            <a:fillRect/>
          </a:stretch>
        </p:blipFill>
        <p:spPr>
          <a:xfrm>
            <a:off x="4371975" y="127780"/>
            <a:ext cx="4636294" cy="1262870"/>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4" name="Text Placeholder 3">
            <a:extLst>
              <a:ext uri="{FF2B5EF4-FFF2-40B4-BE49-F238E27FC236}">
                <a16:creationId xmlns:a16="http://schemas.microsoft.com/office/drawing/2014/main" id="{04BAA2BD-24C5-9256-2B4B-C6E9BD1A0C83}"/>
              </a:ext>
            </a:extLst>
          </p:cNvPr>
          <p:cNvSpPr>
            <a:spLocks noGrp="1"/>
          </p:cNvSpPr>
          <p:nvPr>
            <p:ph type="body" sz="quarter" idx="16"/>
          </p:nvPr>
        </p:nvSpPr>
        <p:spPr/>
        <p:txBody>
          <a:bodyPr/>
          <a:lstStyle/>
          <a:p>
            <a:r>
              <a:rPr lang="en-US" dirty="0"/>
              <a:t>Among 4 demonstrations, count how many are “positive”. </a:t>
            </a:r>
          </a:p>
          <a:p>
            <a:r>
              <a:rPr lang="en-US" dirty="0"/>
              <a:t>Then check if the model output correlates with the number of “positive” demos. </a:t>
            </a:r>
          </a:p>
          <a:p>
            <a:endParaRPr lang="en-US" dirty="0"/>
          </a:p>
        </p:txBody>
      </p:sp>
      <p:pic>
        <p:nvPicPr>
          <p:cNvPr id="5" name="Picture 4" descr="A screenshot of a video game&#10;&#10;Description automatically generated">
            <a:extLst>
              <a:ext uri="{FF2B5EF4-FFF2-40B4-BE49-F238E27FC236}">
                <a16:creationId xmlns:a16="http://schemas.microsoft.com/office/drawing/2014/main" id="{6412B2D8-7A9A-851C-B1CA-5D474D0B396F}"/>
              </a:ext>
            </a:extLst>
          </p:cNvPr>
          <p:cNvPicPr>
            <a:picLocks noChangeAspect="1"/>
          </p:cNvPicPr>
          <p:nvPr/>
        </p:nvPicPr>
        <p:blipFill>
          <a:blip r:embed="rId2"/>
          <a:stretch>
            <a:fillRect/>
          </a:stretch>
        </p:blipFill>
        <p:spPr>
          <a:xfrm>
            <a:off x="4371975" y="127780"/>
            <a:ext cx="4636294" cy="1262870"/>
          </a:xfrm>
          <a:prstGeom prst="rect">
            <a:avLst/>
          </a:prstGeom>
        </p:spPr>
      </p:pic>
      <p:sp>
        <p:nvSpPr>
          <p:cNvPr id="3" name="object 3">
            <a:extLst>
              <a:ext uri="{FF2B5EF4-FFF2-40B4-BE49-F238E27FC236}">
                <a16:creationId xmlns:a16="http://schemas.microsoft.com/office/drawing/2014/main" id="{4AB2FF8A-6E9E-50A2-F97A-A1E549E90F43}"/>
              </a:ext>
            </a:extLst>
          </p:cNvPr>
          <p:cNvSpPr txBox="1"/>
          <p:nvPr/>
        </p:nvSpPr>
        <p:spPr>
          <a:xfrm>
            <a:off x="279611" y="2931384"/>
            <a:ext cx="1706352" cy="82458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6" name="object 4">
            <a:extLst>
              <a:ext uri="{FF2B5EF4-FFF2-40B4-BE49-F238E27FC236}">
                <a16:creationId xmlns:a16="http://schemas.microsoft.com/office/drawing/2014/main" id="{2BC41DC9-2CE8-0DDF-648A-9168F8C5D762}"/>
              </a:ext>
            </a:extLst>
          </p:cNvPr>
          <p:cNvSpPr txBox="1"/>
          <p:nvPr/>
        </p:nvSpPr>
        <p:spPr>
          <a:xfrm>
            <a:off x="25145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7" name="object 5">
            <a:extLst>
              <a:ext uri="{FF2B5EF4-FFF2-40B4-BE49-F238E27FC236}">
                <a16:creationId xmlns:a16="http://schemas.microsoft.com/office/drawing/2014/main" id="{4FDF8D8C-478B-6936-C6B0-D0824805DC0A}"/>
              </a:ext>
            </a:extLst>
          </p:cNvPr>
          <p:cNvGrpSpPr/>
          <p:nvPr/>
        </p:nvGrpSpPr>
        <p:grpSpPr>
          <a:xfrm>
            <a:off x="2359881" y="2360071"/>
            <a:ext cx="4672330" cy="2005610"/>
            <a:chOff x="2224149" y="1405941"/>
            <a:chExt cx="4672330" cy="2216785"/>
          </a:xfrm>
        </p:grpSpPr>
        <p:sp>
          <p:nvSpPr>
            <p:cNvPr id="8" name="object 6">
              <a:extLst>
                <a:ext uri="{FF2B5EF4-FFF2-40B4-BE49-F238E27FC236}">
                  <a16:creationId xmlns:a16="http://schemas.microsoft.com/office/drawing/2014/main" id="{8DE2D1E8-7AC8-6619-08D1-5948737AAF94}"/>
                </a:ext>
              </a:extLst>
            </p:cNvPr>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9" name="object 7">
              <a:extLst>
                <a:ext uri="{FF2B5EF4-FFF2-40B4-BE49-F238E27FC236}">
                  <a16:creationId xmlns:a16="http://schemas.microsoft.com/office/drawing/2014/main" id="{F65F55B7-2575-F5C2-9DBB-E61F45A7DF79}"/>
                </a:ext>
              </a:extLst>
            </p:cNvPr>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10" name="object 8">
            <a:extLst>
              <a:ext uri="{FF2B5EF4-FFF2-40B4-BE49-F238E27FC236}">
                <a16:creationId xmlns:a16="http://schemas.microsoft.com/office/drawing/2014/main" id="{66F3CDF6-986B-2FE4-F791-81B8EA1FC575}"/>
              </a:ext>
            </a:extLst>
          </p:cNvPr>
          <p:cNvSpPr txBox="1"/>
          <p:nvPr/>
        </p:nvSpPr>
        <p:spPr>
          <a:xfrm>
            <a:off x="3671773" y="2933100"/>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11" name="object 9">
            <a:extLst>
              <a:ext uri="{FF2B5EF4-FFF2-40B4-BE49-F238E27FC236}">
                <a16:creationId xmlns:a16="http://schemas.microsoft.com/office/drawing/2014/main" id="{60EAF1B1-3B3C-10CF-1E2B-495B0194797D}"/>
              </a:ext>
            </a:extLst>
          </p:cNvPr>
          <p:cNvSpPr txBox="1"/>
          <p:nvPr/>
        </p:nvSpPr>
        <p:spPr>
          <a:xfrm>
            <a:off x="34289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0">
            <a:extLst>
              <a:ext uri="{FF2B5EF4-FFF2-40B4-BE49-F238E27FC236}">
                <a16:creationId xmlns:a16="http://schemas.microsoft.com/office/drawing/2014/main" id="{74855878-D6F8-D2E0-C320-DE91B14E5225}"/>
              </a:ext>
            </a:extLst>
          </p:cNvPr>
          <p:cNvSpPr txBox="1"/>
          <p:nvPr/>
        </p:nvSpPr>
        <p:spPr>
          <a:xfrm>
            <a:off x="43433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3" name="object 11">
            <a:extLst>
              <a:ext uri="{FF2B5EF4-FFF2-40B4-BE49-F238E27FC236}">
                <a16:creationId xmlns:a16="http://schemas.microsoft.com/office/drawing/2014/main" id="{70E41F07-CB8D-31DD-43DE-7F18AF1BA8B1}"/>
              </a:ext>
            </a:extLst>
          </p:cNvPr>
          <p:cNvSpPr txBox="1"/>
          <p:nvPr/>
        </p:nvSpPr>
        <p:spPr>
          <a:xfrm>
            <a:off x="5257784" y="4328510"/>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4" name="object 12">
            <a:extLst>
              <a:ext uri="{FF2B5EF4-FFF2-40B4-BE49-F238E27FC236}">
                <a16:creationId xmlns:a16="http://schemas.microsoft.com/office/drawing/2014/main" id="{50332332-FB19-B323-4155-58FE59AD9B73}"/>
              </a:ext>
            </a:extLst>
          </p:cNvPr>
          <p:cNvSpPr txBox="1"/>
          <p:nvPr/>
        </p:nvSpPr>
        <p:spPr>
          <a:xfrm>
            <a:off x="61721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6" name="TextBox 15">
            <a:extLst>
              <a:ext uri="{FF2B5EF4-FFF2-40B4-BE49-F238E27FC236}">
                <a16:creationId xmlns:a16="http://schemas.microsoft.com/office/drawing/2014/main" id="{67C55E2B-971F-B686-4D57-FF92C5F3FE4D}"/>
              </a:ext>
            </a:extLst>
          </p:cNvPr>
          <p:cNvSpPr txBox="1"/>
          <p:nvPr/>
        </p:nvSpPr>
        <p:spPr>
          <a:xfrm>
            <a:off x="2628884" y="2086972"/>
            <a:ext cx="807244" cy="307777"/>
          </a:xfrm>
          <a:prstGeom prst="rect">
            <a:avLst/>
          </a:prstGeom>
          <a:noFill/>
        </p:spPr>
        <p:txBody>
          <a:bodyPr wrap="square">
            <a:spAutoFit/>
          </a:bodyPr>
          <a:lstStyle/>
          <a:p>
            <a:pPr marL="12700">
              <a:lnSpc>
                <a:spcPct val="100000"/>
              </a:lnSpc>
              <a:spcBef>
                <a:spcPts val="500"/>
              </a:spcBef>
            </a:pPr>
            <a:r>
              <a:rPr lang="en-US" sz="1400" spc="25" dirty="0">
                <a:latin typeface="Corbel" panose="020B0503020204020204" pitchFamily="34" charset="0"/>
              </a:rPr>
              <a:t>100</a:t>
            </a:r>
            <a:endParaRPr lang="en-US" sz="1400" dirty="0">
              <a:latin typeface="Corbel" panose="020B0503020204020204" pitchFamily="34" charset="0"/>
            </a:endParaRPr>
          </a:p>
        </p:txBody>
      </p:sp>
      <p:sp>
        <p:nvSpPr>
          <p:cNvPr id="17" name="object 13">
            <a:extLst>
              <a:ext uri="{FF2B5EF4-FFF2-40B4-BE49-F238E27FC236}">
                <a16:creationId xmlns:a16="http://schemas.microsoft.com/office/drawing/2014/main" id="{2C219314-A70F-BEDE-D6C7-1B95776D2CD0}"/>
              </a:ext>
            </a:extLst>
          </p:cNvPr>
          <p:cNvSpPr txBox="1"/>
          <p:nvPr/>
        </p:nvSpPr>
        <p:spPr>
          <a:xfrm>
            <a:off x="6187025" y="2427184"/>
            <a:ext cx="2775903" cy="978473"/>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95250">
              <a:lnSpc>
                <a:spcPct val="100000"/>
              </a:lnSpc>
              <a:spcBef>
                <a:spcPts val="2280"/>
              </a:spcBef>
              <a:tabLst>
                <a:tab pos="469265" algn="l"/>
                <a:tab pos="469900" algn="l"/>
              </a:tabLst>
            </a:pPr>
            <a:r>
              <a:rPr lang="en-US" sz="1900" dirty="0">
                <a:latin typeface="Corbel" panose="020B0503020204020204" pitchFamily="34" charset="0"/>
              </a:rPr>
              <a:t>Majority</a:t>
            </a:r>
            <a:r>
              <a:rPr lang="en-US" sz="1900" spc="5" dirty="0">
                <a:latin typeface="Corbel" panose="020B0503020204020204" pitchFamily="34" charset="0"/>
              </a:rPr>
              <a:t> </a:t>
            </a:r>
            <a:r>
              <a:rPr lang="en-US" sz="1900" dirty="0">
                <a:latin typeface="Corbel" panose="020B0503020204020204" pitchFamily="34" charset="0"/>
              </a:rPr>
              <a:t>label</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35" dirty="0">
                <a:latin typeface="Corbel" panose="020B0503020204020204" pitchFamily="34" charset="0"/>
              </a:rPr>
              <a:t> </a:t>
            </a:r>
            <a:r>
              <a:rPr lang="en-US" sz="1900" dirty="0">
                <a:latin typeface="Corbel" panose="020B0503020204020204" pitchFamily="34" charset="0"/>
              </a:rPr>
              <a:t>frequent</a:t>
            </a:r>
            <a:r>
              <a:rPr lang="en-US" sz="1900" spc="-35" dirty="0">
                <a:latin typeface="Corbel" panose="020B0503020204020204" pitchFamily="34" charset="0"/>
              </a:rPr>
              <a:t> </a:t>
            </a:r>
            <a:r>
              <a:rPr lang="en-US" sz="1900" dirty="0">
                <a:latin typeface="Corbel" panose="020B0503020204020204" pitchFamily="34" charset="0"/>
              </a:rPr>
              <a:t>training</a:t>
            </a:r>
            <a:r>
              <a:rPr lang="en-US" sz="1900" spc="-30" dirty="0">
                <a:latin typeface="Corbel" panose="020B0503020204020204" pitchFamily="34" charset="0"/>
              </a:rPr>
              <a:t> </a:t>
            </a:r>
            <a:r>
              <a:rPr lang="en-US" sz="1900" dirty="0">
                <a:latin typeface="Corbel" panose="020B0503020204020204" pitchFamily="34" charset="0"/>
              </a:rPr>
              <a:t>answers</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 </a:t>
            </a:r>
            <a:endParaRPr sz="1400" dirty="0">
              <a:latin typeface="Corbel" panose="020B0503020204020204" pitchFamily="34" charset="0"/>
            </a:endParaRPr>
          </a:p>
        </p:txBody>
      </p:sp>
      <p:sp>
        <p:nvSpPr>
          <p:cNvPr id="18" name="object 7">
            <a:extLst>
              <a:ext uri="{FF2B5EF4-FFF2-40B4-BE49-F238E27FC236}">
                <a16:creationId xmlns:a16="http://schemas.microsoft.com/office/drawing/2014/main" id="{2152574A-02C6-CE6F-7CFF-66A8EFC51F53}"/>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3571889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4" name="Text Placeholder 3">
            <a:extLst>
              <a:ext uri="{FF2B5EF4-FFF2-40B4-BE49-F238E27FC236}">
                <a16:creationId xmlns:a16="http://schemas.microsoft.com/office/drawing/2014/main" id="{76D58706-5451-2F75-15A7-E72506DF8C38}"/>
              </a:ext>
            </a:extLst>
          </p:cNvPr>
          <p:cNvSpPr>
            <a:spLocks noGrp="1"/>
          </p:cNvSpPr>
          <p:nvPr>
            <p:ph type="body" sz="quarter" idx="16"/>
          </p:nvPr>
        </p:nvSpPr>
        <p:spPr/>
        <p:txBody>
          <a:bodyPr/>
          <a:lstStyle/>
          <a:p>
            <a:r>
              <a:rPr lang="en-US" dirty="0"/>
              <a:t>Check if the label of the most-recent demo biases the model output. </a:t>
            </a:r>
          </a:p>
        </p:txBody>
      </p:sp>
      <p:pic>
        <p:nvPicPr>
          <p:cNvPr id="3" name="Picture 2" descr="A screenshot of a video game&#10;&#10;Description automatically generated">
            <a:extLst>
              <a:ext uri="{FF2B5EF4-FFF2-40B4-BE49-F238E27FC236}">
                <a16:creationId xmlns:a16="http://schemas.microsoft.com/office/drawing/2014/main" id="{F3C6BD78-8EBE-AAF5-0994-D9EC99B919AC}"/>
              </a:ext>
            </a:extLst>
          </p:cNvPr>
          <p:cNvPicPr>
            <a:picLocks noChangeAspect="1"/>
          </p:cNvPicPr>
          <p:nvPr/>
        </p:nvPicPr>
        <p:blipFill>
          <a:blip r:embed="rId2"/>
          <a:stretch>
            <a:fillRect/>
          </a:stretch>
        </p:blipFill>
        <p:spPr>
          <a:xfrm>
            <a:off x="4371975" y="127780"/>
            <a:ext cx="4636294" cy="1262870"/>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4" name="Text Placeholder 3">
            <a:extLst>
              <a:ext uri="{FF2B5EF4-FFF2-40B4-BE49-F238E27FC236}">
                <a16:creationId xmlns:a16="http://schemas.microsoft.com/office/drawing/2014/main" id="{76D58706-5451-2F75-15A7-E72506DF8C38}"/>
              </a:ext>
            </a:extLst>
          </p:cNvPr>
          <p:cNvSpPr>
            <a:spLocks noGrp="1"/>
          </p:cNvSpPr>
          <p:nvPr>
            <p:ph type="body" sz="quarter" idx="16"/>
          </p:nvPr>
        </p:nvSpPr>
        <p:spPr/>
        <p:txBody>
          <a:bodyPr/>
          <a:lstStyle/>
          <a:p>
            <a:r>
              <a:rPr lang="en-US" dirty="0"/>
              <a:t>Check if the label of the </a:t>
            </a:r>
            <a:r>
              <a:rPr lang="en-US"/>
              <a:t>most-recent demo biases the model output. </a:t>
            </a:r>
          </a:p>
        </p:txBody>
      </p:sp>
      <p:pic>
        <p:nvPicPr>
          <p:cNvPr id="3" name="Picture 2" descr="A screenshot of a video game&#10;&#10;Description automatically generated">
            <a:extLst>
              <a:ext uri="{FF2B5EF4-FFF2-40B4-BE49-F238E27FC236}">
                <a16:creationId xmlns:a16="http://schemas.microsoft.com/office/drawing/2014/main" id="{F3C6BD78-8EBE-AAF5-0994-D9EC99B919AC}"/>
              </a:ext>
            </a:extLst>
          </p:cNvPr>
          <p:cNvPicPr>
            <a:picLocks noChangeAspect="1"/>
          </p:cNvPicPr>
          <p:nvPr/>
        </p:nvPicPr>
        <p:blipFill>
          <a:blip r:embed="rId2"/>
          <a:stretch>
            <a:fillRect/>
          </a:stretch>
        </p:blipFill>
        <p:spPr>
          <a:xfrm>
            <a:off x="4371975" y="127780"/>
            <a:ext cx="4636294" cy="1262870"/>
          </a:xfrm>
          <a:prstGeom prst="rect">
            <a:avLst/>
          </a:prstGeom>
        </p:spPr>
      </p:pic>
      <p:sp>
        <p:nvSpPr>
          <p:cNvPr id="5" name="object 3">
            <a:extLst>
              <a:ext uri="{FF2B5EF4-FFF2-40B4-BE49-F238E27FC236}">
                <a16:creationId xmlns:a16="http://schemas.microsoft.com/office/drawing/2014/main" id="{996944D9-7975-1579-743C-C66756D4F768}"/>
              </a:ext>
            </a:extLst>
          </p:cNvPr>
          <p:cNvSpPr txBox="1"/>
          <p:nvPr/>
        </p:nvSpPr>
        <p:spPr>
          <a:xfrm>
            <a:off x="524666" y="2870237"/>
            <a:ext cx="1401356" cy="751488"/>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6" name="object 4">
            <a:extLst>
              <a:ext uri="{FF2B5EF4-FFF2-40B4-BE49-F238E27FC236}">
                <a16:creationId xmlns:a16="http://schemas.microsoft.com/office/drawing/2014/main" id="{5BBBF5B0-6A6A-58B8-060B-D12DA87D845B}"/>
              </a:ext>
            </a:extLst>
          </p:cNvPr>
          <p:cNvSpPr txBox="1"/>
          <p:nvPr/>
        </p:nvSpPr>
        <p:spPr>
          <a:xfrm>
            <a:off x="24350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7" name="object 5">
            <a:extLst>
              <a:ext uri="{FF2B5EF4-FFF2-40B4-BE49-F238E27FC236}">
                <a16:creationId xmlns:a16="http://schemas.microsoft.com/office/drawing/2014/main" id="{62DF88A7-6401-3C68-7A2C-A0C5DBC5CF6E}"/>
              </a:ext>
            </a:extLst>
          </p:cNvPr>
          <p:cNvGrpSpPr/>
          <p:nvPr/>
        </p:nvGrpSpPr>
        <p:grpSpPr>
          <a:xfrm>
            <a:off x="2172881" y="2402346"/>
            <a:ext cx="3812540" cy="1995805"/>
            <a:chOff x="2665800" y="1626476"/>
            <a:chExt cx="3812540" cy="1995805"/>
          </a:xfrm>
        </p:grpSpPr>
        <p:sp>
          <p:nvSpPr>
            <p:cNvPr id="8" name="object 6">
              <a:extLst>
                <a:ext uri="{FF2B5EF4-FFF2-40B4-BE49-F238E27FC236}">
                  <a16:creationId xmlns:a16="http://schemas.microsoft.com/office/drawing/2014/main" id="{575D0E42-04BD-1CCB-17DD-8CCDA6745979}"/>
                </a:ext>
              </a:extLst>
            </p:cNvPr>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9" name="object 7">
              <a:extLst>
                <a:ext uri="{FF2B5EF4-FFF2-40B4-BE49-F238E27FC236}">
                  <a16:creationId xmlns:a16="http://schemas.microsoft.com/office/drawing/2014/main" id="{20081F57-D5F9-A395-3431-46BD62A4C119}"/>
                </a:ext>
              </a:extLst>
            </p:cNvPr>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10" name="object 8">
            <a:extLst>
              <a:ext uri="{FF2B5EF4-FFF2-40B4-BE49-F238E27FC236}">
                <a16:creationId xmlns:a16="http://schemas.microsoft.com/office/drawing/2014/main" id="{25DE99F1-DB81-8A15-5BF3-738E2B022740}"/>
              </a:ext>
            </a:extLst>
          </p:cNvPr>
          <p:cNvSpPr txBox="1"/>
          <p:nvPr/>
        </p:nvSpPr>
        <p:spPr>
          <a:xfrm>
            <a:off x="33494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11" name="object 9">
            <a:extLst>
              <a:ext uri="{FF2B5EF4-FFF2-40B4-BE49-F238E27FC236}">
                <a16:creationId xmlns:a16="http://schemas.microsoft.com/office/drawing/2014/main" id="{27A1B65E-48AA-2C84-A1B5-ACC1A749A0A5}"/>
              </a:ext>
            </a:extLst>
          </p:cNvPr>
          <p:cNvSpPr txBox="1"/>
          <p:nvPr/>
        </p:nvSpPr>
        <p:spPr>
          <a:xfrm>
            <a:off x="42638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2" name="object 10">
            <a:extLst>
              <a:ext uri="{FF2B5EF4-FFF2-40B4-BE49-F238E27FC236}">
                <a16:creationId xmlns:a16="http://schemas.microsoft.com/office/drawing/2014/main" id="{74EA2189-7BC0-F939-594E-35D661D6A276}"/>
              </a:ext>
            </a:extLst>
          </p:cNvPr>
          <p:cNvSpPr txBox="1"/>
          <p:nvPr/>
        </p:nvSpPr>
        <p:spPr>
          <a:xfrm>
            <a:off x="520389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3" name="object 11">
            <a:extLst>
              <a:ext uri="{FF2B5EF4-FFF2-40B4-BE49-F238E27FC236}">
                <a16:creationId xmlns:a16="http://schemas.microsoft.com/office/drawing/2014/main" id="{92FCD0EA-8F8B-7C87-1B6F-8BE19F74252A}"/>
              </a:ext>
            </a:extLst>
          </p:cNvPr>
          <p:cNvSpPr txBox="1"/>
          <p:nvPr/>
        </p:nvSpPr>
        <p:spPr>
          <a:xfrm>
            <a:off x="3507768" y="275610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4" name="object 12">
            <a:extLst>
              <a:ext uri="{FF2B5EF4-FFF2-40B4-BE49-F238E27FC236}">
                <a16:creationId xmlns:a16="http://schemas.microsoft.com/office/drawing/2014/main" id="{1C7EEA85-0F88-C775-131B-CBE0EE8E01C1}"/>
              </a:ext>
            </a:extLst>
          </p:cNvPr>
          <p:cNvSpPr txBox="1"/>
          <p:nvPr/>
        </p:nvSpPr>
        <p:spPr>
          <a:xfrm>
            <a:off x="4422168" y="279885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5" name="object 13">
            <a:extLst>
              <a:ext uri="{FF2B5EF4-FFF2-40B4-BE49-F238E27FC236}">
                <a16:creationId xmlns:a16="http://schemas.microsoft.com/office/drawing/2014/main" id="{CE001453-08F0-ED18-66D9-A477AD8C0CCA}"/>
              </a:ext>
            </a:extLst>
          </p:cNvPr>
          <p:cNvSpPr txBox="1"/>
          <p:nvPr/>
        </p:nvSpPr>
        <p:spPr>
          <a:xfrm>
            <a:off x="5336569" y="385087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6" name="TextBox 15">
            <a:extLst>
              <a:ext uri="{FF2B5EF4-FFF2-40B4-BE49-F238E27FC236}">
                <a16:creationId xmlns:a16="http://schemas.microsoft.com/office/drawing/2014/main" id="{8A103C79-AF7A-74BE-A029-51190F669FC2}"/>
              </a:ext>
            </a:extLst>
          </p:cNvPr>
          <p:cNvSpPr txBox="1"/>
          <p:nvPr/>
        </p:nvSpPr>
        <p:spPr>
          <a:xfrm>
            <a:off x="2514853" y="2122553"/>
            <a:ext cx="457200" cy="307777"/>
          </a:xfrm>
          <a:prstGeom prst="rect">
            <a:avLst/>
          </a:prstGeom>
          <a:noFill/>
        </p:spPr>
        <p:txBody>
          <a:bodyPr wrap="square">
            <a:spAutoFit/>
          </a:bodyPr>
          <a:lstStyle/>
          <a:p>
            <a:pPr marL="13970">
              <a:lnSpc>
                <a:spcPct val="100000"/>
              </a:lnSpc>
            </a:pPr>
            <a:r>
              <a:rPr lang="en-US" sz="1400" spc="25" dirty="0">
                <a:latin typeface="Corbel" panose="020B0503020204020204" pitchFamily="34" charset="0"/>
              </a:rPr>
              <a:t>90</a:t>
            </a:r>
            <a:endParaRPr lang="en-US" sz="1400" dirty="0">
              <a:latin typeface="Corbel" panose="020B0503020204020204" pitchFamily="34" charset="0"/>
            </a:endParaRPr>
          </a:p>
        </p:txBody>
      </p:sp>
      <p:sp>
        <p:nvSpPr>
          <p:cNvPr id="17" name="object 14">
            <a:extLst>
              <a:ext uri="{FF2B5EF4-FFF2-40B4-BE49-F238E27FC236}">
                <a16:creationId xmlns:a16="http://schemas.microsoft.com/office/drawing/2014/main" id="{8FB5B8ED-C709-A5B4-3FB8-ACF7FD74092B}"/>
              </a:ext>
            </a:extLst>
          </p:cNvPr>
          <p:cNvSpPr txBox="1"/>
          <p:nvPr/>
        </p:nvSpPr>
        <p:spPr>
          <a:xfrm>
            <a:off x="5497960" y="2074161"/>
            <a:ext cx="3294351" cy="1270861"/>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95250">
              <a:lnSpc>
                <a:spcPct val="100000"/>
              </a:lnSpc>
              <a:spcBef>
                <a:spcPts val="2280"/>
              </a:spcBef>
              <a:tabLst>
                <a:tab pos="469265" algn="l"/>
                <a:tab pos="469900" algn="l"/>
              </a:tabLst>
            </a:pPr>
            <a:r>
              <a:rPr lang="en-US" sz="1900" spc="-90" dirty="0">
                <a:latin typeface="Corbel" panose="020B0503020204020204" pitchFamily="34" charset="0"/>
              </a:rPr>
              <a:t>Recency</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40" dirty="0">
                <a:latin typeface="Corbel" panose="020B0503020204020204" pitchFamily="34" charset="0"/>
              </a:rPr>
              <a:t> </a:t>
            </a:r>
            <a:r>
              <a:rPr lang="en-US" sz="1900" spc="-10" dirty="0">
                <a:latin typeface="Corbel" panose="020B0503020204020204" pitchFamily="34" charset="0"/>
              </a:rPr>
              <a:t>examples</a:t>
            </a:r>
            <a:r>
              <a:rPr lang="en-US" sz="1900" spc="-30" dirty="0">
                <a:latin typeface="Corbel" panose="020B0503020204020204" pitchFamily="34" charset="0"/>
              </a:rPr>
              <a:t> </a:t>
            </a:r>
            <a:r>
              <a:rPr lang="en-US" sz="1900" spc="-20" dirty="0">
                <a:latin typeface="Corbel" panose="020B0503020204020204" pitchFamily="34" charset="0"/>
              </a:rPr>
              <a:t>near</a:t>
            </a:r>
            <a:r>
              <a:rPr lang="en-US" sz="1900" spc="-25" dirty="0">
                <a:latin typeface="Corbel" panose="020B0503020204020204" pitchFamily="34" charset="0"/>
              </a:rPr>
              <a:t> </a:t>
            </a:r>
            <a:r>
              <a:rPr lang="en-US" sz="1900" dirty="0">
                <a:latin typeface="Corbel" panose="020B0503020204020204" pitchFamily="34" charset="0"/>
              </a:rPr>
              <a:t>end</a:t>
            </a:r>
            <a:r>
              <a:rPr lang="en-US" sz="1900" spc="-30" dirty="0">
                <a:latin typeface="Corbel" panose="020B0503020204020204" pitchFamily="34" charset="0"/>
              </a:rPr>
              <a:t> </a:t>
            </a:r>
            <a:r>
              <a:rPr lang="en-US" sz="1900" dirty="0">
                <a:latin typeface="Corbel" panose="020B0503020204020204" pitchFamily="34" charset="0"/>
              </a:rPr>
              <a:t>of</a:t>
            </a:r>
            <a:r>
              <a:rPr lang="en-US" sz="1900" spc="-30" dirty="0">
                <a:latin typeface="Corbel" panose="020B0503020204020204" pitchFamily="34" charset="0"/>
              </a:rPr>
              <a:t> </a:t>
            </a:r>
            <a:r>
              <a:rPr lang="en-US" sz="1900" dirty="0">
                <a:latin typeface="Corbel" panose="020B0503020204020204" pitchFamily="34" charset="0"/>
              </a:rPr>
              <a:t>prompt</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 — </a:t>
            </a:r>
            <a:r>
              <a:rPr lang="en-US" sz="1900" dirty="0">
                <a:latin typeface="Corbel" panose="020B0503020204020204" pitchFamily="34" charset="0"/>
              </a:rPr>
              <a:t>Explains</a:t>
            </a:r>
            <a:r>
              <a:rPr lang="en-US" sz="1900" spc="-55" dirty="0">
                <a:latin typeface="Corbel" panose="020B0503020204020204" pitchFamily="34" charset="0"/>
              </a:rPr>
              <a:t> </a:t>
            </a:r>
            <a:r>
              <a:rPr lang="en-US" sz="1900" spc="-35" dirty="0">
                <a:latin typeface="Corbel" panose="020B0503020204020204" pitchFamily="34" charset="0"/>
              </a:rPr>
              <a:t>variance</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permutations!</a:t>
            </a:r>
            <a:endParaRPr lang="en-US" sz="1900" dirty="0">
              <a:latin typeface="Corbel" panose="020B0503020204020204" pitchFamily="34" charset="0"/>
            </a:endParaRPr>
          </a:p>
        </p:txBody>
      </p:sp>
      <p:sp>
        <p:nvSpPr>
          <p:cNvPr id="18" name="object 7">
            <a:extLst>
              <a:ext uri="{FF2B5EF4-FFF2-40B4-BE49-F238E27FC236}">
                <a16:creationId xmlns:a16="http://schemas.microsoft.com/office/drawing/2014/main" id="{9B42F983-1989-DC11-591D-D5BE3BB7F306}"/>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70403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4" name="Text Placeholder 3">
            <a:extLst>
              <a:ext uri="{FF2B5EF4-FFF2-40B4-BE49-F238E27FC236}">
                <a16:creationId xmlns:a16="http://schemas.microsoft.com/office/drawing/2014/main" id="{3A276C23-5CE9-4531-1C7D-41756045C85C}"/>
              </a:ext>
            </a:extLst>
          </p:cNvPr>
          <p:cNvSpPr>
            <a:spLocks noGrp="1"/>
          </p:cNvSpPr>
          <p:nvPr>
            <p:ph type="body" sz="quarter" idx="16"/>
          </p:nvPr>
        </p:nvSpPr>
        <p:spPr/>
        <p:txBody>
          <a:bodyPr/>
          <a:lstStyle/>
          <a:p>
            <a:r>
              <a:rPr lang="en-US" dirty="0"/>
              <a:t>Is a bias toward words that are more frequently observed in pre-training data?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58314EB-26A3-D215-5C61-E501FCE5D6F9}"/>
              </a:ext>
            </a:extLst>
          </p:cNvPr>
          <p:cNvSpPr>
            <a:spLocks noGrp="1"/>
          </p:cNvSpPr>
          <p:nvPr>
            <p:ph type="title"/>
          </p:nvPr>
        </p:nvSpPr>
        <p:spPr/>
        <p:txBody>
          <a:bodyPr>
            <a:normAutofit/>
          </a:bodyPr>
          <a:lstStyle/>
          <a:p>
            <a:r>
              <a:rPr lang="en-US" dirty="0"/>
              <a:t>Impact of Pretraining Term Frequencies</a:t>
            </a:r>
          </a:p>
        </p:txBody>
      </p:sp>
      <p:sp>
        <p:nvSpPr>
          <p:cNvPr id="13" name="Content Placeholder 12">
            <a:extLst>
              <a:ext uri="{FF2B5EF4-FFF2-40B4-BE49-F238E27FC236}">
                <a16:creationId xmlns:a16="http://schemas.microsoft.com/office/drawing/2014/main" id="{79A8E647-5B19-591E-5292-B8CF509DA7F2}"/>
              </a:ext>
            </a:extLst>
          </p:cNvPr>
          <p:cNvSpPr>
            <a:spLocks noGrp="1"/>
          </p:cNvSpPr>
          <p:nvPr>
            <p:ph type="body" sz="quarter" idx="16"/>
          </p:nvPr>
        </p:nvSpPr>
        <p:spPr/>
        <p:txBody>
          <a:bodyPr/>
          <a:lstStyle/>
          <a:p>
            <a:pPr marL="356235" indent="-344170">
              <a:lnSpc>
                <a:spcPct val="100000"/>
              </a:lnSpc>
              <a:spcBef>
                <a:spcPts val="1710"/>
              </a:spcBef>
              <a:buFont typeface="Arial"/>
              <a:buChar char="●"/>
              <a:tabLst>
                <a:tab pos="356235" algn="l"/>
                <a:tab pos="356870" algn="l"/>
              </a:tabLst>
            </a:pPr>
            <a:r>
              <a:rPr lang="en-US" sz="1800" spc="-10" dirty="0">
                <a:latin typeface="Corbel" panose="020B0503020204020204" pitchFamily="34" charset="0"/>
                <a:cs typeface="FreeSans"/>
              </a:rPr>
              <a:t>For </a:t>
            </a:r>
            <a:r>
              <a:rPr lang="en-US" sz="1800" spc="5" dirty="0">
                <a:latin typeface="Corbel" panose="020B0503020204020204" pitchFamily="34" charset="0"/>
                <a:cs typeface="FreeSans"/>
              </a:rPr>
              <a:t>each </a:t>
            </a:r>
            <a:r>
              <a:rPr lang="en-US" sz="1800" spc="-25" dirty="0">
                <a:latin typeface="Corbel" panose="020B0503020204020204" pitchFamily="34" charset="0"/>
                <a:cs typeface="FreeSans"/>
              </a:rPr>
              <a:t>task, </a:t>
            </a:r>
            <a:r>
              <a:rPr lang="en-US" sz="1800" spc="15" dirty="0">
                <a:latin typeface="Corbel" panose="020B0503020204020204" pitchFamily="34" charset="0"/>
                <a:cs typeface="FreeSans"/>
              </a:rPr>
              <a:t>identify </a:t>
            </a:r>
            <a:r>
              <a:rPr lang="en-US" sz="1800" spc="10" dirty="0">
                <a:latin typeface="Corbel" panose="020B0503020204020204" pitchFamily="34" charset="0"/>
                <a:cs typeface="FreeSans"/>
              </a:rPr>
              <a:t>relevant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from </a:t>
            </a:r>
            <a:r>
              <a:rPr lang="en-US" sz="1800" spc="5" dirty="0">
                <a:latin typeface="Corbel" panose="020B0503020204020204" pitchFamily="34" charset="0"/>
                <a:cs typeface="FreeSans"/>
              </a:rPr>
              <a:t>each </a:t>
            </a:r>
            <a:r>
              <a:rPr lang="en-US" sz="1800" spc="-10" dirty="0">
                <a:latin typeface="Corbel" panose="020B0503020204020204" pitchFamily="34" charset="0"/>
                <a:cs typeface="FreeSans"/>
              </a:rPr>
              <a:t>instance—numbers </a:t>
            </a:r>
            <a:r>
              <a:rPr lang="en-US" sz="1800" spc="5" dirty="0">
                <a:latin typeface="Corbel" panose="020B0503020204020204" pitchFamily="34" charset="0"/>
                <a:cs typeface="FreeSans"/>
              </a:rPr>
              <a:t>and</a:t>
            </a:r>
            <a:r>
              <a:rPr lang="en-US" sz="1800" spc="105" dirty="0">
                <a:latin typeface="Corbel" panose="020B0503020204020204" pitchFamily="34" charset="0"/>
                <a:cs typeface="FreeSans"/>
              </a:rPr>
              <a:t> </a:t>
            </a:r>
            <a:r>
              <a:rPr lang="en-US" sz="1800" spc="5" dirty="0">
                <a:latin typeface="Corbel" panose="020B0503020204020204" pitchFamily="34" charset="0"/>
                <a:cs typeface="FreeSans"/>
              </a:rPr>
              <a:t>units</a:t>
            </a:r>
            <a:endParaRPr lang="en-US" sz="1800" dirty="0">
              <a:latin typeface="Corbel" panose="020B0503020204020204" pitchFamily="34" charset="0"/>
              <a:cs typeface="FreeSans"/>
            </a:endParaRPr>
          </a:p>
          <a:p>
            <a:pPr marL="356235" marR="5080" indent="-344170">
              <a:lnSpc>
                <a:spcPct val="114999"/>
              </a:lnSpc>
              <a:buFont typeface="Arial"/>
              <a:buChar char="●"/>
              <a:tabLst>
                <a:tab pos="356235" algn="l"/>
                <a:tab pos="356870" algn="l"/>
              </a:tabLst>
            </a:pPr>
            <a:r>
              <a:rPr lang="en-US" sz="1800" spc="10" dirty="0">
                <a:latin typeface="Corbel" panose="020B0503020204020204" pitchFamily="34" charset="0"/>
                <a:cs typeface="FreeSans"/>
              </a:rPr>
              <a:t>Count </a:t>
            </a:r>
            <a:r>
              <a:rPr lang="en-US" sz="1800" spc="5" dirty="0">
                <a:latin typeface="Corbel" panose="020B0503020204020204" pitchFamily="34" charset="0"/>
                <a:cs typeface="FreeSans"/>
              </a:rPr>
              <a:t>co-occurrences </a:t>
            </a:r>
            <a:r>
              <a:rPr lang="en-US" sz="1800" spc="30" dirty="0">
                <a:latin typeface="Corbel" panose="020B0503020204020204" pitchFamily="34" charset="0"/>
                <a:cs typeface="FreeSans"/>
              </a:rPr>
              <a:t>of </a:t>
            </a:r>
            <a:r>
              <a:rPr lang="en-US" sz="1800" spc="15" dirty="0">
                <a:latin typeface="Corbel" panose="020B0503020204020204" pitchFamily="34" charset="0"/>
                <a:cs typeface="FreeSans"/>
              </a:rPr>
              <a:t>these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in </a:t>
            </a:r>
            <a:r>
              <a:rPr lang="en-US" sz="1800" spc="30" dirty="0">
                <a:latin typeface="Corbel" panose="020B0503020204020204" pitchFamily="34" charset="0"/>
                <a:cs typeface="FreeSans"/>
              </a:rPr>
              <a:t>the </a:t>
            </a:r>
            <a:r>
              <a:rPr lang="en-US" sz="1800" spc="10" dirty="0">
                <a:latin typeface="Corbel" panose="020B0503020204020204" pitchFamily="34" charset="0"/>
                <a:cs typeface="FreeSans"/>
              </a:rPr>
              <a:t>pretraining </a:t>
            </a:r>
            <a:r>
              <a:rPr lang="en-US" sz="1800" spc="-5" dirty="0">
                <a:latin typeface="Corbel" panose="020B0503020204020204" pitchFamily="34" charset="0"/>
                <a:cs typeface="FreeSans"/>
              </a:rPr>
              <a:t>data </a:t>
            </a:r>
            <a:r>
              <a:rPr lang="en-US" sz="1800" spc="-15" dirty="0">
                <a:latin typeface="Corbel" panose="020B0503020204020204" pitchFamily="34" charset="0"/>
                <a:cs typeface="FreeSans"/>
              </a:rPr>
              <a:t>(term </a:t>
            </a:r>
            <a:r>
              <a:rPr lang="en-US" sz="1800" spc="-10" dirty="0">
                <a:latin typeface="Corbel" panose="020B0503020204020204" pitchFamily="34" charset="0"/>
                <a:cs typeface="FreeSans"/>
              </a:rPr>
              <a:t>pairs </a:t>
            </a:r>
            <a:r>
              <a:rPr lang="en-US" sz="1800" spc="25" dirty="0">
                <a:latin typeface="Corbel" panose="020B0503020204020204" pitchFamily="34" charset="0"/>
                <a:cs typeface="FreeSans"/>
              </a:rPr>
              <a:t>or </a:t>
            </a:r>
            <a:r>
              <a:rPr lang="en-US" sz="1800" spc="5" dirty="0">
                <a:latin typeface="Corbel" panose="020B0503020204020204" pitchFamily="34" charset="0"/>
                <a:cs typeface="FreeSans"/>
              </a:rPr>
              <a:t>triples </a:t>
            </a:r>
            <a:r>
              <a:rPr lang="en-US" sz="1800" spc="15" dirty="0">
                <a:latin typeface="Corbel" panose="020B0503020204020204" pitchFamily="34" charset="0"/>
                <a:cs typeface="FreeSans"/>
              </a:rPr>
              <a:t>within </a:t>
            </a:r>
            <a:r>
              <a:rPr lang="en-US" sz="1800" spc="-25" dirty="0">
                <a:latin typeface="Corbel" panose="020B0503020204020204" pitchFamily="34" charset="0"/>
                <a:cs typeface="FreeSans"/>
              </a:rPr>
              <a:t>a  </a:t>
            </a:r>
            <a:r>
              <a:rPr lang="en-US" sz="1800" spc="20" dirty="0">
                <a:latin typeface="Corbel" panose="020B0503020204020204" pitchFamily="34" charset="0"/>
                <a:cs typeface="FreeSans"/>
              </a:rPr>
              <a:t>ﬁxed</a:t>
            </a:r>
            <a:r>
              <a:rPr lang="en-US" sz="1800" spc="5" dirty="0">
                <a:latin typeface="Corbel" panose="020B0503020204020204" pitchFamily="34" charset="0"/>
                <a:cs typeface="FreeSans"/>
              </a:rPr>
              <a:t> </a:t>
            </a:r>
            <a:r>
              <a:rPr lang="en-US" sz="1800" dirty="0">
                <a:latin typeface="Corbel" panose="020B0503020204020204" pitchFamily="34" charset="0"/>
                <a:cs typeface="FreeSans"/>
              </a:rPr>
              <a:t>window)</a:t>
            </a:r>
            <a:endParaRPr lang="en-US" dirty="0"/>
          </a:p>
        </p:txBody>
      </p:sp>
      <p:sp>
        <p:nvSpPr>
          <p:cNvPr id="10" name="object 10"/>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2"/>
              </a:rPr>
              <a:t>"Impact of Pretraining </a:t>
            </a:r>
            <a:r>
              <a:rPr lang="en-US" sz="1050" spc="-40" dirty="0">
                <a:solidFill>
                  <a:srgbClr val="424242"/>
                </a:solidFill>
                <a:latin typeface="Corbel" panose="020B0503020204020204" pitchFamily="34" charset="0"/>
                <a:hlinkClick r:id="rId2"/>
              </a:rPr>
              <a:t>Term </a:t>
            </a:r>
            <a:r>
              <a:rPr lang="en-US" sz="1050" spc="-5" dirty="0">
                <a:solidFill>
                  <a:srgbClr val="424242"/>
                </a:solidFill>
                <a:latin typeface="Corbel" panose="020B0503020204020204" pitchFamily="34" charset="0"/>
                <a:hlinkClick r:id="rId2"/>
              </a:rPr>
              <a:t>Frequencies on Few-Shot</a:t>
            </a:r>
            <a:r>
              <a:rPr lang="en-US" sz="1050" spc="-30" dirty="0">
                <a:solidFill>
                  <a:srgbClr val="424242"/>
                </a:solidFill>
                <a:latin typeface="Corbel" panose="020B0503020204020204" pitchFamily="34" charset="0"/>
                <a:hlinkClick r:id="rId2"/>
              </a:rPr>
              <a:t> </a:t>
            </a:r>
            <a:r>
              <a:rPr lang="en-US" sz="1050" spc="-5" dirty="0">
                <a:solidFill>
                  <a:srgbClr val="424242"/>
                </a:solidFill>
                <a:latin typeface="Corbel" panose="020B0503020204020204" pitchFamily="34" charset="0"/>
                <a:hlinkClick r:id="rId2"/>
              </a:rPr>
              <a:t>Reasoning" </a:t>
            </a:r>
            <a:r>
              <a:rPr sz="1050" spc="-5" dirty="0" err="1">
                <a:solidFill>
                  <a:srgbClr val="FF5252"/>
                </a:solidFill>
                <a:uFill>
                  <a:solidFill>
                    <a:srgbClr val="FF5252"/>
                  </a:solidFill>
                </a:uFill>
                <a:latin typeface="Corbel" panose="020B0503020204020204" pitchFamily="34" charset="0"/>
                <a:hlinkClick r:id="rId2"/>
              </a:rPr>
              <a:t>Razeghi</a:t>
            </a:r>
            <a:r>
              <a:rPr sz="1050" spc="-5" dirty="0">
                <a:solidFill>
                  <a:srgbClr val="FF5252"/>
                </a:solidFill>
                <a:uFill>
                  <a:solidFill>
                    <a:srgbClr val="FF5252"/>
                  </a:solidFill>
                </a:uFill>
                <a:latin typeface="Corbel" panose="020B0503020204020204" pitchFamily="34" charset="0"/>
                <a:hlinkClick r:id="rId2"/>
              </a:rPr>
              <a:t> et al. 2022</a:t>
            </a:r>
            <a:r>
              <a:rPr sz="1050" spc="-5" dirty="0">
                <a:solidFill>
                  <a:srgbClr val="424242"/>
                </a:solidFill>
                <a:latin typeface="Corbel" panose="020B0503020204020204" pitchFamily="34" charset="0"/>
                <a:hlinkClick r:id="rId2"/>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Tree>
    <p:extLst>
      <p:ext uri="{BB962C8B-B14F-4D97-AF65-F5344CB8AC3E}">
        <p14:creationId xmlns:p14="http://schemas.microsoft.com/office/powerpoint/2010/main" val="40735966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94034D0C-C176-DBE7-8546-38F951FFB8BC}"/>
              </a:ext>
            </a:extLst>
          </p:cNvPr>
          <p:cNvSpPr/>
          <p:nvPr/>
        </p:nvSpPr>
        <p:spPr>
          <a:xfrm>
            <a:off x="1681472" y="4097933"/>
            <a:ext cx="5961412" cy="75564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2"/>
              </a:rPr>
              <a:t>"Impact of Pretraining </a:t>
            </a:r>
            <a:r>
              <a:rPr lang="en-US" sz="1050" spc="-40" dirty="0">
                <a:solidFill>
                  <a:srgbClr val="424242"/>
                </a:solidFill>
                <a:latin typeface="Corbel" panose="020B0503020204020204" pitchFamily="34" charset="0"/>
                <a:hlinkClick r:id="rId2"/>
              </a:rPr>
              <a:t>Term </a:t>
            </a:r>
            <a:r>
              <a:rPr lang="en-US" sz="1050" spc="-5" dirty="0">
                <a:solidFill>
                  <a:srgbClr val="424242"/>
                </a:solidFill>
                <a:latin typeface="Corbel" panose="020B0503020204020204" pitchFamily="34" charset="0"/>
                <a:hlinkClick r:id="rId2"/>
              </a:rPr>
              <a:t>Frequencies on Few-Shot</a:t>
            </a:r>
            <a:r>
              <a:rPr lang="en-US" sz="1050" spc="-30" dirty="0">
                <a:solidFill>
                  <a:srgbClr val="424242"/>
                </a:solidFill>
                <a:latin typeface="Corbel" panose="020B0503020204020204" pitchFamily="34" charset="0"/>
                <a:hlinkClick r:id="rId2"/>
              </a:rPr>
              <a:t> </a:t>
            </a:r>
            <a:r>
              <a:rPr lang="en-US" sz="1050" spc="-5" dirty="0">
                <a:solidFill>
                  <a:srgbClr val="424242"/>
                </a:solidFill>
                <a:latin typeface="Corbel" panose="020B0503020204020204" pitchFamily="34" charset="0"/>
                <a:hlinkClick r:id="rId2"/>
              </a:rPr>
              <a:t>Reasoning" </a:t>
            </a:r>
            <a:r>
              <a:rPr sz="1050" spc="-5" dirty="0" err="1">
                <a:solidFill>
                  <a:srgbClr val="FF5252"/>
                </a:solidFill>
                <a:uFill>
                  <a:solidFill>
                    <a:srgbClr val="FF5252"/>
                  </a:solidFill>
                </a:uFill>
                <a:latin typeface="Corbel" panose="020B0503020204020204" pitchFamily="34" charset="0"/>
                <a:hlinkClick r:id="rId2"/>
              </a:rPr>
              <a:t>Razeghi</a:t>
            </a:r>
            <a:r>
              <a:rPr sz="1050" spc="-5" dirty="0">
                <a:solidFill>
                  <a:srgbClr val="FF5252"/>
                </a:solidFill>
                <a:uFill>
                  <a:solidFill>
                    <a:srgbClr val="FF5252"/>
                  </a:solidFill>
                </a:uFill>
                <a:latin typeface="Corbel" panose="020B0503020204020204" pitchFamily="34" charset="0"/>
                <a:hlinkClick r:id="rId2"/>
              </a:rPr>
              <a:t> et al. 2022</a:t>
            </a:r>
            <a:r>
              <a:rPr sz="1050" spc="-5" dirty="0">
                <a:solidFill>
                  <a:srgbClr val="424242"/>
                </a:solidFill>
                <a:latin typeface="Corbel" panose="020B0503020204020204" pitchFamily="34" charset="0"/>
                <a:hlinkClick r:id="rId2"/>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a:bodyPr>
          <a:lstStyle/>
          <a:p>
            <a:r>
              <a:rPr lang="en-US" dirty="0"/>
              <a:t>Impact of Pretraining Term Frequencies</a:t>
            </a:r>
          </a:p>
        </p:txBody>
      </p:sp>
      <p:sp>
        <p:nvSpPr>
          <p:cNvPr id="13" name="object 3">
            <a:extLst>
              <a:ext uri="{FF2B5EF4-FFF2-40B4-BE49-F238E27FC236}">
                <a16:creationId xmlns:a16="http://schemas.microsoft.com/office/drawing/2014/main" id="{C5EBF828-3F38-3510-9CBE-7782B6DF273E}"/>
              </a:ext>
            </a:extLst>
          </p:cNvPr>
          <p:cNvSpPr/>
          <p:nvPr/>
        </p:nvSpPr>
        <p:spPr>
          <a:xfrm>
            <a:off x="2500052" y="1347473"/>
            <a:ext cx="1595571" cy="2236739"/>
          </a:xfrm>
          <a:prstGeom prst="rect">
            <a:avLst/>
          </a:prstGeom>
          <a:blipFill>
            <a:blip r:embed="rId3" cstate="print"/>
            <a:stretch>
              <a:fillRect l="-108533" r="-214563"/>
            </a:stretch>
          </a:blipFill>
        </p:spPr>
        <p:txBody>
          <a:bodyPr wrap="square" lIns="0" tIns="0" rIns="0" bIns="0" rtlCol="0"/>
          <a:lstStyle/>
          <a:p>
            <a:endParaRPr dirty="0">
              <a:latin typeface="Corbel" panose="020B0503020204020204" pitchFamily="34" charset="0"/>
            </a:endParaRPr>
          </a:p>
        </p:txBody>
      </p:sp>
      <p:pic>
        <p:nvPicPr>
          <p:cNvPr id="16" name="Picture 15" descr="A close-up of a question&#10;&#10;Description automatically generated">
            <a:extLst>
              <a:ext uri="{FF2B5EF4-FFF2-40B4-BE49-F238E27FC236}">
                <a16:creationId xmlns:a16="http://schemas.microsoft.com/office/drawing/2014/main" id="{48B82A1B-C5F4-1413-F590-00D19791D4F6}"/>
              </a:ext>
            </a:extLst>
          </p:cNvPr>
          <p:cNvPicPr>
            <a:picLocks noChangeAspect="1"/>
          </p:cNvPicPr>
          <p:nvPr/>
        </p:nvPicPr>
        <p:blipFill>
          <a:blip r:embed="rId4"/>
          <a:stretch>
            <a:fillRect/>
          </a:stretch>
        </p:blipFill>
        <p:spPr>
          <a:xfrm>
            <a:off x="4760206" y="1695548"/>
            <a:ext cx="1968500" cy="1257300"/>
          </a:xfrm>
          <a:prstGeom prst="rect">
            <a:avLst/>
          </a:prstGeom>
        </p:spPr>
      </p:pic>
      <p:grpSp>
        <p:nvGrpSpPr>
          <p:cNvPr id="20" name="Group 19">
            <a:extLst>
              <a:ext uri="{FF2B5EF4-FFF2-40B4-BE49-F238E27FC236}">
                <a16:creationId xmlns:a16="http://schemas.microsoft.com/office/drawing/2014/main" id="{E514FFBD-58A0-BF69-F818-79492F6425B1}"/>
              </a:ext>
            </a:extLst>
          </p:cNvPr>
          <p:cNvGrpSpPr/>
          <p:nvPr/>
        </p:nvGrpSpPr>
        <p:grpSpPr>
          <a:xfrm>
            <a:off x="2015586" y="1347474"/>
            <a:ext cx="555710" cy="2236739"/>
            <a:chOff x="5100518" y="964661"/>
            <a:chExt cx="615558" cy="2734029"/>
          </a:xfrm>
        </p:grpSpPr>
        <p:sp>
          <p:nvSpPr>
            <p:cNvPr id="21" name="TextBox 20">
              <a:extLst>
                <a:ext uri="{FF2B5EF4-FFF2-40B4-BE49-F238E27FC236}">
                  <a16:creationId xmlns:a16="http://schemas.microsoft.com/office/drawing/2014/main" id="{E8BC16AA-612F-E398-482C-6D310AFD7BC7}"/>
                </a:ext>
              </a:extLst>
            </p:cNvPr>
            <p:cNvSpPr txBox="1"/>
            <p:nvPr/>
          </p:nvSpPr>
          <p:spPr>
            <a:xfrm rot="16200000">
              <a:off x="4494063" y="1986747"/>
              <a:ext cx="1520687" cy="307778"/>
            </a:xfrm>
            <a:prstGeom prst="rect">
              <a:avLst/>
            </a:prstGeom>
            <a:noFill/>
          </p:spPr>
          <p:txBody>
            <a:bodyPr wrap="square" rtlCol="0">
              <a:spAutoFit/>
            </a:bodyPr>
            <a:lstStyle/>
            <a:p>
              <a:pPr algn="ctr"/>
              <a:r>
                <a:rPr lang="en-US" dirty="0"/>
                <a:t>accuracy</a:t>
              </a:r>
            </a:p>
          </p:txBody>
        </p:sp>
        <p:sp>
          <p:nvSpPr>
            <p:cNvPr id="22" name="object 3">
              <a:extLst>
                <a:ext uri="{FF2B5EF4-FFF2-40B4-BE49-F238E27FC236}">
                  <a16:creationId xmlns:a16="http://schemas.microsoft.com/office/drawing/2014/main" id="{6C78F017-CD95-D7CB-858D-56A94683245C}"/>
                </a:ext>
              </a:extLst>
            </p:cNvPr>
            <p:cNvSpPr/>
            <p:nvPr/>
          </p:nvSpPr>
          <p:spPr>
            <a:xfrm>
              <a:off x="5408297" y="964661"/>
              <a:ext cx="307779" cy="2734029"/>
            </a:xfrm>
            <a:prstGeom prst="rect">
              <a:avLst/>
            </a:prstGeom>
            <a:blipFill>
              <a:blip r:embed="rId3" cstate="print"/>
              <a:stretch>
                <a:fillRect l="16148" r="-2345761"/>
              </a:stretch>
            </a:blipFill>
          </p:spPr>
          <p:txBody>
            <a:bodyPr wrap="square" lIns="0" tIns="0" rIns="0" bIns="0" rtlCol="0"/>
            <a:lstStyle/>
            <a:p>
              <a:endParaRPr dirty="0">
                <a:latin typeface="Corbel" panose="020B0503020204020204" pitchFamily="34" charset="0"/>
              </a:endParaRPr>
            </a:p>
          </p:txBody>
        </p:sp>
      </p:grpSp>
    </p:spTree>
    <p:extLst>
      <p:ext uri="{BB962C8B-B14F-4D97-AF65-F5344CB8AC3E}">
        <p14:creationId xmlns:p14="http://schemas.microsoft.com/office/powerpoint/2010/main" val="5984168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B034-26D7-8DAD-7F8D-4F915FA798D3}"/>
              </a:ext>
            </a:extLst>
          </p:cNvPr>
          <p:cNvSpPr>
            <a:spLocks noGrp="1"/>
          </p:cNvSpPr>
          <p:nvPr>
            <p:ph type="title"/>
          </p:nvPr>
        </p:nvSpPr>
        <p:spPr/>
        <p:txBody>
          <a:bodyPr/>
          <a:lstStyle/>
          <a:p>
            <a:r>
              <a:rPr lang="en-US" dirty="0"/>
              <a:t>Why Does ICL Emerge? </a:t>
            </a:r>
          </a:p>
        </p:txBody>
      </p:sp>
      <p:sp>
        <p:nvSpPr>
          <p:cNvPr id="3" name="Text Placeholder 2">
            <a:extLst>
              <a:ext uri="{FF2B5EF4-FFF2-40B4-BE49-F238E27FC236}">
                <a16:creationId xmlns:a16="http://schemas.microsoft.com/office/drawing/2014/main" id="{1D405007-6F62-AE91-4C23-49C4CD9DB80E}"/>
              </a:ext>
            </a:extLst>
          </p:cNvPr>
          <p:cNvSpPr>
            <a:spLocks noGrp="1"/>
          </p:cNvSpPr>
          <p:nvPr>
            <p:ph type="body" sz="quarter" idx="16"/>
          </p:nvPr>
        </p:nvSpPr>
        <p:spPr/>
        <p:txBody>
          <a:bodyPr/>
          <a:lstStyle/>
          <a:p>
            <a:r>
              <a:rPr lang="en-US" dirty="0"/>
              <a:t>We don’t know! </a:t>
            </a:r>
          </a:p>
          <a:p>
            <a:r>
              <a:rPr lang="en-US" dirty="0"/>
              <a:t>We have partial empirical explanations. </a:t>
            </a:r>
          </a:p>
          <a:p>
            <a:r>
              <a:rPr lang="en-US" dirty="0"/>
              <a:t>And some theoretical analogies. </a:t>
            </a:r>
          </a:p>
          <a:p>
            <a:r>
              <a:rPr lang="en-US" dirty="0"/>
              <a:t>But none of them fully explain ICL. </a:t>
            </a:r>
          </a:p>
        </p:txBody>
      </p:sp>
    </p:spTree>
    <p:extLst>
      <p:ext uri="{BB962C8B-B14F-4D97-AF65-F5344CB8AC3E}">
        <p14:creationId xmlns:p14="http://schemas.microsoft.com/office/powerpoint/2010/main" val="13911888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Prompting to Solve </a:t>
            </a:r>
            <a:br>
              <a:rPr lang="en-US" sz="4800" dirty="0"/>
            </a:br>
            <a:r>
              <a:rPr lang="en-US" sz="4800" dirty="0"/>
              <a:t>Multi-step Problems</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5447531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69BE6-2E2D-4008-F497-05C495D769AD}"/>
              </a:ext>
            </a:extLst>
          </p:cNvPr>
          <p:cNvSpPr>
            <a:spLocks noGrp="1"/>
          </p:cNvSpPr>
          <p:nvPr>
            <p:ph type="body" sz="quarter" idx="16"/>
          </p:nvPr>
        </p:nvSpPr>
        <p:spPr/>
        <p:txBody>
          <a:bodyPr/>
          <a:lstStyle/>
          <a:p>
            <a:r>
              <a:rPr lang="en-US" sz="4800" dirty="0"/>
              <a:t>Language Modeling: Definitions and History</a:t>
            </a:r>
          </a:p>
        </p:txBody>
      </p:sp>
      <p:sp>
        <p:nvSpPr>
          <p:cNvPr id="3" name="Text Placeholder 2">
            <a:extLst>
              <a:ext uri="{FF2B5EF4-FFF2-40B4-BE49-F238E27FC236}">
                <a16:creationId xmlns:a16="http://schemas.microsoft.com/office/drawing/2014/main" id="{1F790100-8DA0-5A6A-F61E-A9CAFB136E05}"/>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991640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07EF-1DC6-429A-E18C-3C0CDFD9D77C}"/>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DB6C120A-F227-93C8-8BB5-31AF28F386EC}"/>
              </a:ext>
            </a:extLst>
          </p:cNvPr>
          <p:cNvSpPr>
            <a:spLocks noGrp="1"/>
          </p:cNvSpPr>
          <p:nvPr>
            <p:ph type="body" sz="quarter" idx="16"/>
          </p:nvPr>
        </p:nvSpPr>
        <p:spPr/>
        <p:txBody>
          <a:bodyPr/>
          <a:lstStyle/>
          <a:p>
            <a:r>
              <a:rPr lang="en-US" sz="1800" b="1" dirty="0"/>
              <a:t>Language modeling:</a:t>
            </a:r>
            <a:r>
              <a:rPr lang="en-US" sz="1800" dirty="0"/>
              <a:t> building probabilistic distribution over language. </a:t>
            </a:r>
          </a:p>
          <a:p>
            <a:pPr marL="0" indent="0">
              <a:buNone/>
            </a:pPr>
            <a:br>
              <a:rPr lang="en-US" sz="1800" dirty="0"/>
            </a:br>
            <a:endParaRPr lang="en-US" sz="1800" dirty="0"/>
          </a:p>
          <a:p>
            <a:r>
              <a:rPr lang="en-US" sz="1800" dirty="0"/>
              <a:t>An accurate distribution of language enables us to solve many important tasks that involve language communication. </a:t>
            </a:r>
            <a:br>
              <a:rPr lang="en-US" sz="1800" dirty="0"/>
            </a:br>
            <a:endParaRPr lang="en-US" sz="1800" dirty="0"/>
          </a:p>
          <a:p>
            <a:endParaRPr lang="en-US" sz="1800" dirty="0"/>
          </a:p>
          <a:p>
            <a:r>
              <a:rPr lang="en-US" sz="1800" b="1" dirty="0"/>
              <a:t>The remaining question</a:t>
            </a:r>
            <a:r>
              <a:rPr lang="en-US" sz="1800" dirty="0"/>
              <a:t>: how do you actually estimate this distribution? </a:t>
            </a:r>
          </a:p>
        </p:txBody>
      </p:sp>
    </p:spTree>
    <p:extLst>
      <p:ext uri="{BB962C8B-B14F-4D97-AF65-F5344CB8AC3E}">
        <p14:creationId xmlns:p14="http://schemas.microsoft.com/office/powerpoint/2010/main" val="362659446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3C3B-FAF6-B2CF-3657-3A4D8AEE3EAF}"/>
              </a:ext>
            </a:extLst>
          </p:cNvPr>
          <p:cNvSpPr>
            <a:spLocks noGrp="1"/>
          </p:cNvSpPr>
          <p:nvPr>
            <p:ph type="title"/>
          </p:nvPr>
        </p:nvSpPr>
        <p:spPr/>
        <p:txBody>
          <a:bodyPr>
            <a:normAutofit/>
          </a:bodyPr>
          <a:lstStyle/>
          <a:p>
            <a:r>
              <a:rPr lang="en-US" dirty="0"/>
              <a:t>Some Problems Involve Reasoning </a:t>
            </a:r>
          </a:p>
        </p:txBody>
      </p:sp>
      <p:sp>
        <p:nvSpPr>
          <p:cNvPr id="22" name="Text Placeholder 21">
            <a:extLst>
              <a:ext uri="{FF2B5EF4-FFF2-40B4-BE49-F238E27FC236}">
                <a16:creationId xmlns:a16="http://schemas.microsoft.com/office/drawing/2014/main" id="{F248F645-A3C5-FE03-A562-E55693CF4440}"/>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641EAEBC-DF89-1A31-E4AF-4DA360109989}"/>
              </a:ext>
            </a:extLst>
          </p:cNvPr>
          <p:cNvGrpSpPr/>
          <p:nvPr/>
        </p:nvGrpSpPr>
        <p:grpSpPr>
          <a:xfrm>
            <a:off x="147337" y="1458799"/>
            <a:ext cx="2844165" cy="1718310"/>
            <a:chOff x="147337" y="1248487"/>
            <a:chExt cx="2844165" cy="1718310"/>
          </a:xfrm>
        </p:grpSpPr>
        <p:sp>
          <p:nvSpPr>
            <p:cNvPr id="5" name="object 4">
              <a:extLst>
                <a:ext uri="{FF2B5EF4-FFF2-40B4-BE49-F238E27FC236}">
                  <a16:creationId xmlns:a16="http://schemas.microsoft.com/office/drawing/2014/main" id="{EC3E42AD-9679-14EE-3FCA-239546A00C5F}"/>
                </a:ext>
              </a:extLst>
            </p:cNvPr>
            <p:cNvSpPr/>
            <p:nvPr/>
          </p:nvSpPr>
          <p:spPr>
            <a:xfrm>
              <a:off x="152099" y="1253249"/>
              <a:ext cx="2834640" cy="1708785"/>
            </a:xfrm>
            <a:custGeom>
              <a:avLst/>
              <a:gdLst/>
              <a:ahLst/>
              <a:cxnLst/>
              <a:rect l="l" t="t" r="r" b="b"/>
              <a:pathLst>
                <a:path w="2834640" h="1708785">
                  <a:moveTo>
                    <a:pt x="254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close/>
                </a:path>
              </a:pathLst>
            </a:custGeom>
            <a:solidFill>
              <a:srgbClr val="EEEEEE"/>
            </a:solidFill>
          </p:spPr>
          <p:txBody>
            <a:bodyPr wrap="square" lIns="0" tIns="0" rIns="0" bIns="0" rtlCol="0"/>
            <a:lstStyle/>
            <a:p>
              <a:endParaRPr/>
            </a:p>
          </p:txBody>
        </p:sp>
        <p:sp>
          <p:nvSpPr>
            <p:cNvPr id="6" name="object 5">
              <a:extLst>
                <a:ext uri="{FF2B5EF4-FFF2-40B4-BE49-F238E27FC236}">
                  <a16:creationId xmlns:a16="http://schemas.microsoft.com/office/drawing/2014/main" id="{1A3E742C-E05F-79DC-2AE5-8DB3571EC969}"/>
                </a:ext>
              </a:extLst>
            </p:cNvPr>
            <p:cNvSpPr/>
            <p:nvPr/>
          </p:nvSpPr>
          <p:spPr>
            <a:xfrm>
              <a:off x="152099" y="1253249"/>
              <a:ext cx="2834640" cy="1708785"/>
            </a:xfrm>
            <a:custGeom>
              <a:avLst/>
              <a:gdLst/>
              <a:ahLst/>
              <a:cxnLst/>
              <a:rect l="l" t="t" r="r" b="b"/>
              <a:pathLst>
                <a:path w="283464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5AC08370-BF1C-4F61-732C-12534478FEDF}"/>
              </a:ext>
            </a:extLst>
          </p:cNvPr>
          <p:cNvSpPr txBox="1"/>
          <p:nvPr/>
        </p:nvSpPr>
        <p:spPr>
          <a:xfrm>
            <a:off x="308527" y="1612877"/>
            <a:ext cx="2257425" cy="8674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Q: If there are </a:t>
            </a:r>
            <a:r>
              <a:rPr sz="1400" dirty="0">
                <a:latin typeface="Arial MT"/>
                <a:cs typeface="Arial MT"/>
              </a:rPr>
              <a:t>3 cars </a:t>
            </a:r>
            <a:r>
              <a:rPr sz="1400" spc="-5" dirty="0">
                <a:latin typeface="Arial MT"/>
                <a:cs typeface="Arial MT"/>
              </a:rPr>
              <a:t>in the </a:t>
            </a:r>
            <a:r>
              <a:rPr sz="1400" dirty="0">
                <a:latin typeface="Arial MT"/>
                <a:cs typeface="Arial MT"/>
              </a:rPr>
              <a:t> </a:t>
            </a:r>
            <a:r>
              <a:rPr sz="1400" spc="-5" dirty="0">
                <a:latin typeface="Arial MT"/>
                <a:cs typeface="Arial MT"/>
              </a:rPr>
              <a:t>parking lot and </a:t>
            </a:r>
            <a:r>
              <a:rPr sz="1400" dirty="0">
                <a:latin typeface="Arial MT"/>
                <a:cs typeface="Arial MT"/>
              </a:rPr>
              <a:t>2 more cars </a:t>
            </a:r>
            <a:r>
              <a:rPr sz="1400" spc="5" dirty="0">
                <a:latin typeface="Arial MT"/>
                <a:cs typeface="Arial MT"/>
              </a:rPr>
              <a:t> </a:t>
            </a:r>
            <a:r>
              <a:rPr sz="1400" spc="-5" dirty="0">
                <a:latin typeface="Arial MT"/>
                <a:cs typeface="Arial MT"/>
              </a:rPr>
              <a:t>arrive,</a:t>
            </a:r>
            <a:r>
              <a:rPr sz="1400" spc="-25" dirty="0">
                <a:latin typeface="Arial MT"/>
                <a:cs typeface="Arial MT"/>
              </a:rPr>
              <a:t> </a:t>
            </a:r>
            <a:r>
              <a:rPr sz="1400" spc="-5" dirty="0">
                <a:latin typeface="Arial MT"/>
                <a:cs typeface="Arial MT"/>
              </a:rPr>
              <a:t>how</a:t>
            </a:r>
            <a:r>
              <a:rPr sz="1400" spc="-20" dirty="0">
                <a:latin typeface="Arial MT"/>
                <a:cs typeface="Arial MT"/>
              </a:rPr>
              <a:t> </a:t>
            </a:r>
            <a:r>
              <a:rPr sz="1400" dirty="0">
                <a:latin typeface="Arial MT"/>
                <a:cs typeface="Arial MT"/>
              </a:rPr>
              <a:t>many</a:t>
            </a:r>
            <a:r>
              <a:rPr sz="1400" spc="-20" dirty="0">
                <a:latin typeface="Arial MT"/>
                <a:cs typeface="Arial MT"/>
              </a:rPr>
              <a:t> </a:t>
            </a:r>
            <a:r>
              <a:rPr sz="1400" dirty="0">
                <a:latin typeface="Arial MT"/>
                <a:cs typeface="Arial MT"/>
              </a:rPr>
              <a:t>cars</a:t>
            </a:r>
            <a:r>
              <a:rPr sz="1400" spc="-25" dirty="0">
                <a:latin typeface="Arial MT"/>
                <a:cs typeface="Arial MT"/>
              </a:rPr>
              <a:t> </a:t>
            </a:r>
            <a:r>
              <a:rPr sz="1400" spc="-5" dirty="0">
                <a:latin typeface="Arial MT"/>
                <a:cs typeface="Arial MT"/>
              </a:rPr>
              <a:t>are</a:t>
            </a:r>
            <a:r>
              <a:rPr sz="1400" spc="-20" dirty="0">
                <a:latin typeface="Arial MT"/>
                <a:cs typeface="Arial MT"/>
              </a:rPr>
              <a:t> </a:t>
            </a:r>
            <a:r>
              <a:rPr sz="1400" spc="-5" dirty="0">
                <a:latin typeface="Arial MT"/>
                <a:cs typeface="Arial MT"/>
              </a:rPr>
              <a:t>in </a:t>
            </a:r>
            <a:r>
              <a:rPr sz="1400" spc="-375" dirty="0">
                <a:latin typeface="Arial MT"/>
                <a:cs typeface="Arial MT"/>
              </a:rPr>
              <a:t> </a:t>
            </a:r>
            <a:r>
              <a:rPr sz="1400" spc="-5" dirty="0">
                <a:latin typeface="Arial MT"/>
                <a:cs typeface="Arial MT"/>
              </a:rPr>
              <a:t>the</a:t>
            </a:r>
            <a:r>
              <a:rPr sz="1400" spc="-10" dirty="0">
                <a:latin typeface="Arial MT"/>
                <a:cs typeface="Arial MT"/>
              </a:rPr>
              <a:t> </a:t>
            </a:r>
            <a:r>
              <a:rPr sz="1400" spc="-5" dirty="0">
                <a:latin typeface="Arial MT"/>
                <a:cs typeface="Arial MT"/>
              </a:rPr>
              <a:t>parking</a:t>
            </a:r>
            <a:r>
              <a:rPr sz="1400" spc="-10" dirty="0">
                <a:latin typeface="Arial MT"/>
                <a:cs typeface="Arial MT"/>
              </a:rPr>
              <a:t> </a:t>
            </a:r>
            <a:r>
              <a:rPr sz="1400" spc="-5" dirty="0">
                <a:latin typeface="Arial MT"/>
                <a:cs typeface="Arial MT"/>
              </a:rPr>
              <a:t>lot?</a:t>
            </a:r>
            <a:endParaRPr sz="1400">
              <a:latin typeface="Arial MT"/>
              <a:cs typeface="Arial MT"/>
            </a:endParaRPr>
          </a:p>
        </p:txBody>
      </p:sp>
      <p:sp>
        <p:nvSpPr>
          <p:cNvPr id="8" name="object 7">
            <a:extLst>
              <a:ext uri="{FF2B5EF4-FFF2-40B4-BE49-F238E27FC236}">
                <a16:creationId xmlns:a16="http://schemas.microsoft.com/office/drawing/2014/main" id="{D865992B-ABFE-83A3-DB1D-EAFAE3E1DB34}"/>
              </a:ext>
            </a:extLst>
          </p:cNvPr>
          <p:cNvSpPr txBox="1"/>
          <p:nvPr/>
        </p:nvSpPr>
        <p:spPr>
          <a:xfrm>
            <a:off x="308527" y="2660627"/>
            <a:ext cx="14941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5</a:t>
            </a:r>
            <a:endParaRPr sz="1400">
              <a:latin typeface="Arial"/>
              <a:cs typeface="Arial"/>
            </a:endParaRPr>
          </a:p>
        </p:txBody>
      </p:sp>
      <p:sp>
        <p:nvSpPr>
          <p:cNvPr id="9" name="object 8">
            <a:extLst>
              <a:ext uri="{FF2B5EF4-FFF2-40B4-BE49-F238E27FC236}">
                <a16:creationId xmlns:a16="http://schemas.microsoft.com/office/drawing/2014/main" id="{5762790A-48FA-1FB0-E493-231CAEE64DF3}"/>
              </a:ext>
            </a:extLst>
          </p:cNvPr>
          <p:cNvSpPr txBox="1"/>
          <p:nvPr/>
        </p:nvSpPr>
        <p:spPr>
          <a:xfrm>
            <a:off x="428649" y="3589508"/>
            <a:ext cx="2329815" cy="46926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Arithmetic</a:t>
            </a:r>
            <a:r>
              <a:rPr sz="1600" spc="-35" dirty="0">
                <a:latin typeface="Times New Roman"/>
                <a:cs typeface="Times New Roman"/>
              </a:rPr>
              <a:t> </a:t>
            </a:r>
            <a:r>
              <a:rPr sz="1600" spc="-5" dirty="0">
                <a:latin typeface="Times New Roman"/>
                <a:cs typeface="Times New Roman"/>
              </a:rPr>
              <a:t>Reasoning</a:t>
            </a:r>
            <a:r>
              <a:rPr sz="1600" spc="345" dirty="0">
                <a:latin typeface="Times New Roman"/>
                <a:cs typeface="Times New Roman"/>
              </a:rPr>
              <a:t> </a:t>
            </a:r>
            <a:r>
              <a:rPr sz="1600" dirty="0">
                <a:latin typeface="Times New Roman"/>
                <a:cs typeface="Times New Roman"/>
              </a:rPr>
              <a:t>(AR)</a:t>
            </a:r>
            <a:endParaRPr sz="1600">
              <a:latin typeface="Times New Roman"/>
              <a:cs typeface="Times New Roman"/>
            </a:endParaRPr>
          </a:p>
          <a:p>
            <a:pPr marL="12700">
              <a:lnSpc>
                <a:spcPct val="100000"/>
              </a:lnSpc>
              <a:spcBef>
                <a:spcPts val="10"/>
              </a:spcBef>
            </a:pPr>
            <a:r>
              <a:rPr sz="1300" dirty="0">
                <a:latin typeface="Arial MT"/>
                <a:cs typeface="Arial MT"/>
              </a:rPr>
              <a:t>(+</a:t>
            </a:r>
            <a:r>
              <a:rPr sz="1300" spc="-5" dirty="0">
                <a:latin typeface="Arial MT"/>
                <a:cs typeface="Arial MT"/>
              </a:rPr>
              <a:t> </a:t>
            </a:r>
            <a:r>
              <a:rPr sz="1300" spc="-545" dirty="0">
                <a:latin typeface="Arial MT"/>
                <a:cs typeface="Arial MT"/>
              </a:rPr>
              <a:t>−</a:t>
            </a:r>
            <a:r>
              <a:rPr sz="1300" spc="-5" dirty="0">
                <a:latin typeface="Arial MT"/>
                <a:cs typeface="Arial MT"/>
              </a:rPr>
              <a:t> ×÷…)</a:t>
            </a:r>
            <a:endParaRPr sz="1300">
              <a:latin typeface="Arial MT"/>
              <a:cs typeface="Arial MT"/>
            </a:endParaRPr>
          </a:p>
        </p:txBody>
      </p:sp>
      <p:grpSp>
        <p:nvGrpSpPr>
          <p:cNvPr id="10" name="object 9">
            <a:extLst>
              <a:ext uri="{FF2B5EF4-FFF2-40B4-BE49-F238E27FC236}">
                <a16:creationId xmlns:a16="http://schemas.microsoft.com/office/drawing/2014/main" id="{386A917A-69B7-57ED-89DF-FA95051ACC3C}"/>
              </a:ext>
            </a:extLst>
          </p:cNvPr>
          <p:cNvGrpSpPr/>
          <p:nvPr/>
        </p:nvGrpSpPr>
        <p:grpSpPr>
          <a:xfrm>
            <a:off x="6089137" y="1458799"/>
            <a:ext cx="2982595" cy="1718310"/>
            <a:chOff x="6089137" y="1248487"/>
            <a:chExt cx="2982595" cy="1718310"/>
          </a:xfrm>
        </p:grpSpPr>
        <p:sp>
          <p:nvSpPr>
            <p:cNvPr id="11" name="object 10">
              <a:extLst>
                <a:ext uri="{FF2B5EF4-FFF2-40B4-BE49-F238E27FC236}">
                  <a16:creationId xmlns:a16="http://schemas.microsoft.com/office/drawing/2014/main" id="{DA73F52C-7B64-5F2C-6637-0FDDA3F34074}"/>
                </a:ext>
              </a:extLst>
            </p:cNvPr>
            <p:cNvSpPr/>
            <p:nvPr/>
          </p:nvSpPr>
          <p:spPr>
            <a:xfrm>
              <a:off x="6093900" y="1253249"/>
              <a:ext cx="2973070" cy="1708785"/>
            </a:xfrm>
            <a:custGeom>
              <a:avLst/>
              <a:gdLst/>
              <a:ahLst/>
              <a:cxnLst/>
              <a:rect l="l" t="t" r="r" b="b"/>
              <a:pathLst>
                <a:path w="2973070" h="1708785">
                  <a:moveTo>
                    <a:pt x="26882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close/>
                </a:path>
              </a:pathLst>
            </a:custGeom>
            <a:solidFill>
              <a:srgbClr val="EEEEEE"/>
            </a:solidFill>
          </p:spPr>
          <p:txBody>
            <a:bodyPr wrap="square" lIns="0" tIns="0" rIns="0" bIns="0" rtlCol="0"/>
            <a:lstStyle/>
            <a:p>
              <a:endParaRPr/>
            </a:p>
          </p:txBody>
        </p:sp>
        <p:sp>
          <p:nvSpPr>
            <p:cNvPr id="12" name="object 11">
              <a:extLst>
                <a:ext uri="{FF2B5EF4-FFF2-40B4-BE49-F238E27FC236}">
                  <a16:creationId xmlns:a16="http://schemas.microsoft.com/office/drawing/2014/main" id="{8AB39D68-3708-94E9-2F4C-5EC1C30510C7}"/>
                </a:ext>
              </a:extLst>
            </p:cNvPr>
            <p:cNvSpPr/>
            <p:nvPr/>
          </p:nvSpPr>
          <p:spPr>
            <a:xfrm>
              <a:off x="6093900" y="1253249"/>
              <a:ext cx="2973070" cy="1708785"/>
            </a:xfrm>
            <a:custGeom>
              <a:avLst/>
              <a:gdLst/>
              <a:ahLst/>
              <a:cxnLst/>
              <a:rect l="l" t="t" r="r" b="b"/>
              <a:pathLst>
                <a:path w="297307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3" name="object 12">
            <a:extLst>
              <a:ext uri="{FF2B5EF4-FFF2-40B4-BE49-F238E27FC236}">
                <a16:creationId xmlns:a16="http://schemas.microsoft.com/office/drawing/2014/main" id="{B4AE2C4C-13E3-A878-9435-01D80ED6180A}"/>
              </a:ext>
            </a:extLst>
          </p:cNvPr>
          <p:cNvSpPr txBox="1"/>
          <p:nvPr/>
        </p:nvSpPr>
        <p:spPr>
          <a:xfrm>
            <a:off x="6250327" y="1612877"/>
            <a:ext cx="2581910" cy="1076960"/>
          </a:xfrm>
          <a:prstGeom prst="rect">
            <a:avLst/>
          </a:prstGeom>
        </p:spPr>
        <p:txBody>
          <a:bodyPr vert="horz" wrap="square" lIns="0" tIns="22860" rIns="0" bIns="0" rtlCol="0">
            <a:spAutoFit/>
          </a:bodyPr>
          <a:lstStyle/>
          <a:p>
            <a:pPr marL="12700" marR="281305">
              <a:lnSpc>
                <a:spcPts val="1650"/>
              </a:lnSpc>
              <a:spcBef>
                <a:spcPts val="180"/>
              </a:spcBef>
            </a:pPr>
            <a:r>
              <a:rPr sz="1400" spc="-5" dirty="0">
                <a:latin typeface="Arial MT"/>
                <a:cs typeface="Arial MT"/>
              </a:rPr>
              <a:t>Q: What home entertainment </a:t>
            </a:r>
            <a:r>
              <a:rPr sz="1400" spc="-375" dirty="0">
                <a:latin typeface="Arial MT"/>
                <a:cs typeface="Arial MT"/>
              </a:rPr>
              <a:t> </a:t>
            </a:r>
            <a:r>
              <a:rPr sz="1400" spc="-5" dirty="0">
                <a:latin typeface="Arial MT"/>
                <a:cs typeface="Arial MT"/>
              </a:rPr>
              <a:t>equipment</a:t>
            </a:r>
            <a:r>
              <a:rPr sz="1400" spc="-25" dirty="0">
                <a:latin typeface="Arial MT"/>
                <a:cs typeface="Arial MT"/>
              </a:rPr>
              <a:t> </a:t>
            </a:r>
            <a:r>
              <a:rPr sz="1400" dirty="0">
                <a:latin typeface="Arial MT"/>
                <a:cs typeface="Arial MT"/>
              </a:rPr>
              <a:t>requires</a:t>
            </a:r>
            <a:r>
              <a:rPr sz="1400" spc="-20" dirty="0">
                <a:latin typeface="Arial MT"/>
                <a:cs typeface="Arial MT"/>
              </a:rPr>
              <a:t> </a:t>
            </a:r>
            <a:r>
              <a:rPr sz="1400" dirty="0">
                <a:latin typeface="Arial MT"/>
                <a:cs typeface="Arial MT"/>
              </a:rPr>
              <a:t>cable?</a:t>
            </a:r>
            <a:endParaRPr sz="1400">
              <a:latin typeface="Arial MT"/>
              <a:cs typeface="Arial MT"/>
            </a:endParaRPr>
          </a:p>
          <a:p>
            <a:pPr marL="12700">
              <a:lnSpc>
                <a:spcPts val="1585"/>
              </a:lnSpc>
            </a:pPr>
            <a:r>
              <a:rPr sz="1400" spc="-5" dirty="0">
                <a:latin typeface="Arial MT"/>
                <a:cs typeface="Arial MT"/>
              </a:rPr>
              <a:t>Answer</a:t>
            </a:r>
            <a:r>
              <a:rPr sz="1400" spc="-30" dirty="0">
                <a:latin typeface="Arial MT"/>
                <a:cs typeface="Arial MT"/>
              </a:rPr>
              <a:t> </a:t>
            </a:r>
            <a:r>
              <a:rPr sz="1400" spc="-5" dirty="0">
                <a:latin typeface="Arial MT"/>
                <a:cs typeface="Arial MT"/>
              </a:rPr>
              <a:t>Choices:</a:t>
            </a:r>
            <a:r>
              <a:rPr sz="1400" spc="-25" dirty="0">
                <a:latin typeface="Arial MT"/>
                <a:cs typeface="Arial MT"/>
              </a:rPr>
              <a:t> </a:t>
            </a:r>
            <a:r>
              <a:rPr sz="1400" dirty="0">
                <a:latin typeface="Arial MT"/>
                <a:cs typeface="Arial MT"/>
              </a:rPr>
              <a:t>(a)</a:t>
            </a:r>
            <a:r>
              <a:rPr sz="1400" spc="-25" dirty="0">
                <a:latin typeface="Arial MT"/>
                <a:cs typeface="Arial MT"/>
              </a:rPr>
              <a:t> </a:t>
            </a:r>
            <a:r>
              <a:rPr sz="1400" dirty="0">
                <a:latin typeface="Arial MT"/>
                <a:cs typeface="Arial MT"/>
              </a:rPr>
              <a:t>radio</a:t>
            </a:r>
            <a:r>
              <a:rPr sz="1400" spc="-25" dirty="0">
                <a:latin typeface="Arial MT"/>
                <a:cs typeface="Arial MT"/>
              </a:rPr>
              <a:t> </a:t>
            </a:r>
            <a:r>
              <a:rPr sz="1400" dirty="0">
                <a:latin typeface="Arial MT"/>
                <a:cs typeface="Arial MT"/>
              </a:rPr>
              <a:t>shack</a:t>
            </a:r>
            <a:endParaRPr sz="1400">
              <a:latin typeface="Arial MT"/>
              <a:cs typeface="Arial MT"/>
            </a:endParaRPr>
          </a:p>
          <a:p>
            <a:pPr marL="12700" marR="173355">
              <a:lnSpc>
                <a:spcPts val="1650"/>
              </a:lnSpc>
              <a:spcBef>
                <a:spcPts val="65"/>
              </a:spcBef>
            </a:pPr>
            <a:r>
              <a:rPr sz="1400" dirty="0">
                <a:latin typeface="Arial MT"/>
                <a:cs typeface="Arial MT"/>
              </a:rPr>
              <a:t>(b)</a:t>
            </a:r>
            <a:r>
              <a:rPr sz="1400" spc="-30" dirty="0">
                <a:latin typeface="Arial MT"/>
                <a:cs typeface="Arial MT"/>
              </a:rPr>
              <a:t> </a:t>
            </a:r>
            <a:r>
              <a:rPr sz="1400" dirty="0">
                <a:latin typeface="Arial MT"/>
                <a:cs typeface="Arial MT"/>
              </a:rPr>
              <a:t>substation</a:t>
            </a:r>
            <a:r>
              <a:rPr sz="1400" spc="-30" dirty="0">
                <a:latin typeface="Arial MT"/>
                <a:cs typeface="Arial MT"/>
              </a:rPr>
              <a:t> </a:t>
            </a:r>
            <a:r>
              <a:rPr sz="1400" dirty="0">
                <a:latin typeface="Arial MT"/>
                <a:cs typeface="Arial MT"/>
              </a:rPr>
              <a:t>(c)</a:t>
            </a:r>
            <a:r>
              <a:rPr sz="1400" spc="-25" dirty="0">
                <a:latin typeface="Arial MT"/>
                <a:cs typeface="Arial MT"/>
              </a:rPr>
              <a:t> </a:t>
            </a:r>
            <a:r>
              <a:rPr sz="1400" spc="-5" dirty="0">
                <a:latin typeface="Arial MT"/>
                <a:cs typeface="Arial MT"/>
              </a:rPr>
              <a:t>television</a:t>
            </a:r>
            <a:r>
              <a:rPr sz="1400" spc="-30" dirty="0">
                <a:latin typeface="Arial MT"/>
                <a:cs typeface="Arial MT"/>
              </a:rPr>
              <a:t> </a:t>
            </a:r>
            <a:r>
              <a:rPr sz="1400" dirty="0">
                <a:latin typeface="Arial MT"/>
                <a:cs typeface="Arial MT"/>
              </a:rPr>
              <a:t>(d) </a:t>
            </a:r>
            <a:r>
              <a:rPr sz="1400" spc="-375" dirty="0">
                <a:latin typeface="Arial MT"/>
                <a:cs typeface="Arial MT"/>
              </a:rPr>
              <a:t> </a:t>
            </a:r>
            <a:r>
              <a:rPr sz="1400" dirty="0">
                <a:latin typeface="Arial MT"/>
                <a:cs typeface="Arial MT"/>
              </a:rPr>
              <a:t>cabinet</a:t>
            </a:r>
            <a:endParaRPr sz="1400">
              <a:latin typeface="Arial MT"/>
              <a:cs typeface="Arial MT"/>
            </a:endParaRPr>
          </a:p>
        </p:txBody>
      </p:sp>
      <p:sp>
        <p:nvSpPr>
          <p:cNvPr id="14" name="object 13">
            <a:extLst>
              <a:ext uri="{FF2B5EF4-FFF2-40B4-BE49-F238E27FC236}">
                <a16:creationId xmlns:a16="http://schemas.microsoft.com/office/drawing/2014/main" id="{C5CD2D41-D04A-AF71-051B-26E4C30229D9}"/>
              </a:ext>
            </a:extLst>
          </p:cNvPr>
          <p:cNvSpPr txBox="1"/>
          <p:nvPr/>
        </p:nvSpPr>
        <p:spPr>
          <a:xfrm>
            <a:off x="6250327" y="2870177"/>
            <a:ext cx="16617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(c).</a:t>
            </a:r>
            <a:endParaRPr sz="1400">
              <a:latin typeface="Arial"/>
              <a:cs typeface="Arial"/>
            </a:endParaRPr>
          </a:p>
        </p:txBody>
      </p:sp>
      <p:sp>
        <p:nvSpPr>
          <p:cNvPr id="15" name="object 14">
            <a:extLst>
              <a:ext uri="{FF2B5EF4-FFF2-40B4-BE49-F238E27FC236}">
                <a16:creationId xmlns:a16="http://schemas.microsoft.com/office/drawing/2014/main" id="{E756BD19-645F-E203-C8CB-0EEDB84846A1}"/>
              </a:ext>
            </a:extLst>
          </p:cNvPr>
          <p:cNvSpPr txBox="1"/>
          <p:nvPr/>
        </p:nvSpPr>
        <p:spPr>
          <a:xfrm>
            <a:off x="6244025" y="3604959"/>
            <a:ext cx="2580005"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Commonsense</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(CR)</a:t>
            </a:r>
            <a:endParaRPr sz="1600">
              <a:latin typeface="Times New Roman"/>
              <a:cs typeface="Times New Roman"/>
            </a:endParaRPr>
          </a:p>
        </p:txBody>
      </p:sp>
      <p:grpSp>
        <p:nvGrpSpPr>
          <p:cNvPr id="16" name="object 15">
            <a:extLst>
              <a:ext uri="{FF2B5EF4-FFF2-40B4-BE49-F238E27FC236}">
                <a16:creationId xmlns:a16="http://schemas.microsoft.com/office/drawing/2014/main" id="{2D066D56-B91A-6807-FBDD-160588C48983}"/>
              </a:ext>
            </a:extLst>
          </p:cNvPr>
          <p:cNvGrpSpPr/>
          <p:nvPr/>
        </p:nvGrpSpPr>
        <p:grpSpPr>
          <a:xfrm>
            <a:off x="3222212" y="1458799"/>
            <a:ext cx="2604135" cy="1718310"/>
            <a:chOff x="3222212" y="1248487"/>
            <a:chExt cx="2604135" cy="1718310"/>
          </a:xfrm>
        </p:grpSpPr>
        <p:sp>
          <p:nvSpPr>
            <p:cNvPr id="17" name="object 16">
              <a:extLst>
                <a:ext uri="{FF2B5EF4-FFF2-40B4-BE49-F238E27FC236}">
                  <a16:creationId xmlns:a16="http://schemas.microsoft.com/office/drawing/2014/main" id="{75404E07-10BA-B936-DBCE-8A39190B7A97}"/>
                </a:ext>
              </a:extLst>
            </p:cNvPr>
            <p:cNvSpPr/>
            <p:nvPr/>
          </p:nvSpPr>
          <p:spPr>
            <a:xfrm>
              <a:off x="3226974" y="1253249"/>
              <a:ext cx="2594610" cy="1708785"/>
            </a:xfrm>
            <a:custGeom>
              <a:avLst/>
              <a:gdLst/>
              <a:ahLst/>
              <a:cxnLst/>
              <a:rect l="l" t="t" r="r" b="b"/>
              <a:pathLst>
                <a:path w="2594610" h="1708785">
                  <a:moveTo>
                    <a:pt x="230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close/>
                </a:path>
              </a:pathLst>
            </a:custGeom>
            <a:solidFill>
              <a:srgbClr val="EEEEEE"/>
            </a:solidFill>
          </p:spPr>
          <p:txBody>
            <a:bodyPr wrap="square" lIns="0" tIns="0" rIns="0" bIns="0" rtlCol="0"/>
            <a:lstStyle/>
            <a:p>
              <a:endParaRPr/>
            </a:p>
          </p:txBody>
        </p:sp>
        <p:sp>
          <p:nvSpPr>
            <p:cNvPr id="18" name="object 17">
              <a:extLst>
                <a:ext uri="{FF2B5EF4-FFF2-40B4-BE49-F238E27FC236}">
                  <a16:creationId xmlns:a16="http://schemas.microsoft.com/office/drawing/2014/main" id="{52499F60-732C-3236-306D-46424D104B2C}"/>
                </a:ext>
              </a:extLst>
            </p:cNvPr>
            <p:cNvSpPr/>
            <p:nvPr/>
          </p:nvSpPr>
          <p:spPr>
            <a:xfrm>
              <a:off x="3226974" y="1253249"/>
              <a:ext cx="2594610" cy="1708785"/>
            </a:xfrm>
            <a:custGeom>
              <a:avLst/>
              <a:gdLst/>
              <a:ahLst/>
              <a:cxnLst/>
              <a:rect l="l" t="t" r="r" b="b"/>
              <a:pathLst>
                <a:path w="259461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9" name="object 18">
            <a:extLst>
              <a:ext uri="{FF2B5EF4-FFF2-40B4-BE49-F238E27FC236}">
                <a16:creationId xmlns:a16="http://schemas.microsoft.com/office/drawing/2014/main" id="{617D6C24-4F15-D561-2C95-12C8F5727417}"/>
              </a:ext>
            </a:extLst>
          </p:cNvPr>
          <p:cNvSpPr txBox="1"/>
          <p:nvPr/>
        </p:nvSpPr>
        <p:spPr>
          <a:xfrm>
            <a:off x="3383402" y="1612877"/>
            <a:ext cx="1986280" cy="657860"/>
          </a:xfrm>
          <a:prstGeom prst="rect">
            <a:avLst/>
          </a:prstGeom>
        </p:spPr>
        <p:txBody>
          <a:bodyPr vert="horz" wrap="square" lIns="0" tIns="22860" rIns="0" bIns="0" rtlCol="0">
            <a:spAutoFit/>
          </a:bodyPr>
          <a:lstStyle/>
          <a:p>
            <a:pPr marL="12700" marR="5080" algn="just">
              <a:lnSpc>
                <a:spcPts val="1650"/>
              </a:lnSpc>
              <a:spcBef>
                <a:spcPts val="180"/>
              </a:spcBef>
            </a:pPr>
            <a:r>
              <a:rPr sz="1400" spc="-5" dirty="0">
                <a:latin typeface="Arial MT"/>
                <a:cs typeface="Arial MT"/>
              </a:rPr>
              <a:t>Q: </a:t>
            </a:r>
            <a:r>
              <a:rPr sz="1400" spc="-45" dirty="0">
                <a:latin typeface="Arial MT"/>
                <a:cs typeface="Arial MT"/>
              </a:rPr>
              <a:t>Take </a:t>
            </a:r>
            <a:r>
              <a:rPr sz="1400" spc="-5" dirty="0">
                <a:latin typeface="Arial MT"/>
                <a:cs typeface="Arial MT"/>
              </a:rPr>
              <a:t>the last letters of </a:t>
            </a:r>
            <a:r>
              <a:rPr sz="1400" spc="-37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words</a:t>
            </a:r>
            <a:r>
              <a:rPr sz="1400" spc="-25" dirty="0">
                <a:latin typeface="Arial MT"/>
                <a:cs typeface="Arial MT"/>
              </a:rPr>
              <a:t> </a:t>
            </a:r>
            <a:r>
              <a:rPr sz="1400" spc="-5" dirty="0">
                <a:latin typeface="Arial MT"/>
                <a:cs typeface="Arial MT"/>
              </a:rPr>
              <a:t>in</a:t>
            </a:r>
            <a:r>
              <a:rPr sz="1400" spc="-25" dirty="0">
                <a:latin typeface="Arial MT"/>
                <a:cs typeface="Arial MT"/>
              </a:rPr>
              <a:t> </a:t>
            </a:r>
            <a:r>
              <a:rPr sz="1400" spc="-5" dirty="0">
                <a:latin typeface="Arial MT"/>
                <a:cs typeface="Arial MT"/>
              </a:rPr>
              <a:t>"Elon</a:t>
            </a:r>
            <a:r>
              <a:rPr sz="1400" spc="-25" dirty="0">
                <a:latin typeface="Arial MT"/>
                <a:cs typeface="Arial MT"/>
              </a:rPr>
              <a:t> </a:t>
            </a:r>
            <a:r>
              <a:rPr sz="1400" dirty="0">
                <a:latin typeface="Arial MT"/>
                <a:cs typeface="Arial MT"/>
              </a:rPr>
              <a:t>Musk" </a:t>
            </a:r>
            <a:r>
              <a:rPr sz="1400" spc="-375" dirty="0">
                <a:latin typeface="Arial MT"/>
                <a:cs typeface="Arial MT"/>
              </a:rPr>
              <a:t> </a:t>
            </a:r>
            <a:r>
              <a:rPr sz="1400" spc="-5" dirty="0">
                <a:latin typeface="Arial MT"/>
                <a:cs typeface="Arial MT"/>
              </a:rPr>
              <a:t>and</a:t>
            </a:r>
            <a:r>
              <a:rPr sz="1400" spc="-25" dirty="0">
                <a:latin typeface="Arial MT"/>
                <a:cs typeface="Arial MT"/>
              </a:rPr>
              <a:t> </a:t>
            </a:r>
            <a:r>
              <a:rPr sz="1400" dirty="0">
                <a:latin typeface="Arial MT"/>
                <a:cs typeface="Arial MT"/>
              </a:rPr>
              <a:t>concatenate</a:t>
            </a:r>
            <a:r>
              <a:rPr sz="1400" spc="-20" dirty="0">
                <a:latin typeface="Arial MT"/>
                <a:cs typeface="Arial MT"/>
              </a:rPr>
              <a:t> </a:t>
            </a:r>
            <a:r>
              <a:rPr sz="1400" spc="-5" dirty="0">
                <a:latin typeface="Arial MT"/>
                <a:cs typeface="Arial MT"/>
              </a:rPr>
              <a:t>them</a:t>
            </a:r>
            <a:endParaRPr sz="1400">
              <a:latin typeface="Arial MT"/>
              <a:cs typeface="Arial MT"/>
            </a:endParaRPr>
          </a:p>
        </p:txBody>
      </p:sp>
      <p:sp>
        <p:nvSpPr>
          <p:cNvPr id="20" name="object 19">
            <a:extLst>
              <a:ext uri="{FF2B5EF4-FFF2-40B4-BE49-F238E27FC236}">
                <a16:creationId xmlns:a16="http://schemas.microsoft.com/office/drawing/2014/main" id="{1BE2BC22-BFAC-CF52-0BB6-CB75856F145B}"/>
              </a:ext>
            </a:extLst>
          </p:cNvPr>
          <p:cNvSpPr txBox="1"/>
          <p:nvPr/>
        </p:nvSpPr>
        <p:spPr>
          <a:xfrm>
            <a:off x="3383402" y="2451077"/>
            <a:ext cx="16522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4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 </a:t>
            </a:r>
            <a:r>
              <a:rPr sz="1400" b="1" spc="-5" dirty="0">
                <a:solidFill>
                  <a:srgbClr val="A61B00"/>
                </a:solidFill>
                <a:latin typeface="Arial"/>
                <a:cs typeface="Arial"/>
              </a:rPr>
              <a:t>nk</a:t>
            </a:r>
            <a:r>
              <a:rPr sz="1400" b="1" spc="-5" dirty="0">
                <a:latin typeface="Arial"/>
                <a:cs typeface="Arial"/>
              </a:rPr>
              <a:t>.</a:t>
            </a:r>
            <a:endParaRPr sz="1400">
              <a:latin typeface="Arial"/>
              <a:cs typeface="Arial"/>
            </a:endParaRPr>
          </a:p>
        </p:txBody>
      </p:sp>
      <p:sp>
        <p:nvSpPr>
          <p:cNvPr id="21" name="object 20">
            <a:extLst>
              <a:ext uri="{FF2B5EF4-FFF2-40B4-BE49-F238E27FC236}">
                <a16:creationId xmlns:a16="http://schemas.microsoft.com/office/drawing/2014/main" id="{EBECE2DA-CB9F-72B7-6394-63E1FDCB130D}"/>
              </a:ext>
            </a:extLst>
          </p:cNvPr>
          <p:cNvSpPr txBox="1"/>
          <p:nvPr/>
        </p:nvSpPr>
        <p:spPr>
          <a:xfrm>
            <a:off x="3381000" y="3604959"/>
            <a:ext cx="2143760"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Symbolic</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(SR)</a:t>
            </a:r>
            <a:endParaRPr sz="1600">
              <a:latin typeface="Times New Roman"/>
              <a:cs typeface="Times New Roman"/>
            </a:endParaRPr>
          </a:p>
        </p:txBody>
      </p:sp>
    </p:spTree>
    <p:extLst>
      <p:ext uri="{BB962C8B-B14F-4D97-AF65-F5344CB8AC3E}">
        <p14:creationId xmlns:p14="http://schemas.microsoft.com/office/powerpoint/2010/main" val="207143008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EB59-B700-5436-3966-712DDA5AE515}"/>
              </a:ext>
            </a:extLst>
          </p:cNvPr>
          <p:cNvSpPr>
            <a:spLocks noGrp="1"/>
          </p:cNvSpPr>
          <p:nvPr>
            <p:ph type="title"/>
          </p:nvPr>
        </p:nvSpPr>
        <p:spPr/>
        <p:txBody>
          <a:bodyPr/>
          <a:lstStyle/>
          <a:p>
            <a:r>
              <a:rPr lang="en-US" dirty="0"/>
              <a:t>Vanilla ICL on Reasoning Problems</a:t>
            </a:r>
          </a:p>
        </p:txBody>
      </p:sp>
      <p:sp>
        <p:nvSpPr>
          <p:cNvPr id="3" name="Text Placeholder 2">
            <a:extLst>
              <a:ext uri="{FF2B5EF4-FFF2-40B4-BE49-F238E27FC236}">
                <a16:creationId xmlns:a16="http://schemas.microsoft.com/office/drawing/2014/main" id="{025351F1-3D69-22EA-7455-EE0971905CD6}"/>
              </a:ext>
            </a:extLst>
          </p:cNvPr>
          <p:cNvSpPr>
            <a:spLocks noGrp="1"/>
          </p:cNvSpPr>
          <p:nvPr>
            <p:ph type="body" sz="quarter" idx="16"/>
          </p:nvPr>
        </p:nvSpPr>
        <p:spPr/>
        <p:txBody>
          <a:bodyPr/>
          <a:lstStyle/>
          <a:p>
            <a:endParaRPr lang="en-US" dirty="0"/>
          </a:p>
        </p:txBody>
      </p:sp>
      <p:sp>
        <p:nvSpPr>
          <p:cNvPr id="4" name="object 2">
            <a:extLst>
              <a:ext uri="{FF2B5EF4-FFF2-40B4-BE49-F238E27FC236}">
                <a16:creationId xmlns:a16="http://schemas.microsoft.com/office/drawing/2014/main" id="{CA10B14F-F0D2-C919-7797-BB308577CE50}"/>
              </a:ext>
            </a:extLst>
          </p:cNvPr>
          <p:cNvSpPr txBox="1"/>
          <p:nvPr/>
        </p:nvSpPr>
        <p:spPr>
          <a:xfrm>
            <a:off x="1261249" y="1686962"/>
            <a:ext cx="2343785" cy="2155190"/>
          </a:xfrm>
          <a:prstGeom prst="rect">
            <a:avLst/>
          </a:prstGeom>
          <a:ln w="9524">
            <a:solidFill>
              <a:srgbClr val="000000"/>
            </a:solidFill>
          </a:ln>
        </p:spPr>
        <p:txBody>
          <a:bodyPr vert="horz" wrap="square" lIns="0" tIns="77470" rIns="0" bIns="0" rtlCol="0">
            <a:spAutoFit/>
          </a:bodyPr>
          <a:lstStyle/>
          <a:p>
            <a:pPr marL="85725" marR="895350">
              <a:lnSpc>
                <a:spcPct val="100000"/>
              </a:lnSpc>
              <a:spcBef>
                <a:spcPts val="610"/>
              </a:spcBef>
            </a:pPr>
            <a:r>
              <a:rPr sz="1600" dirty="0">
                <a:latin typeface="Arial MT"/>
                <a:cs typeface="Arial MT"/>
              </a:rPr>
              <a:t>Q:</a:t>
            </a:r>
            <a:r>
              <a:rPr sz="1600" spc="-30" dirty="0">
                <a:latin typeface="Arial MT"/>
                <a:cs typeface="Arial MT"/>
              </a:rPr>
              <a:t> </a:t>
            </a:r>
            <a:r>
              <a:rPr sz="1600" dirty="0">
                <a:latin typeface="Arial MT"/>
                <a:cs typeface="Arial MT"/>
              </a:rPr>
              <a:t>“Elon</a:t>
            </a:r>
            <a:r>
              <a:rPr sz="1600" spc="-25" dirty="0">
                <a:latin typeface="Arial MT"/>
                <a:cs typeface="Arial MT"/>
              </a:rPr>
              <a:t> </a:t>
            </a:r>
            <a:r>
              <a:rPr sz="1600" spc="-10" dirty="0">
                <a:latin typeface="Arial MT"/>
                <a:cs typeface="Arial MT"/>
              </a:rPr>
              <a:t>Musk” </a:t>
            </a:r>
            <a:r>
              <a:rPr sz="1600" dirty="0">
                <a:latin typeface="Arial MT"/>
                <a:cs typeface="Arial MT"/>
              </a:rPr>
              <a:t>A:</a:t>
            </a:r>
            <a:r>
              <a:rPr sz="1600" spc="-30" dirty="0">
                <a:latin typeface="Arial MT"/>
                <a:cs typeface="Arial MT"/>
              </a:rPr>
              <a:t> </a:t>
            </a:r>
            <a:r>
              <a:rPr sz="1600" spc="-20" dirty="0">
                <a:latin typeface="Arial MT"/>
                <a:cs typeface="Arial MT"/>
              </a:rPr>
              <a:t>“nk”</a:t>
            </a:r>
            <a:endParaRPr sz="1600">
              <a:latin typeface="Arial MT"/>
              <a:cs typeface="Arial MT"/>
            </a:endParaRPr>
          </a:p>
          <a:p>
            <a:pPr>
              <a:lnSpc>
                <a:spcPct val="100000"/>
              </a:lnSpc>
              <a:spcBef>
                <a:spcPts val="80"/>
              </a:spcBef>
            </a:pPr>
            <a:endParaRPr sz="1600">
              <a:latin typeface="Arial MT"/>
              <a:cs typeface="Arial MT"/>
            </a:endParaRPr>
          </a:p>
          <a:p>
            <a:pPr marL="85725" marR="974725">
              <a:lnSpc>
                <a:spcPct val="100000"/>
              </a:lnSpc>
            </a:pPr>
            <a:r>
              <a:rPr sz="1600" dirty="0">
                <a:latin typeface="Arial MT"/>
                <a:cs typeface="Arial MT"/>
              </a:rPr>
              <a:t>Q:</a:t>
            </a:r>
            <a:r>
              <a:rPr sz="1600" spc="-30" dirty="0">
                <a:latin typeface="Arial MT"/>
                <a:cs typeface="Arial MT"/>
              </a:rPr>
              <a:t> </a:t>
            </a:r>
            <a:r>
              <a:rPr sz="1600" dirty="0">
                <a:latin typeface="Arial MT"/>
                <a:cs typeface="Arial MT"/>
              </a:rPr>
              <a:t>“Bill</a:t>
            </a:r>
            <a:r>
              <a:rPr sz="1600" spc="-25" dirty="0">
                <a:latin typeface="Arial MT"/>
                <a:cs typeface="Arial MT"/>
              </a:rPr>
              <a:t> </a:t>
            </a:r>
            <a:r>
              <a:rPr sz="1600" spc="-10" dirty="0">
                <a:latin typeface="Arial MT"/>
                <a:cs typeface="Arial MT"/>
              </a:rPr>
              <a:t>Gates” </a:t>
            </a:r>
            <a:r>
              <a:rPr sz="1600" dirty="0">
                <a:latin typeface="Arial MT"/>
                <a:cs typeface="Arial MT"/>
              </a:rPr>
              <a:t>A:</a:t>
            </a:r>
            <a:r>
              <a:rPr sz="1600" spc="-30" dirty="0">
                <a:latin typeface="Arial MT"/>
                <a:cs typeface="Arial MT"/>
              </a:rPr>
              <a:t> </a:t>
            </a:r>
            <a:r>
              <a:rPr sz="1600" spc="-20" dirty="0">
                <a:latin typeface="Arial MT"/>
                <a:cs typeface="Arial MT"/>
              </a:rPr>
              <a:t>“ls”</a:t>
            </a:r>
            <a:endParaRPr sz="1600">
              <a:latin typeface="Arial MT"/>
              <a:cs typeface="Arial MT"/>
            </a:endParaRPr>
          </a:p>
          <a:p>
            <a:pPr>
              <a:lnSpc>
                <a:spcPct val="100000"/>
              </a:lnSpc>
              <a:spcBef>
                <a:spcPts val="80"/>
              </a:spcBef>
            </a:pPr>
            <a:endParaRPr sz="1600">
              <a:latin typeface="Arial MT"/>
              <a:cs typeface="Arial MT"/>
            </a:endParaRPr>
          </a:p>
          <a:p>
            <a:pPr marL="85725" marR="488950">
              <a:lnSpc>
                <a:spcPct val="100000"/>
              </a:lnSpc>
            </a:pPr>
            <a:r>
              <a:rPr sz="1600" dirty="0">
                <a:latin typeface="Arial MT"/>
                <a:cs typeface="Arial MT"/>
              </a:rPr>
              <a:t>Q:</a:t>
            </a:r>
            <a:r>
              <a:rPr sz="1600" spc="-20" dirty="0">
                <a:latin typeface="Arial MT"/>
                <a:cs typeface="Arial MT"/>
              </a:rPr>
              <a:t> </a:t>
            </a:r>
            <a:r>
              <a:rPr sz="1600" dirty="0">
                <a:latin typeface="Arial MT"/>
                <a:cs typeface="Arial MT"/>
              </a:rPr>
              <a:t>“Barack</a:t>
            </a:r>
            <a:r>
              <a:rPr sz="1600" spc="-15" dirty="0">
                <a:latin typeface="Arial MT"/>
                <a:cs typeface="Arial MT"/>
              </a:rPr>
              <a:t> </a:t>
            </a:r>
            <a:r>
              <a:rPr sz="1600" spc="-10" dirty="0">
                <a:latin typeface="Arial MT"/>
                <a:cs typeface="Arial MT"/>
              </a:rPr>
              <a:t>Obama” </a:t>
            </a:r>
            <a:r>
              <a:rPr sz="1600" spc="-25" dirty="0">
                <a:latin typeface="Arial MT"/>
                <a:cs typeface="Arial MT"/>
              </a:rPr>
              <a:t>A:</a:t>
            </a:r>
            <a:endParaRPr sz="1600">
              <a:latin typeface="Arial MT"/>
              <a:cs typeface="Arial MT"/>
            </a:endParaRPr>
          </a:p>
        </p:txBody>
      </p:sp>
      <p:grpSp>
        <p:nvGrpSpPr>
          <p:cNvPr id="5" name="object 3">
            <a:extLst>
              <a:ext uri="{FF2B5EF4-FFF2-40B4-BE49-F238E27FC236}">
                <a16:creationId xmlns:a16="http://schemas.microsoft.com/office/drawing/2014/main" id="{F80EAD75-E63D-9C3E-6454-3665A797EEEA}"/>
              </a:ext>
            </a:extLst>
          </p:cNvPr>
          <p:cNvGrpSpPr/>
          <p:nvPr/>
        </p:nvGrpSpPr>
        <p:grpSpPr>
          <a:xfrm>
            <a:off x="3599787" y="2272750"/>
            <a:ext cx="2221230" cy="983615"/>
            <a:chOff x="3599787" y="2272750"/>
            <a:chExt cx="2221230" cy="983615"/>
          </a:xfrm>
        </p:grpSpPr>
        <p:sp>
          <p:nvSpPr>
            <p:cNvPr id="6" name="object 4">
              <a:extLst>
                <a:ext uri="{FF2B5EF4-FFF2-40B4-BE49-F238E27FC236}">
                  <a16:creationId xmlns:a16="http://schemas.microsoft.com/office/drawing/2014/main" id="{9C1E7982-C581-A09D-A401-FDACD17FD1B6}"/>
                </a:ext>
              </a:extLst>
            </p:cNvPr>
            <p:cNvSpPr/>
            <p:nvPr/>
          </p:nvSpPr>
          <p:spPr>
            <a:xfrm>
              <a:off x="3604550" y="2764126"/>
              <a:ext cx="1180465" cy="635"/>
            </a:xfrm>
            <a:custGeom>
              <a:avLst/>
              <a:gdLst/>
              <a:ahLst/>
              <a:cxnLst/>
              <a:rect l="l" t="t" r="r" b="b"/>
              <a:pathLst>
                <a:path w="1180464" h="635">
                  <a:moveTo>
                    <a:pt x="0" y="286"/>
                  </a:moveTo>
                  <a:lnTo>
                    <a:pt x="1180349" y="0"/>
                  </a:lnTo>
                </a:path>
              </a:pathLst>
            </a:custGeom>
            <a:ln w="9524">
              <a:solidFill>
                <a:srgbClr val="595959"/>
              </a:solidFill>
            </a:ln>
          </p:spPr>
          <p:txBody>
            <a:bodyPr wrap="square" lIns="0" tIns="0" rIns="0" bIns="0" rtlCol="0"/>
            <a:lstStyle/>
            <a:p>
              <a:endParaRPr/>
            </a:p>
          </p:txBody>
        </p:sp>
        <p:sp>
          <p:nvSpPr>
            <p:cNvPr id="7" name="object 5">
              <a:extLst>
                <a:ext uri="{FF2B5EF4-FFF2-40B4-BE49-F238E27FC236}">
                  <a16:creationId xmlns:a16="http://schemas.microsoft.com/office/drawing/2014/main" id="{03D015BE-DE65-7305-889C-9DC7361AC4C8}"/>
                </a:ext>
              </a:extLst>
            </p:cNvPr>
            <p:cNvSpPr/>
            <p:nvPr/>
          </p:nvSpPr>
          <p:spPr>
            <a:xfrm>
              <a:off x="4784896" y="2748393"/>
              <a:ext cx="43815" cy="31750"/>
            </a:xfrm>
            <a:custGeom>
              <a:avLst/>
              <a:gdLst/>
              <a:ahLst/>
              <a:cxnLst/>
              <a:rect l="l" t="t" r="r" b="b"/>
              <a:pathLst>
                <a:path w="43814" h="31750">
                  <a:moveTo>
                    <a:pt x="7" y="31465"/>
                  </a:moveTo>
                  <a:lnTo>
                    <a:pt x="0" y="0"/>
                  </a:lnTo>
                  <a:lnTo>
                    <a:pt x="43229" y="15722"/>
                  </a:lnTo>
                  <a:lnTo>
                    <a:pt x="7" y="31465"/>
                  </a:lnTo>
                  <a:close/>
                </a:path>
              </a:pathLst>
            </a:custGeom>
            <a:solidFill>
              <a:srgbClr val="595959"/>
            </a:solidFill>
          </p:spPr>
          <p:txBody>
            <a:bodyPr wrap="square" lIns="0" tIns="0" rIns="0" bIns="0" rtlCol="0"/>
            <a:lstStyle/>
            <a:p>
              <a:endParaRPr/>
            </a:p>
          </p:txBody>
        </p:sp>
        <p:sp>
          <p:nvSpPr>
            <p:cNvPr id="8" name="object 6">
              <a:extLst>
                <a:ext uri="{FF2B5EF4-FFF2-40B4-BE49-F238E27FC236}">
                  <a16:creationId xmlns:a16="http://schemas.microsoft.com/office/drawing/2014/main" id="{501C9DB2-8B66-A9F9-499F-5029DFBCC63C}"/>
                </a:ext>
              </a:extLst>
            </p:cNvPr>
            <p:cNvSpPr/>
            <p:nvPr/>
          </p:nvSpPr>
          <p:spPr>
            <a:xfrm>
              <a:off x="4784896" y="2748393"/>
              <a:ext cx="43815" cy="31750"/>
            </a:xfrm>
            <a:custGeom>
              <a:avLst/>
              <a:gdLst/>
              <a:ahLst/>
              <a:cxnLst/>
              <a:rect l="l" t="t" r="r" b="b"/>
              <a:pathLst>
                <a:path w="43814" h="31750">
                  <a:moveTo>
                    <a:pt x="7" y="31465"/>
                  </a:moveTo>
                  <a:lnTo>
                    <a:pt x="43229" y="15722"/>
                  </a:lnTo>
                  <a:lnTo>
                    <a:pt x="0" y="0"/>
                  </a:lnTo>
                  <a:lnTo>
                    <a:pt x="7" y="31465"/>
                  </a:lnTo>
                  <a:close/>
                </a:path>
              </a:pathLst>
            </a:custGeom>
            <a:ln w="9524">
              <a:solidFill>
                <a:srgbClr val="595959"/>
              </a:solidFill>
            </a:ln>
          </p:spPr>
          <p:txBody>
            <a:bodyPr wrap="square" lIns="0" tIns="0" rIns="0" bIns="0" rtlCol="0"/>
            <a:lstStyle/>
            <a:p>
              <a:endParaRPr/>
            </a:p>
          </p:txBody>
        </p:sp>
        <p:sp>
          <p:nvSpPr>
            <p:cNvPr id="9" name="object 7">
              <a:extLst>
                <a:ext uri="{FF2B5EF4-FFF2-40B4-BE49-F238E27FC236}">
                  <a16:creationId xmlns:a16="http://schemas.microsoft.com/office/drawing/2014/main" id="{4843119F-1C30-CDE4-77AB-33C49AE42C86}"/>
                </a:ext>
              </a:extLst>
            </p:cNvPr>
            <p:cNvSpPr/>
            <p:nvPr/>
          </p:nvSpPr>
          <p:spPr>
            <a:xfrm>
              <a:off x="4842150" y="2277512"/>
              <a:ext cx="974090" cy="974090"/>
            </a:xfrm>
            <a:custGeom>
              <a:avLst/>
              <a:gdLst/>
              <a:ahLst/>
              <a:cxnLst/>
              <a:rect l="l" t="t" r="r" b="b"/>
              <a:pathLst>
                <a:path w="974089" h="974089">
                  <a:moveTo>
                    <a:pt x="0" y="162303"/>
                  </a:moveTo>
                  <a:lnTo>
                    <a:pt x="5797" y="119156"/>
                  </a:lnTo>
                  <a:lnTo>
                    <a:pt x="22159" y="80385"/>
                  </a:lnTo>
                  <a:lnTo>
                    <a:pt x="47537" y="47537"/>
                  </a:lnTo>
                  <a:lnTo>
                    <a:pt x="80385" y="22159"/>
                  </a:lnTo>
                  <a:lnTo>
                    <a:pt x="119156" y="5797"/>
                  </a:lnTo>
                  <a:lnTo>
                    <a:pt x="162302" y="0"/>
                  </a:lnTo>
                  <a:lnTo>
                    <a:pt x="811496" y="0"/>
                  </a:lnTo>
                  <a:lnTo>
                    <a:pt x="873607" y="12354"/>
                  </a:lnTo>
                  <a:lnTo>
                    <a:pt x="926262" y="47537"/>
                  </a:lnTo>
                  <a:lnTo>
                    <a:pt x="961445" y="100192"/>
                  </a:lnTo>
                  <a:lnTo>
                    <a:pt x="973799" y="162303"/>
                  </a:lnTo>
                  <a:lnTo>
                    <a:pt x="973799" y="811496"/>
                  </a:lnTo>
                  <a:lnTo>
                    <a:pt x="968002" y="854643"/>
                  </a:lnTo>
                  <a:lnTo>
                    <a:pt x="951640" y="893414"/>
                  </a:lnTo>
                  <a:lnTo>
                    <a:pt x="926262" y="926262"/>
                  </a:lnTo>
                  <a:lnTo>
                    <a:pt x="893414" y="951640"/>
                  </a:lnTo>
                  <a:lnTo>
                    <a:pt x="854643" y="968002"/>
                  </a:lnTo>
                  <a:lnTo>
                    <a:pt x="811496" y="973799"/>
                  </a:lnTo>
                  <a:lnTo>
                    <a:pt x="162302" y="973799"/>
                  </a:lnTo>
                  <a:lnTo>
                    <a:pt x="119156" y="968002"/>
                  </a:lnTo>
                  <a:lnTo>
                    <a:pt x="80385" y="951640"/>
                  </a:lnTo>
                  <a:lnTo>
                    <a:pt x="47537" y="926262"/>
                  </a:lnTo>
                  <a:lnTo>
                    <a:pt x="22159" y="893414"/>
                  </a:lnTo>
                  <a:lnTo>
                    <a:pt x="5797" y="854643"/>
                  </a:lnTo>
                  <a:lnTo>
                    <a:pt x="0" y="811496"/>
                  </a:lnTo>
                  <a:lnTo>
                    <a:pt x="0" y="162303"/>
                  </a:lnTo>
                  <a:close/>
                </a:path>
              </a:pathLst>
            </a:custGeom>
            <a:ln w="9524">
              <a:solidFill>
                <a:srgbClr val="000000"/>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621B2575-FFF9-1E81-996A-9B5E418B3464}"/>
              </a:ext>
            </a:extLst>
          </p:cNvPr>
          <p:cNvSpPr txBox="1"/>
          <p:nvPr/>
        </p:nvSpPr>
        <p:spPr>
          <a:xfrm>
            <a:off x="5118754" y="2619759"/>
            <a:ext cx="421005" cy="269240"/>
          </a:xfrm>
          <a:prstGeom prst="rect">
            <a:avLst/>
          </a:prstGeom>
        </p:spPr>
        <p:txBody>
          <a:bodyPr vert="horz" wrap="square" lIns="0" tIns="12700" rIns="0" bIns="0" rtlCol="0">
            <a:spAutoFit/>
          </a:bodyPr>
          <a:lstStyle/>
          <a:p>
            <a:pPr marL="12700">
              <a:lnSpc>
                <a:spcPct val="100000"/>
              </a:lnSpc>
              <a:spcBef>
                <a:spcPts val="100"/>
              </a:spcBef>
            </a:pPr>
            <a:r>
              <a:rPr sz="1600" spc="-25" dirty="0">
                <a:latin typeface="Arial MT"/>
                <a:cs typeface="Arial MT"/>
              </a:rPr>
              <a:t>LM</a:t>
            </a:r>
            <a:endParaRPr sz="1600" dirty="0">
              <a:latin typeface="Arial MT"/>
              <a:cs typeface="Arial MT"/>
            </a:endParaRPr>
          </a:p>
        </p:txBody>
      </p:sp>
      <p:sp>
        <p:nvSpPr>
          <p:cNvPr id="11" name="object 9">
            <a:extLst>
              <a:ext uri="{FF2B5EF4-FFF2-40B4-BE49-F238E27FC236}">
                <a16:creationId xmlns:a16="http://schemas.microsoft.com/office/drawing/2014/main" id="{FB2C52B7-1855-2A2A-9E04-4439FC99C57A}"/>
              </a:ext>
            </a:extLst>
          </p:cNvPr>
          <p:cNvSpPr txBox="1"/>
          <p:nvPr/>
        </p:nvSpPr>
        <p:spPr>
          <a:xfrm>
            <a:off x="2087784" y="4030834"/>
            <a:ext cx="476884"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MT"/>
                <a:cs typeface="Arial MT"/>
              </a:rPr>
              <a:t>Input</a:t>
            </a:r>
            <a:endParaRPr sz="1600">
              <a:latin typeface="Arial MT"/>
              <a:cs typeface="Arial MT"/>
            </a:endParaRPr>
          </a:p>
        </p:txBody>
      </p:sp>
      <p:grpSp>
        <p:nvGrpSpPr>
          <p:cNvPr id="12" name="object 10">
            <a:extLst>
              <a:ext uri="{FF2B5EF4-FFF2-40B4-BE49-F238E27FC236}">
                <a16:creationId xmlns:a16="http://schemas.microsoft.com/office/drawing/2014/main" id="{493BCBCE-FC42-F044-D498-7E024EDCC701}"/>
              </a:ext>
            </a:extLst>
          </p:cNvPr>
          <p:cNvGrpSpPr/>
          <p:nvPr/>
        </p:nvGrpSpPr>
        <p:grpSpPr>
          <a:xfrm>
            <a:off x="5811187" y="2743780"/>
            <a:ext cx="1233170" cy="41275"/>
            <a:chOff x="5811187" y="2743780"/>
            <a:chExt cx="1233170" cy="41275"/>
          </a:xfrm>
        </p:grpSpPr>
        <p:sp>
          <p:nvSpPr>
            <p:cNvPr id="13" name="object 11">
              <a:extLst>
                <a:ext uri="{FF2B5EF4-FFF2-40B4-BE49-F238E27FC236}">
                  <a16:creationId xmlns:a16="http://schemas.microsoft.com/office/drawing/2014/main" id="{CFE26A1C-42C7-BD32-4B89-4C7908EC0744}"/>
                </a:ext>
              </a:extLst>
            </p:cNvPr>
            <p:cNvSpPr/>
            <p:nvPr/>
          </p:nvSpPr>
          <p:spPr>
            <a:xfrm>
              <a:off x="5815950" y="2764276"/>
              <a:ext cx="1180465" cy="635"/>
            </a:xfrm>
            <a:custGeom>
              <a:avLst/>
              <a:gdLst/>
              <a:ahLst/>
              <a:cxnLst/>
              <a:rect l="l" t="t" r="r" b="b"/>
              <a:pathLst>
                <a:path w="1180465" h="635">
                  <a:moveTo>
                    <a:pt x="0" y="286"/>
                  </a:moveTo>
                  <a:lnTo>
                    <a:pt x="1180349" y="0"/>
                  </a:lnTo>
                </a:path>
              </a:pathLst>
            </a:custGeom>
            <a:ln w="9524">
              <a:solidFill>
                <a:srgbClr val="595959"/>
              </a:solidFill>
            </a:ln>
          </p:spPr>
          <p:txBody>
            <a:bodyPr wrap="square" lIns="0" tIns="0" rIns="0" bIns="0" rtlCol="0"/>
            <a:lstStyle/>
            <a:p>
              <a:endParaRPr/>
            </a:p>
          </p:txBody>
        </p:sp>
        <p:sp>
          <p:nvSpPr>
            <p:cNvPr id="14" name="object 12">
              <a:extLst>
                <a:ext uri="{FF2B5EF4-FFF2-40B4-BE49-F238E27FC236}">
                  <a16:creationId xmlns:a16="http://schemas.microsoft.com/office/drawing/2014/main" id="{F7D3F388-B8F7-4CB6-282B-95E0BF6D9438}"/>
                </a:ext>
              </a:extLst>
            </p:cNvPr>
            <p:cNvSpPr/>
            <p:nvPr/>
          </p:nvSpPr>
          <p:spPr>
            <a:xfrm>
              <a:off x="6996296" y="2748543"/>
              <a:ext cx="43815" cy="31750"/>
            </a:xfrm>
            <a:custGeom>
              <a:avLst/>
              <a:gdLst/>
              <a:ahLst/>
              <a:cxnLst/>
              <a:rect l="l" t="t" r="r" b="b"/>
              <a:pathLst>
                <a:path w="43815" h="31750">
                  <a:moveTo>
                    <a:pt x="7" y="31465"/>
                  </a:moveTo>
                  <a:lnTo>
                    <a:pt x="0" y="0"/>
                  </a:lnTo>
                  <a:lnTo>
                    <a:pt x="43228" y="15722"/>
                  </a:lnTo>
                  <a:lnTo>
                    <a:pt x="7" y="31465"/>
                  </a:lnTo>
                  <a:close/>
                </a:path>
              </a:pathLst>
            </a:custGeom>
            <a:solidFill>
              <a:srgbClr val="595959"/>
            </a:solidFill>
          </p:spPr>
          <p:txBody>
            <a:bodyPr wrap="square" lIns="0" tIns="0" rIns="0" bIns="0" rtlCol="0"/>
            <a:lstStyle/>
            <a:p>
              <a:endParaRPr/>
            </a:p>
          </p:txBody>
        </p:sp>
        <p:sp>
          <p:nvSpPr>
            <p:cNvPr id="15" name="object 13">
              <a:extLst>
                <a:ext uri="{FF2B5EF4-FFF2-40B4-BE49-F238E27FC236}">
                  <a16:creationId xmlns:a16="http://schemas.microsoft.com/office/drawing/2014/main" id="{35E429F4-1233-C5D6-6C1F-EBFC0B990991}"/>
                </a:ext>
              </a:extLst>
            </p:cNvPr>
            <p:cNvSpPr/>
            <p:nvPr/>
          </p:nvSpPr>
          <p:spPr>
            <a:xfrm>
              <a:off x="6996296" y="2748543"/>
              <a:ext cx="43815" cy="31750"/>
            </a:xfrm>
            <a:custGeom>
              <a:avLst/>
              <a:gdLst/>
              <a:ahLst/>
              <a:cxnLst/>
              <a:rect l="l" t="t" r="r" b="b"/>
              <a:pathLst>
                <a:path w="43815" h="31750">
                  <a:moveTo>
                    <a:pt x="7" y="31465"/>
                  </a:moveTo>
                  <a:lnTo>
                    <a:pt x="43228" y="15722"/>
                  </a:lnTo>
                  <a:lnTo>
                    <a:pt x="0" y="0"/>
                  </a:lnTo>
                  <a:lnTo>
                    <a:pt x="7" y="31465"/>
                  </a:lnTo>
                  <a:close/>
                </a:path>
              </a:pathLst>
            </a:custGeom>
            <a:ln w="9524">
              <a:solidFill>
                <a:srgbClr val="595959"/>
              </a:solidFill>
            </a:ln>
          </p:spPr>
          <p:txBody>
            <a:bodyPr wrap="square" lIns="0" tIns="0" rIns="0" bIns="0" rtlCol="0"/>
            <a:lstStyle/>
            <a:p>
              <a:endParaRPr/>
            </a:p>
          </p:txBody>
        </p:sp>
      </p:grpSp>
    </p:spTree>
    <p:extLst>
      <p:ext uri="{BB962C8B-B14F-4D97-AF65-F5344CB8AC3E}">
        <p14:creationId xmlns:p14="http://schemas.microsoft.com/office/powerpoint/2010/main" val="12497728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218009"/>
            <a:ext cx="8070215" cy="4728210"/>
            <a:chOff x="152400" y="218009"/>
            <a:chExt cx="8070215" cy="4728210"/>
          </a:xfrm>
        </p:grpSpPr>
        <p:pic>
          <p:nvPicPr>
            <p:cNvPr id="3" name="object 3"/>
            <p:cNvPicPr/>
            <p:nvPr/>
          </p:nvPicPr>
          <p:blipFill>
            <a:blip r:embed="rId2" cstate="print"/>
            <a:stretch>
              <a:fillRect/>
            </a:stretch>
          </p:blipFill>
          <p:spPr>
            <a:xfrm>
              <a:off x="152400" y="218009"/>
              <a:ext cx="8069966" cy="4727983"/>
            </a:xfrm>
            <a:prstGeom prst="rect">
              <a:avLst/>
            </a:prstGeom>
          </p:spPr>
        </p:pic>
        <p:pic>
          <p:nvPicPr>
            <p:cNvPr id="4" name="object 4"/>
            <p:cNvPicPr/>
            <p:nvPr/>
          </p:nvPicPr>
          <p:blipFill>
            <a:blip r:embed="rId3" cstate="print"/>
            <a:stretch>
              <a:fillRect/>
            </a:stretch>
          </p:blipFill>
          <p:spPr>
            <a:xfrm>
              <a:off x="3353623" y="2273574"/>
              <a:ext cx="2593148" cy="1817198"/>
            </a:xfrm>
            <a:prstGeom prst="rect">
              <a:avLst/>
            </a:prstGeom>
          </p:spPr>
        </p:pic>
      </p:grpSp>
      <p:sp>
        <p:nvSpPr>
          <p:cNvPr id="5" name="Google Shape;138;g1501cc781cf_0_0">
            <a:extLst>
              <a:ext uri="{FF2B5EF4-FFF2-40B4-BE49-F238E27FC236}">
                <a16:creationId xmlns:a16="http://schemas.microsoft.com/office/drawing/2014/main" id="{E114D7FC-4A67-29B9-8996-D32E9727EBC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218009"/>
            <a:ext cx="8069966" cy="4727983"/>
          </a:xfrm>
          <a:prstGeom prst="rect">
            <a:avLst/>
          </a:prstGeom>
        </p:spPr>
      </p:pic>
      <p:sp>
        <p:nvSpPr>
          <p:cNvPr id="3" name="object 3"/>
          <p:cNvSpPr txBox="1"/>
          <p:nvPr/>
        </p:nvSpPr>
        <p:spPr>
          <a:xfrm>
            <a:off x="1575950" y="3292606"/>
            <a:ext cx="3619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MT"/>
                <a:cs typeface="Arial MT"/>
              </a:rPr>
              <a:t>How</a:t>
            </a:r>
            <a:r>
              <a:rPr sz="1800" spc="-25" dirty="0">
                <a:solidFill>
                  <a:srgbClr val="FF0000"/>
                </a:solidFill>
                <a:latin typeface="Arial MT"/>
                <a:cs typeface="Arial MT"/>
              </a:rPr>
              <a:t> </a:t>
            </a:r>
            <a:r>
              <a:rPr sz="1800" dirty="0">
                <a:solidFill>
                  <a:srgbClr val="FF0000"/>
                </a:solidFill>
                <a:latin typeface="Arial MT"/>
                <a:cs typeface="Arial MT"/>
              </a:rPr>
              <a:t>about</a:t>
            </a:r>
            <a:r>
              <a:rPr sz="1800" spc="-20" dirty="0">
                <a:solidFill>
                  <a:srgbClr val="FF0000"/>
                </a:solidFill>
                <a:latin typeface="Arial MT"/>
                <a:cs typeface="Arial MT"/>
              </a:rPr>
              <a:t> </a:t>
            </a:r>
            <a:r>
              <a:rPr sz="1800" dirty="0">
                <a:solidFill>
                  <a:srgbClr val="FF0000"/>
                </a:solidFill>
                <a:latin typeface="Arial MT"/>
                <a:cs typeface="Arial MT"/>
              </a:rPr>
              <a:t>adding</a:t>
            </a:r>
            <a:r>
              <a:rPr sz="1800" spc="-25" dirty="0">
                <a:solidFill>
                  <a:srgbClr val="FF0000"/>
                </a:solidFill>
                <a:latin typeface="Arial MT"/>
                <a:cs typeface="Arial MT"/>
              </a:rPr>
              <a:t> </a:t>
            </a:r>
            <a:r>
              <a:rPr sz="1800" dirty="0">
                <a:solidFill>
                  <a:srgbClr val="FF0000"/>
                </a:solidFill>
                <a:latin typeface="Arial MT"/>
                <a:cs typeface="Arial MT"/>
              </a:rPr>
              <a:t>more</a:t>
            </a:r>
            <a:r>
              <a:rPr sz="1800" spc="-20" dirty="0">
                <a:solidFill>
                  <a:srgbClr val="FF0000"/>
                </a:solidFill>
                <a:latin typeface="Arial MT"/>
                <a:cs typeface="Arial MT"/>
              </a:rPr>
              <a:t> </a:t>
            </a:r>
            <a:r>
              <a:rPr sz="1800" spc="-10" dirty="0">
                <a:solidFill>
                  <a:srgbClr val="FF0000"/>
                </a:solidFill>
                <a:latin typeface="Arial MT"/>
                <a:cs typeface="Arial MT"/>
              </a:rPr>
              <a:t>examples?</a:t>
            </a:r>
            <a:endParaRPr sz="1800">
              <a:latin typeface="Arial MT"/>
              <a:cs typeface="Arial MT"/>
            </a:endParaRPr>
          </a:p>
        </p:txBody>
      </p:sp>
      <p:sp>
        <p:nvSpPr>
          <p:cNvPr id="4" name="Google Shape;138;g1501cc781cf_0_0">
            <a:extLst>
              <a:ext uri="{FF2B5EF4-FFF2-40B4-BE49-F238E27FC236}">
                <a16:creationId xmlns:a16="http://schemas.microsoft.com/office/drawing/2014/main" id="{413AA69A-D0F2-28E5-93D8-224071136A1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218120"/>
            <a:ext cx="8100695" cy="4736465"/>
            <a:chOff x="152400" y="218120"/>
            <a:chExt cx="8100695" cy="4736465"/>
          </a:xfrm>
        </p:grpSpPr>
        <p:pic>
          <p:nvPicPr>
            <p:cNvPr id="3" name="object 3"/>
            <p:cNvPicPr/>
            <p:nvPr/>
          </p:nvPicPr>
          <p:blipFill>
            <a:blip r:embed="rId2" cstate="print"/>
            <a:stretch>
              <a:fillRect/>
            </a:stretch>
          </p:blipFill>
          <p:spPr>
            <a:xfrm>
              <a:off x="152400" y="218120"/>
              <a:ext cx="8100102" cy="4736013"/>
            </a:xfrm>
            <a:prstGeom prst="rect">
              <a:avLst/>
            </a:prstGeom>
          </p:spPr>
        </p:pic>
        <p:pic>
          <p:nvPicPr>
            <p:cNvPr id="4" name="object 4"/>
            <p:cNvPicPr/>
            <p:nvPr/>
          </p:nvPicPr>
          <p:blipFill>
            <a:blip r:embed="rId3" cstate="print"/>
            <a:stretch>
              <a:fillRect/>
            </a:stretch>
          </p:blipFill>
          <p:spPr>
            <a:xfrm>
              <a:off x="3353623" y="2273574"/>
              <a:ext cx="2593148" cy="1817198"/>
            </a:xfrm>
            <a:prstGeom prst="rect">
              <a:avLst/>
            </a:prstGeom>
          </p:spPr>
        </p:pic>
      </p:grpSp>
      <p:sp>
        <p:nvSpPr>
          <p:cNvPr id="5" name="Google Shape;138;g1501cc781cf_0_0">
            <a:extLst>
              <a:ext uri="{FF2B5EF4-FFF2-40B4-BE49-F238E27FC236}">
                <a16:creationId xmlns:a16="http://schemas.microsoft.com/office/drawing/2014/main" id="{89AD1CD0-12B3-149C-7F4F-3F2872915DB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CoT:</a:t>
            </a:r>
            <a:r>
              <a:rPr spc="-135" dirty="0"/>
              <a:t> </a:t>
            </a:r>
            <a:r>
              <a:rPr dirty="0"/>
              <a:t>Adding</a:t>
            </a:r>
            <a:r>
              <a:rPr spc="5" dirty="0"/>
              <a:t> </a:t>
            </a:r>
            <a:r>
              <a:rPr dirty="0"/>
              <a:t>“thought”</a:t>
            </a:r>
            <a:r>
              <a:rPr spc="10" dirty="0"/>
              <a:t> </a:t>
            </a:r>
            <a:r>
              <a:rPr dirty="0"/>
              <a:t>before</a:t>
            </a:r>
            <a:r>
              <a:rPr spc="5" dirty="0"/>
              <a:t> </a:t>
            </a:r>
            <a:r>
              <a:rPr spc="-10" dirty="0"/>
              <a:t>“answer”</a:t>
            </a:r>
          </a:p>
        </p:txBody>
      </p:sp>
      <p:sp>
        <p:nvSpPr>
          <p:cNvPr id="3" name="object 3"/>
          <p:cNvSpPr/>
          <p:nvPr/>
        </p:nvSpPr>
        <p:spPr>
          <a:xfrm>
            <a:off x="397575" y="1615099"/>
            <a:ext cx="7740015" cy="546735"/>
          </a:xfrm>
          <a:custGeom>
            <a:avLst/>
            <a:gdLst/>
            <a:ahLst/>
            <a:cxnLst/>
            <a:rect l="l" t="t" r="r" b="b"/>
            <a:pathLst>
              <a:path w="7740015" h="546735">
                <a:moveTo>
                  <a:pt x="0" y="0"/>
                </a:moveTo>
                <a:lnTo>
                  <a:pt x="7739999" y="0"/>
                </a:lnTo>
                <a:lnTo>
                  <a:pt x="7739999" y="273299"/>
                </a:lnTo>
                <a:lnTo>
                  <a:pt x="0" y="273299"/>
                </a:lnTo>
                <a:lnTo>
                  <a:pt x="0" y="0"/>
                </a:lnTo>
                <a:close/>
              </a:path>
              <a:path w="7740015" h="546735">
                <a:moveTo>
                  <a:pt x="12424" y="273324"/>
                </a:moveTo>
                <a:lnTo>
                  <a:pt x="1192624" y="273324"/>
                </a:lnTo>
                <a:lnTo>
                  <a:pt x="1192624" y="546624"/>
                </a:lnTo>
                <a:lnTo>
                  <a:pt x="12424" y="546624"/>
                </a:lnTo>
                <a:lnTo>
                  <a:pt x="12424" y="273324"/>
                </a:lnTo>
                <a:close/>
              </a:path>
            </a:pathLst>
          </a:custGeom>
          <a:ln w="9524">
            <a:solidFill>
              <a:srgbClr val="FF0000"/>
            </a:solidFill>
          </a:ln>
        </p:spPr>
        <p:txBody>
          <a:bodyPr wrap="square" lIns="0" tIns="0" rIns="0" bIns="0" rtlCol="0"/>
          <a:lstStyle/>
          <a:p>
            <a:endParaRPr/>
          </a:p>
        </p:txBody>
      </p:sp>
      <p:sp>
        <p:nvSpPr>
          <p:cNvPr id="4" name="object 4"/>
          <p:cNvSpPr txBox="1"/>
          <p:nvPr/>
        </p:nvSpPr>
        <p:spPr>
          <a:xfrm>
            <a:off x="311699" y="1254824"/>
            <a:ext cx="8237220" cy="2980055"/>
          </a:xfrm>
          <a:prstGeom prst="rect">
            <a:avLst/>
          </a:prstGeom>
          <a:ln w="9524">
            <a:solidFill>
              <a:srgbClr val="000000"/>
            </a:solidFill>
          </a:ln>
        </p:spPr>
        <p:txBody>
          <a:bodyPr vert="horz" wrap="square" lIns="0" tIns="77470" rIns="0" bIns="0" rtlCol="0">
            <a:spAutoFit/>
          </a:bodyPr>
          <a:lstStyle/>
          <a:p>
            <a:pPr marL="85725">
              <a:lnSpc>
                <a:spcPct val="100000"/>
              </a:lnSpc>
              <a:spcBef>
                <a:spcPts val="610"/>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spc="-10" dirty="0">
                <a:solidFill>
                  <a:srgbClr val="353740"/>
                </a:solidFill>
                <a:latin typeface="Arial MT"/>
                <a:cs typeface="Arial MT"/>
              </a:rPr>
              <a:t>Musk”</a:t>
            </a:r>
            <a:endParaRPr sz="1600">
              <a:latin typeface="Arial MT"/>
              <a:cs typeface="Arial MT"/>
            </a:endParaRPr>
          </a:p>
          <a:p>
            <a:pPr marL="85725" marR="602615">
              <a:lnSpc>
                <a:spcPts val="2210"/>
              </a:lnSpc>
              <a:spcBef>
                <a:spcPts val="120"/>
              </a:spcBef>
              <a:tabLst>
                <a:tab pos="5668010" algn="l"/>
              </a:tabLst>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"Musk"</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"k".</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"k" </a:t>
            </a:r>
            <a:r>
              <a:rPr sz="1600" dirty="0">
                <a:solidFill>
                  <a:srgbClr val="353740"/>
                </a:solidFill>
                <a:latin typeface="Arial MT"/>
                <a:cs typeface="Arial MT"/>
              </a:rPr>
              <a:t>leads</a:t>
            </a:r>
            <a:r>
              <a:rPr sz="1600" spc="-30" dirty="0">
                <a:solidFill>
                  <a:srgbClr val="353740"/>
                </a:solidFill>
                <a:latin typeface="Arial MT"/>
                <a:cs typeface="Arial MT"/>
              </a:rPr>
              <a:t> </a:t>
            </a:r>
            <a:r>
              <a:rPr sz="1600" dirty="0">
                <a:solidFill>
                  <a:srgbClr val="353740"/>
                </a:solidFill>
                <a:latin typeface="Arial MT"/>
                <a:cs typeface="Arial MT"/>
              </a:rPr>
              <a:t>to</a:t>
            </a:r>
            <a:r>
              <a:rPr sz="1600" spc="-25" dirty="0">
                <a:solidFill>
                  <a:srgbClr val="353740"/>
                </a:solidFill>
                <a:latin typeface="Arial MT"/>
                <a:cs typeface="Arial MT"/>
              </a:rPr>
              <a:t> </a:t>
            </a:r>
            <a:r>
              <a:rPr sz="1600" dirty="0">
                <a:solidFill>
                  <a:srgbClr val="353740"/>
                </a:solidFill>
                <a:latin typeface="Arial MT"/>
                <a:cs typeface="Arial MT"/>
              </a:rPr>
              <a:t>"nk".</a:t>
            </a:r>
            <a:r>
              <a:rPr sz="1600" spc="-25" dirty="0">
                <a:solidFill>
                  <a:srgbClr val="353740"/>
                </a:solidFill>
                <a:latin typeface="Arial MT"/>
                <a:cs typeface="Arial MT"/>
              </a:rPr>
              <a:t> </a:t>
            </a:r>
            <a:r>
              <a:rPr sz="1600" dirty="0">
                <a:solidFill>
                  <a:srgbClr val="353740"/>
                </a:solidFill>
                <a:latin typeface="Arial MT"/>
                <a:cs typeface="Arial MT"/>
              </a:rPr>
              <a:t>so</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output</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"nk".</a:t>
            </a:r>
            <a:r>
              <a:rPr sz="1600" dirty="0">
                <a:solidFill>
                  <a:srgbClr val="353740"/>
                </a:solidFill>
                <a:latin typeface="Arial MT"/>
                <a:cs typeface="Arial MT"/>
              </a:rPr>
              <a:t>	</a:t>
            </a:r>
            <a:r>
              <a:rPr sz="3000" spc="-15" baseline="-37500" dirty="0">
                <a:solidFill>
                  <a:srgbClr val="FF0000"/>
                </a:solidFill>
                <a:latin typeface="Arial MT"/>
                <a:cs typeface="Arial MT"/>
              </a:rPr>
              <a:t>thought</a:t>
            </a:r>
            <a:endParaRPr sz="3000" baseline="-37500">
              <a:latin typeface="Arial MT"/>
              <a:cs typeface="Arial MT"/>
            </a:endParaRPr>
          </a:p>
          <a:p>
            <a:pPr>
              <a:lnSpc>
                <a:spcPct val="100000"/>
              </a:lnSpc>
              <a:spcBef>
                <a:spcPts val="530"/>
              </a:spcBef>
            </a:pPr>
            <a:endParaRPr sz="1600">
              <a:latin typeface="Arial MT"/>
              <a:cs typeface="Arial MT"/>
            </a:endParaRPr>
          </a:p>
          <a:p>
            <a:pPr marL="85725">
              <a:lnSpc>
                <a:spcPct val="100000"/>
              </a:lnSpc>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“Bill</a:t>
            </a:r>
            <a:r>
              <a:rPr sz="1600" spc="-25" dirty="0">
                <a:solidFill>
                  <a:srgbClr val="353740"/>
                </a:solidFill>
                <a:latin typeface="Arial MT"/>
                <a:cs typeface="Arial MT"/>
              </a:rPr>
              <a:t> </a:t>
            </a:r>
            <a:r>
              <a:rPr sz="1600" spc="-10" dirty="0">
                <a:solidFill>
                  <a:srgbClr val="353740"/>
                </a:solidFill>
                <a:latin typeface="Arial MT"/>
                <a:cs typeface="Arial MT"/>
              </a:rPr>
              <a:t>Gates”</a:t>
            </a:r>
            <a:endParaRPr sz="1600">
              <a:latin typeface="Arial MT"/>
              <a:cs typeface="Arial MT"/>
            </a:endParaRPr>
          </a:p>
          <a:p>
            <a:pPr marL="85725" marR="275590">
              <a:lnSpc>
                <a:spcPct val="114999"/>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25" dirty="0">
                <a:solidFill>
                  <a:srgbClr val="353740"/>
                </a:solidFill>
                <a:latin typeface="Arial MT"/>
                <a:cs typeface="Arial MT"/>
              </a:rPr>
              <a:t> </a:t>
            </a:r>
            <a:r>
              <a:rPr sz="1600" dirty="0">
                <a:solidFill>
                  <a:srgbClr val="353740"/>
                </a:solidFill>
                <a:latin typeface="Arial MT"/>
                <a:cs typeface="Arial MT"/>
              </a:rPr>
              <a:t>"Bill"</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"l".</a:t>
            </a:r>
            <a:r>
              <a:rPr sz="1600" spc="-2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"Gates"</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"l",</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spc="-10" dirty="0">
                <a:solidFill>
                  <a:srgbClr val="353740"/>
                </a:solidFill>
                <a:latin typeface="Arial MT"/>
                <a:cs typeface="Arial MT"/>
              </a:rPr>
              <a:t>leads </a:t>
            </a:r>
            <a:r>
              <a:rPr sz="1600" dirty="0">
                <a:solidFill>
                  <a:srgbClr val="353740"/>
                </a:solidFill>
                <a:latin typeface="Arial MT"/>
                <a:cs typeface="Arial MT"/>
              </a:rPr>
              <a:t>to</a:t>
            </a:r>
            <a:r>
              <a:rPr sz="1600" spc="-30" dirty="0">
                <a:solidFill>
                  <a:srgbClr val="353740"/>
                </a:solidFill>
                <a:latin typeface="Arial MT"/>
                <a:cs typeface="Arial MT"/>
              </a:rPr>
              <a:t> </a:t>
            </a:r>
            <a:r>
              <a:rPr sz="1600" dirty="0">
                <a:solidFill>
                  <a:srgbClr val="353740"/>
                </a:solidFill>
                <a:latin typeface="Arial MT"/>
                <a:cs typeface="Arial MT"/>
              </a:rPr>
              <a:t>"ls".</a:t>
            </a:r>
            <a:r>
              <a:rPr sz="1600" spc="-30" dirty="0">
                <a:solidFill>
                  <a:srgbClr val="353740"/>
                </a:solidFill>
                <a:latin typeface="Arial MT"/>
                <a:cs typeface="Arial MT"/>
              </a:rPr>
              <a:t> </a:t>
            </a:r>
            <a:r>
              <a:rPr sz="1600" dirty="0">
                <a:solidFill>
                  <a:srgbClr val="353740"/>
                </a:solidFill>
                <a:latin typeface="Arial MT"/>
                <a:cs typeface="Arial MT"/>
              </a:rPr>
              <a:t>so</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0"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"ls".</a:t>
            </a:r>
            <a:endParaRPr sz="1600">
              <a:latin typeface="Arial MT"/>
              <a:cs typeface="Arial MT"/>
            </a:endParaRPr>
          </a:p>
          <a:p>
            <a:pPr>
              <a:lnSpc>
                <a:spcPct val="100000"/>
              </a:lnSpc>
              <a:spcBef>
                <a:spcPts val="370"/>
              </a:spcBef>
            </a:pPr>
            <a:endParaRPr sz="1600">
              <a:latin typeface="Arial MT"/>
              <a:cs typeface="Arial MT"/>
            </a:endParaRPr>
          </a:p>
          <a:p>
            <a:pPr marL="85725" marR="6379210">
              <a:lnSpc>
                <a:spcPct val="114999"/>
              </a:lnSpc>
            </a:pPr>
            <a:r>
              <a:rPr sz="1600" dirty="0">
                <a:solidFill>
                  <a:srgbClr val="353740"/>
                </a:solidFill>
                <a:latin typeface="Arial MT"/>
                <a:cs typeface="Arial MT"/>
              </a:rPr>
              <a:t>Q:</a:t>
            </a:r>
            <a:r>
              <a:rPr sz="1600" spc="-20" dirty="0">
                <a:solidFill>
                  <a:srgbClr val="353740"/>
                </a:solidFill>
                <a:latin typeface="Arial MT"/>
                <a:cs typeface="Arial MT"/>
              </a:rPr>
              <a:t> </a:t>
            </a:r>
            <a:r>
              <a:rPr sz="1600" dirty="0">
                <a:solidFill>
                  <a:srgbClr val="353740"/>
                </a:solidFill>
                <a:latin typeface="Arial MT"/>
                <a:cs typeface="Arial MT"/>
              </a:rPr>
              <a:t>“Barack</a:t>
            </a:r>
            <a:r>
              <a:rPr sz="1600" spc="-15" dirty="0">
                <a:solidFill>
                  <a:srgbClr val="353740"/>
                </a:solidFill>
                <a:latin typeface="Arial MT"/>
                <a:cs typeface="Arial MT"/>
              </a:rPr>
              <a:t> </a:t>
            </a:r>
            <a:r>
              <a:rPr sz="1600" spc="-10" dirty="0">
                <a:solidFill>
                  <a:srgbClr val="353740"/>
                </a:solidFill>
                <a:latin typeface="Arial MT"/>
                <a:cs typeface="Arial MT"/>
              </a:rPr>
              <a:t>Obama" </a:t>
            </a:r>
            <a:r>
              <a:rPr sz="1600" spc="-25" dirty="0">
                <a:solidFill>
                  <a:srgbClr val="353740"/>
                </a:solidFill>
                <a:latin typeface="Arial MT"/>
                <a:cs typeface="Arial MT"/>
              </a:rPr>
              <a:t>A:</a:t>
            </a:r>
            <a:endParaRPr sz="1600">
              <a:latin typeface="Arial MT"/>
              <a:cs typeface="Arial MT"/>
            </a:endParaRPr>
          </a:p>
        </p:txBody>
      </p:sp>
      <p:sp>
        <p:nvSpPr>
          <p:cNvPr id="6" name="Google Shape;138;g1501cc781cf_0_0">
            <a:extLst>
              <a:ext uri="{FF2B5EF4-FFF2-40B4-BE49-F238E27FC236}">
                <a16:creationId xmlns:a16="http://schemas.microsoft.com/office/drawing/2014/main" id="{813CBAFE-8A74-7F8D-8905-F3C783B6437C}"/>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CoT:</a:t>
            </a:r>
            <a:r>
              <a:rPr spc="-135" dirty="0"/>
              <a:t> </a:t>
            </a:r>
            <a:r>
              <a:rPr dirty="0"/>
              <a:t>Adding</a:t>
            </a:r>
            <a:r>
              <a:rPr spc="5" dirty="0"/>
              <a:t> </a:t>
            </a:r>
            <a:r>
              <a:rPr dirty="0"/>
              <a:t>“thought”</a:t>
            </a:r>
            <a:r>
              <a:rPr spc="10" dirty="0"/>
              <a:t> </a:t>
            </a:r>
            <a:r>
              <a:rPr dirty="0"/>
              <a:t>before</a:t>
            </a:r>
            <a:r>
              <a:rPr spc="5" dirty="0"/>
              <a:t> </a:t>
            </a:r>
            <a:r>
              <a:rPr spc="-10" dirty="0"/>
              <a:t>“answer”</a:t>
            </a:r>
          </a:p>
        </p:txBody>
      </p:sp>
      <p:sp>
        <p:nvSpPr>
          <p:cNvPr id="3" name="object 3"/>
          <p:cNvSpPr/>
          <p:nvPr/>
        </p:nvSpPr>
        <p:spPr>
          <a:xfrm>
            <a:off x="311699" y="1254824"/>
            <a:ext cx="8237220" cy="3515995"/>
          </a:xfrm>
          <a:custGeom>
            <a:avLst/>
            <a:gdLst/>
            <a:ahLst/>
            <a:cxnLst/>
            <a:rect l="l" t="t" r="r" b="b"/>
            <a:pathLst>
              <a:path w="8237220" h="3515995">
                <a:moveTo>
                  <a:pt x="0" y="0"/>
                </a:moveTo>
                <a:lnTo>
                  <a:pt x="8237099" y="0"/>
                </a:lnTo>
                <a:lnTo>
                  <a:pt x="8237099" y="3515699"/>
                </a:lnTo>
                <a:lnTo>
                  <a:pt x="0" y="3515699"/>
                </a:lnTo>
                <a:lnTo>
                  <a:pt x="0" y="0"/>
                </a:lnTo>
                <a:close/>
              </a:path>
            </a:pathLst>
          </a:custGeom>
          <a:ln w="9524">
            <a:solidFill>
              <a:srgbClr val="000000"/>
            </a:solidFill>
          </a:ln>
        </p:spPr>
        <p:txBody>
          <a:bodyPr wrap="square" lIns="0" tIns="0" rIns="0" bIns="0" rtlCol="0"/>
          <a:lstStyle/>
          <a:p>
            <a:endParaRPr/>
          </a:p>
        </p:txBody>
      </p:sp>
      <p:sp>
        <p:nvSpPr>
          <p:cNvPr id="4" name="object 4"/>
          <p:cNvSpPr txBox="1"/>
          <p:nvPr/>
        </p:nvSpPr>
        <p:spPr>
          <a:xfrm>
            <a:off x="384725" y="1319722"/>
            <a:ext cx="137985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spc="-10" dirty="0">
                <a:solidFill>
                  <a:srgbClr val="353740"/>
                </a:solidFill>
                <a:latin typeface="Arial MT"/>
                <a:cs typeface="Arial MT"/>
              </a:rPr>
              <a:t>Musk”</a:t>
            </a:r>
            <a:endParaRPr sz="1600">
              <a:latin typeface="Arial MT"/>
              <a:cs typeface="Arial MT"/>
            </a:endParaRPr>
          </a:p>
        </p:txBody>
      </p:sp>
      <p:sp>
        <p:nvSpPr>
          <p:cNvPr id="5" name="object 5"/>
          <p:cNvSpPr txBox="1"/>
          <p:nvPr/>
        </p:nvSpPr>
        <p:spPr>
          <a:xfrm>
            <a:off x="403787" y="1615099"/>
            <a:ext cx="7734300" cy="273685"/>
          </a:xfrm>
          <a:prstGeom prst="rect">
            <a:avLst/>
          </a:prstGeom>
          <a:ln w="9524">
            <a:solidFill>
              <a:srgbClr val="FF0000"/>
            </a:solidFill>
          </a:ln>
        </p:spPr>
        <p:txBody>
          <a:bodyPr vert="horz" wrap="square" lIns="0" tIns="0" rIns="0" bIns="0" rtlCol="0">
            <a:spAutoFit/>
          </a:bodyPr>
          <a:lstStyle/>
          <a:p>
            <a:pPr>
              <a:lnSpc>
                <a:spcPts val="1900"/>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"Musk"</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"k".</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"k"</a:t>
            </a:r>
            <a:endParaRPr sz="1600">
              <a:latin typeface="Arial MT"/>
              <a:cs typeface="Arial MT"/>
            </a:endParaRPr>
          </a:p>
        </p:txBody>
      </p:sp>
      <p:sp>
        <p:nvSpPr>
          <p:cNvPr id="6" name="object 6"/>
          <p:cNvSpPr txBox="1"/>
          <p:nvPr/>
        </p:nvSpPr>
        <p:spPr>
          <a:xfrm>
            <a:off x="403787" y="1888400"/>
            <a:ext cx="1186815" cy="273685"/>
          </a:xfrm>
          <a:prstGeom prst="rect">
            <a:avLst/>
          </a:prstGeom>
          <a:ln w="9524">
            <a:solidFill>
              <a:srgbClr val="FF0000"/>
            </a:solidFill>
          </a:ln>
        </p:spPr>
        <p:txBody>
          <a:bodyPr vert="horz" wrap="square" lIns="0" tIns="4445" rIns="0" bIns="0" rtlCol="0">
            <a:spAutoFit/>
          </a:bodyPr>
          <a:lstStyle/>
          <a:p>
            <a:pPr>
              <a:lnSpc>
                <a:spcPct val="100000"/>
              </a:lnSpc>
              <a:spcBef>
                <a:spcPts val="35"/>
              </a:spcBef>
            </a:pPr>
            <a:r>
              <a:rPr sz="1600" dirty="0">
                <a:solidFill>
                  <a:srgbClr val="353740"/>
                </a:solidFill>
                <a:latin typeface="Arial MT"/>
                <a:cs typeface="Arial MT"/>
              </a:rPr>
              <a:t>leads</a:t>
            </a:r>
            <a:r>
              <a:rPr sz="1600" spc="-15" dirty="0">
                <a:solidFill>
                  <a:srgbClr val="353740"/>
                </a:solidFill>
                <a:latin typeface="Arial MT"/>
                <a:cs typeface="Arial MT"/>
              </a:rPr>
              <a:t> </a:t>
            </a:r>
            <a:r>
              <a:rPr sz="1600" dirty="0">
                <a:solidFill>
                  <a:srgbClr val="353740"/>
                </a:solidFill>
                <a:latin typeface="Arial MT"/>
                <a:cs typeface="Arial MT"/>
              </a:rPr>
              <a:t>to</a:t>
            </a:r>
            <a:r>
              <a:rPr sz="1600" spc="-15" dirty="0">
                <a:solidFill>
                  <a:srgbClr val="353740"/>
                </a:solidFill>
                <a:latin typeface="Arial MT"/>
                <a:cs typeface="Arial MT"/>
              </a:rPr>
              <a:t> </a:t>
            </a:r>
            <a:r>
              <a:rPr sz="1600" spc="-10" dirty="0">
                <a:solidFill>
                  <a:srgbClr val="353740"/>
                </a:solidFill>
                <a:latin typeface="Arial MT"/>
                <a:cs typeface="Arial MT"/>
              </a:rPr>
              <a:t>"nk".</a:t>
            </a:r>
            <a:endParaRPr sz="1600">
              <a:latin typeface="Arial MT"/>
              <a:cs typeface="Arial MT"/>
            </a:endParaRPr>
          </a:p>
        </p:txBody>
      </p:sp>
      <p:sp>
        <p:nvSpPr>
          <p:cNvPr id="7" name="object 7"/>
          <p:cNvSpPr txBox="1"/>
          <p:nvPr/>
        </p:nvSpPr>
        <p:spPr>
          <a:xfrm>
            <a:off x="1623247" y="1880554"/>
            <a:ext cx="187325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so</a:t>
            </a:r>
            <a:r>
              <a:rPr sz="1600" spc="-3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"nk".</a:t>
            </a:r>
            <a:endParaRPr sz="1600">
              <a:latin typeface="Arial MT"/>
              <a:cs typeface="Arial MT"/>
            </a:endParaRPr>
          </a:p>
        </p:txBody>
      </p:sp>
      <p:sp>
        <p:nvSpPr>
          <p:cNvPr id="8" name="object 8"/>
          <p:cNvSpPr txBox="1"/>
          <p:nvPr/>
        </p:nvSpPr>
        <p:spPr>
          <a:xfrm>
            <a:off x="384725" y="2404810"/>
            <a:ext cx="7893684" cy="1427480"/>
          </a:xfrm>
          <a:prstGeom prst="rect">
            <a:avLst/>
          </a:prstGeom>
        </p:spPr>
        <p:txBody>
          <a:bodyPr vert="horz" wrap="square" lIns="0" tIns="48895" rIns="0" bIns="0" rtlCol="0">
            <a:spAutoFit/>
          </a:bodyPr>
          <a:lstStyle/>
          <a:p>
            <a:pPr marL="12700">
              <a:lnSpc>
                <a:spcPct val="100000"/>
              </a:lnSpc>
              <a:spcBef>
                <a:spcPts val="385"/>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“Bill</a:t>
            </a:r>
            <a:r>
              <a:rPr sz="1600" spc="-25" dirty="0">
                <a:solidFill>
                  <a:srgbClr val="353740"/>
                </a:solidFill>
                <a:latin typeface="Arial MT"/>
                <a:cs typeface="Arial MT"/>
              </a:rPr>
              <a:t> </a:t>
            </a:r>
            <a:r>
              <a:rPr sz="1600" spc="-10" dirty="0">
                <a:solidFill>
                  <a:srgbClr val="353740"/>
                </a:solidFill>
                <a:latin typeface="Arial MT"/>
                <a:cs typeface="Arial MT"/>
              </a:rPr>
              <a:t>Gates”</a:t>
            </a:r>
            <a:endParaRPr sz="1600">
              <a:latin typeface="Arial MT"/>
              <a:cs typeface="Arial MT"/>
            </a:endParaRPr>
          </a:p>
          <a:p>
            <a:pPr marL="12700" marR="5080">
              <a:lnSpc>
                <a:spcPct val="114999"/>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25" dirty="0">
                <a:solidFill>
                  <a:srgbClr val="353740"/>
                </a:solidFill>
                <a:latin typeface="Arial MT"/>
                <a:cs typeface="Arial MT"/>
              </a:rPr>
              <a:t> </a:t>
            </a:r>
            <a:r>
              <a:rPr sz="1600" dirty="0">
                <a:solidFill>
                  <a:srgbClr val="353740"/>
                </a:solidFill>
                <a:latin typeface="Arial MT"/>
                <a:cs typeface="Arial MT"/>
              </a:rPr>
              <a:t>"Bill"</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"l".</a:t>
            </a:r>
            <a:r>
              <a:rPr sz="1600" spc="-2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"Gates"</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"l",</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spc="-10" dirty="0">
                <a:solidFill>
                  <a:srgbClr val="353740"/>
                </a:solidFill>
                <a:latin typeface="Arial MT"/>
                <a:cs typeface="Arial MT"/>
              </a:rPr>
              <a:t>leads </a:t>
            </a:r>
            <a:r>
              <a:rPr sz="1600" dirty="0">
                <a:solidFill>
                  <a:srgbClr val="353740"/>
                </a:solidFill>
                <a:latin typeface="Arial MT"/>
                <a:cs typeface="Arial MT"/>
              </a:rPr>
              <a:t>to</a:t>
            </a:r>
            <a:r>
              <a:rPr sz="1600" spc="-30" dirty="0">
                <a:solidFill>
                  <a:srgbClr val="353740"/>
                </a:solidFill>
                <a:latin typeface="Arial MT"/>
                <a:cs typeface="Arial MT"/>
              </a:rPr>
              <a:t> </a:t>
            </a:r>
            <a:r>
              <a:rPr sz="1600" dirty="0">
                <a:solidFill>
                  <a:srgbClr val="353740"/>
                </a:solidFill>
                <a:latin typeface="Arial MT"/>
                <a:cs typeface="Arial MT"/>
              </a:rPr>
              <a:t>"ls".</a:t>
            </a:r>
            <a:r>
              <a:rPr sz="1600" spc="-30" dirty="0">
                <a:solidFill>
                  <a:srgbClr val="353740"/>
                </a:solidFill>
                <a:latin typeface="Arial MT"/>
                <a:cs typeface="Arial MT"/>
              </a:rPr>
              <a:t> </a:t>
            </a:r>
            <a:r>
              <a:rPr sz="1600" dirty="0">
                <a:solidFill>
                  <a:srgbClr val="353740"/>
                </a:solidFill>
                <a:latin typeface="Arial MT"/>
                <a:cs typeface="Arial MT"/>
              </a:rPr>
              <a:t>so</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0"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"ls".</a:t>
            </a:r>
            <a:endParaRPr sz="1600">
              <a:latin typeface="Arial MT"/>
              <a:cs typeface="Arial MT"/>
            </a:endParaRPr>
          </a:p>
          <a:p>
            <a:pPr>
              <a:lnSpc>
                <a:spcPct val="100000"/>
              </a:lnSpc>
              <a:spcBef>
                <a:spcPts val="655"/>
              </a:spcBef>
            </a:pPr>
            <a:endParaRPr sz="1600">
              <a:latin typeface="Arial MT"/>
              <a:cs typeface="Arial MT"/>
            </a:endParaRPr>
          </a:p>
          <a:p>
            <a:pPr marL="12700">
              <a:lnSpc>
                <a:spcPct val="100000"/>
              </a:lnSpc>
              <a:spcBef>
                <a:spcPts val="5"/>
              </a:spcBef>
            </a:pPr>
            <a:r>
              <a:rPr sz="1600" dirty="0">
                <a:solidFill>
                  <a:srgbClr val="353740"/>
                </a:solidFill>
                <a:latin typeface="Arial MT"/>
                <a:cs typeface="Arial MT"/>
              </a:rPr>
              <a:t>Q:</a:t>
            </a:r>
            <a:r>
              <a:rPr sz="1600" spc="-20" dirty="0">
                <a:solidFill>
                  <a:srgbClr val="353740"/>
                </a:solidFill>
                <a:latin typeface="Arial MT"/>
                <a:cs typeface="Arial MT"/>
              </a:rPr>
              <a:t> </a:t>
            </a:r>
            <a:r>
              <a:rPr sz="1600" dirty="0">
                <a:solidFill>
                  <a:srgbClr val="353740"/>
                </a:solidFill>
                <a:latin typeface="Arial MT"/>
                <a:cs typeface="Arial MT"/>
              </a:rPr>
              <a:t>“Barack</a:t>
            </a:r>
            <a:r>
              <a:rPr sz="1600" spc="-15" dirty="0">
                <a:solidFill>
                  <a:srgbClr val="353740"/>
                </a:solidFill>
                <a:latin typeface="Arial MT"/>
                <a:cs typeface="Arial MT"/>
              </a:rPr>
              <a:t> </a:t>
            </a:r>
            <a:r>
              <a:rPr sz="1600" spc="-10" dirty="0">
                <a:solidFill>
                  <a:srgbClr val="353740"/>
                </a:solidFill>
                <a:latin typeface="Arial MT"/>
                <a:cs typeface="Arial MT"/>
              </a:rPr>
              <a:t>Obama"</a:t>
            </a:r>
            <a:endParaRPr sz="1600">
              <a:latin typeface="Arial MT"/>
              <a:cs typeface="Arial MT"/>
            </a:endParaRPr>
          </a:p>
        </p:txBody>
      </p:sp>
      <p:sp>
        <p:nvSpPr>
          <p:cNvPr id="9" name="object 9"/>
          <p:cNvSpPr txBox="1"/>
          <p:nvPr/>
        </p:nvSpPr>
        <p:spPr>
          <a:xfrm>
            <a:off x="384725" y="3843465"/>
            <a:ext cx="217170"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353740"/>
                </a:solidFill>
                <a:latin typeface="Arial MT"/>
                <a:cs typeface="Arial MT"/>
              </a:rPr>
              <a:t>A:</a:t>
            </a:r>
            <a:endParaRPr sz="1600">
              <a:latin typeface="Arial MT"/>
              <a:cs typeface="Arial MT"/>
            </a:endParaRPr>
          </a:p>
        </p:txBody>
      </p:sp>
      <p:sp>
        <p:nvSpPr>
          <p:cNvPr id="10" name="object 10"/>
          <p:cNvSpPr txBox="1"/>
          <p:nvPr/>
        </p:nvSpPr>
        <p:spPr>
          <a:xfrm>
            <a:off x="645808" y="3864293"/>
            <a:ext cx="7708265" cy="243840"/>
          </a:xfrm>
          <a:prstGeom prst="rect">
            <a:avLst/>
          </a:prstGeom>
          <a:solidFill>
            <a:srgbClr val="00FF00"/>
          </a:solidFill>
        </p:spPr>
        <p:txBody>
          <a:bodyPr vert="horz" wrap="square" lIns="0" tIns="0" rIns="0" bIns="0" rtlCol="0">
            <a:spAutoFit/>
          </a:bodyPr>
          <a:lstStyle/>
          <a:p>
            <a:pPr>
              <a:lnSpc>
                <a:spcPts val="1855"/>
              </a:lnSpc>
            </a:pP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"Barack"</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"k".</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30"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"Obama"</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"k",</a:t>
            </a:r>
            <a:r>
              <a:rPr sz="1600" spc="-30" dirty="0">
                <a:solidFill>
                  <a:srgbClr val="353740"/>
                </a:solidFill>
                <a:latin typeface="Arial MT"/>
                <a:cs typeface="Arial MT"/>
              </a:rPr>
              <a:t> </a:t>
            </a:r>
            <a:r>
              <a:rPr sz="1600" spc="-25" dirty="0">
                <a:solidFill>
                  <a:srgbClr val="353740"/>
                </a:solidFill>
                <a:latin typeface="Arial MT"/>
                <a:cs typeface="Arial MT"/>
              </a:rPr>
              <a:t>"a"</a:t>
            </a:r>
            <a:endParaRPr sz="1600">
              <a:latin typeface="Arial MT"/>
              <a:cs typeface="Arial MT"/>
            </a:endParaRPr>
          </a:p>
        </p:txBody>
      </p:sp>
      <p:sp>
        <p:nvSpPr>
          <p:cNvPr id="11" name="object 11"/>
          <p:cNvSpPr/>
          <p:nvPr/>
        </p:nvSpPr>
        <p:spPr>
          <a:xfrm>
            <a:off x="397425" y="4144709"/>
            <a:ext cx="3089275" cy="243840"/>
          </a:xfrm>
          <a:custGeom>
            <a:avLst/>
            <a:gdLst/>
            <a:ahLst/>
            <a:cxnLst/>
            <a:rect l="l" t="t" r="r" b="b"/>
            <a:pathLst>
              <a:path w="3089275" h="243839">
                <a:moveTo>
                  <a:pt x="3089118" y="243840"/>
                </a:moveTo>
                <a:lnTo>
                  <a:pt x="0" y="243840"/>
                </a:lnTo>
                <a:lnTo>
                  <a:pt x="0" y="0"/>
                </a:lnTo>
                <a:lnTo>
                  <a:pt x="3089118" y="0"/>
                </a:lnTo>
                <a:lnTo>
                  <a:pt x="3089118" y="243840"/>
                </a:lnTo>
                <a:close/>
              </a:path>
            </a:pathLst>
          </a:custGeom>
          <a:solidFill>
            <a:srgbClr val="00FF00"/>
          </a:solidFill>
        </p:spPr>
        <p:txBody>
          <a:bodyPr wrap="square" lIns="0" tIns="0" rIns="0" bIns="0" rtlCol="0"/>
          <a:lstStyle/>
          <a:p>
            <a:endParaRPr/>
          </a:p>
        </p:txBody>
      </p:sp>
      <p:sp>
        <p:nvSpPr>
          <p:cNvPr id="12" name="object 12"/>
          <p:cNvSpPr txBox="1"/>
          <p:nvPr/>
        </p:nvSpPr>
        <p:spPr>
          <a:xfrm>
            <a:off x="384725" y="4123881"/>
            <a:ext cx="31115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leads</a:t>
            </a:r>
            <a:r>
              <a:rPr sz="1600" spc="-30" dirty="0">
                <a:solidFill>
                  <a:srgbClr val="353740"/>
                </a:solidFill>
                <a:latin typeface="Arial MT"/>
                <a:cs typeface="Arial MT"/>
              </a:rPr>
              <a:t> </a:t>
            </a:r>
            <a:r>
              <a:rPr sz="1600" dirty="0">
                <a:solidFill>
                  <a:srgbClr val="353740"/>
                </a:solidFill>
                <a:latin typeface="Arial MT"/>
                <a:cs typeface="Arial MT"/>
              </a:rPr>
              <a:t>to</a:t>
            </a:r>
            <a:r>
              <a:rPr sz="1600" spc="-25" dirty="0">
                <a:solidFill>
                  <a:srgbClr val="353740"/>
                </a:solidFill>
                <a:latin typeface="Arial MT"/>
                <a:cs typeface="Arial MT"/>
              </a:rPr>
              <a:t> </a:t>
            </a:r>
            <a:r>
              <a:rPr sz="1600" dirty="0">
                <a:solidFill>
                  <a:srgbClr val="353740"/>
                </a:solidFill>
                <a:latin typeface="Arial MT"/>
                <a:cs typeface="Arial MT"/>
              </a:rPr>
              <a:t>"ka".</a:t>
            </a:r>
            <a:r>
              <a:rPr sz="1600" spc="-25" dirty="0">
                <a:solidFill>
                  <a:srgbClr val="353740"/>
                </a:solidFill>
                <a:latin typeface="Arial MT"/>
                <a:cs typeface="Arial MT"/>
              </a:rPr>
              <a:t> </a:t>
            </a:r>
            <a:r>
              <a:rPr sz="1600" dirty="0">
                <a:solidFill>
                  <a:srgbClr val="353740"/>
                </a:solidFill>
                <a:latin typeface="Arial MT"/>
                <a:cs typeface="Arial MT"/>
              </a:rPr>
              <a:t>so</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output</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"ka".</a:t>
            </a:r>
            <a:endParaRPr sz="1600">
              <a:latin typeface="Arial MT"/>
              <a:cs typeface="Arial MT"/>
            </a:endParaRPr>
          </a:p>
        </p:txBody>
      </p:sp>
      <p:sp>
        <p:nvSpPr>
          <p:cNvPr id="13" name="object 13"/>
          <p:cNvSpPr txBox="1"/>
          <p:nvPr/>
        </p:nvSpPr>
        <p:spPr>
          <a:xfrm>
            <a:off x="5967250" y="2000540"/>
            <a:ext cx="871855"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FF0000"/>
                </a:solidFill>
                <a:latin typeface="Arial MT"/>
                <a:cs typeface="Arial MT"/>
              </a:rPr>
              <a:t>thought</a:t>
            </a:r>
            <a:endParaRPr sz="2000">
              <a:latin typeface="Arial MT"/>
              <a:cs typeface="Arial MT"/>
            </a:endParaRPr>
          </a:p>
        </p:txBody>
      </p:sp>
      <p:sp>
        <p:nvSpPr>
          <p:cNvPr id="17" name="Google Shape;138;g1501cc781cf_0_0">
            <a:extLst>
              <a:ext uri="{FF2B5EF4-FFF2-40B4-BE49-F238E27FC236}">
                <a16:creationId xmlns:a16="http://schemas.microsoft.com/office/drawing/2014/main" id="{25215AC2-42F7-8324-11A7-65525F9C9B89}"/>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55442" y="1286902"/>
            <a:ext cx="3303071" cy="2094030"/>
          </a:xfrm>
          <a:prstGeom prst="rect">
            <a:avLst/>
          </a:prstGeom>
        </p:spPr>
      </p:pic>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pc="-65" dirty="0" err="1"/>
              <a:t>CoT</a:t>
            </a:r>
            <a:r>
              <a:rPr lang="en-US" spc="-65" dirty="0"/>
              <a:t>:</a:t>
            </a:r>
            <a:r>
              <a:rPr lang="en-US" spc="-135" dirty="0"/>
              <a:t> </a:t>
            </a:r>
            <a:r>
              <a:rPr lang="en-US" dirty="0"/>
              <a:t>Adding</a:t>
            </a:r>
            <a:r>
              <a:rPr lang="en-US" spc="5" dirty="0"/>
              <a:t> </a:t>
            </a:r>
            <a:r>
              <a:rPr lang="en-US" dirty="0"/>
              <a:t>“thought”</a:t>
            </a:r>
            <a:r>
              <a:rPr lang="en-US" spc="10" dirty="0"/>
              <a:t> </a:t>
            </a:r>
            <a:r>
              <a:rPr lang="en-US" dirty="0"/>
              <a:t>before</a:t>
            </a:r>
            <a:r>
              <a:rPr lang="en-US" spc="5" dirty="0"/>
              <a:t> </a:t>
            </a:r>
            <a:r>
              <a:rPr lang="en-US" spc="-10" dirty="0"/>
              <a:t>“answer”</a:t>
            </a:r>
            <a:endParaRPr lang="en-US" dirty="0"/>
          </a:p>
        </p:txBody>
      </p:sp>
    </p:spTree>
    <p:extLst>
      <p:ext uri="{BB962C8B-B14F-4D97-AF65-F5344CB8AC3E}">
        <p14:creationId xmlns:p14="http://schemas.microsoft.com/office/powerpoint/2010/main" val="14218776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9394"/>
            <a:ext cx="8085415" cy="505267"/>
          </a:xfrm>
          <a:prstGeom prst="rect">
            <a:avLst/>
          </a:prstGeom>
        </p:spPr>
        <p:txBody>
          <a:bodyPr vert="horz" wrap="square" lIns="0" tIns="12700" rIns="0" bIns="0" rtlCol="0">
            <a:spAutoFit/>
          </a:bodyPr>
          <a:lstStyle/>
          <a:p>
            <a:pPr marL="12700">
              <a:lnSpc>
                <a:spcPct val="100000"/>
              </a:lnSpc>
              <a:spcBef>
                <a:spcPts val="100"/>
              </a:spcBef>
            </a:pPr>
            <a:r>
              <a:rPr sz="3200" dirty="0"/>
              <a:t>App</a:t>
            </a:r>
            <a:r>
              <a:rPr lang="en-US" sz="3200" dirty="0"/>
              <a:t>l</a:t>
            </a:r>
            <a:r>
              <a:rPr sz="3200" dirty="0"/>
              <a:t>y</a:t>
            </a:r>
            <a:r>
              <a:rPr sz="3200" spc="-20" dirty="0"/>
              <a:t> </a:t>
            </a:r>
            <a:r>
              <a:rPr sz="3200" dirty="0"/>
              <a:t>CoT</a:t>
            </a:r>
            <a:r>
              <a:rPr sz="3200" spc="-70" dirty="0"/>
              <a:t> </a:t>
            </a:r>
            <a:r>
              <a:rPr sz="3200" dirty="0"/>
              <a:t>to</a:t>
            </a:r>
            <a:r>
              <a:rPr sz="3200" spc="-10" dirty="0"/>
              <a:t> </a:t>
            </a:r>
            <a:r>
              <a:rPr lang="en-US" sz="3200" dirty="0"/>
              <a:t>A</a:t>
            </a:r>
            <a:r>
              <a:rPr sz="3200" dirty="0"/>
              <a:t>ny</a:t>
            </a:r>
            <a:r>
              <a:rPr sz="3200" spc="-5" dirty="0"/>
              <a:t> </a:t>
            </a:r>
            <a:r>
              <a:rPr lang="en-US" sz="3200" spc="-20" dirty="0"/>
              <a:t>T</a:t>
            </a:r>
            <a:r>
              <a:rPr sz="3200" spc="-20" dirty="0"/>
              <a:t>ask</a:t>
            </a:r>
            <a:endParaRPr sz="3200" dirty="0"/>
          </a:p>
        </p:txBody>
      </p:sp>
      <p:sp>
        <p:nvSpPr>
          <p:cNvPr id="4" name="Text Placeholder 3">
            <a:extLst>
              <a:ext uri="{FF2B5EF4-FFF2-40B4-BE49-F238E27FC236}">
                <a16:creationId xmlns:a16="http://schemas.microsoft.com/office/drawing/2014/main" id="{DCC36056-C6D8-AAC1-668B-253EC83F3A2A}"/>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1078652" y="1178450"/>
            <a:ext cx="6969012" cy="3679072"/>
          </a:xfrm>
          <a:prstGeom prst="rect">
            <a:avLst/>
          </a:prstGeom>
        </p:spPr>
      </p:pic>
      <p:sp>
        <p:nvSpPr>
          <p:cNvPr id="5" name="TextBox 4">
            <a:extLst>
              <a:ext uri="{FF2B5EF4-FFF2-40B4-BE49-F238E27FC236}">
                <a16:creationId xmlns:a16="http://schemas.microsoft.com/office/drawing/2014/main" id="{B622813E-C652-AB9B-3760-1721D21F2CCB}"/>
              </a:ext>
            </a:extLst>
          </p:cNvPr>
          <p:cNvSpPr txBox="1"/>
          <p:nvPr/>
        </p:nvSpPr>
        <p:spPr>
          <a:xfrm>
            <a:off x="5686963" y="148210"/>
            <a:ext cx="2923118" cy="817245"/>
          </a:xfrm>
          <a:prstGeom prst="wedgeRoundRectCallout">
            <a:avLst>
              <a:gd name="adj1" fmla="val 12936"/>
              <a:gd name="adj2" fmla="val 71846"/>
              <a:gd name="adj3" fmla="val 16667"/>
            </a:avLst>
          </a:prstGeom>
          <a:solidFill>
            <a:schemeClr val="bg2">
              <a:lumMod val="20000"/>
              <a:lumOff val="80000"/>
            </a:schemeClr>
          </a:solidFill>
          <a:ln>
            <a:solidFill>
              <a:schemeClr val="accent1"/>
            </a:solidFill>
          </a:ln>
        </p:spPr>
        <p:txBody>
          <a:bodyPr wrap="square" lIns="0" tIns="0" rIns="0" bIns="0">
            <a:spAutoFit/>
          </a:bodyPr>
          <a:lstStyle/>
          <a:p>
            <a:pPr algn="ctr"/>
            <a:r>
              <a:rPr lang="en-US" sz="1600" dirty="0"/>
              <a:t>Though each task’s demonstrations need to be “engineered” manually! </a:t>
            </a:r>
            <a:r>
              <a:rPr lang="en-US" sz="1600" dirty="0">
                <a:sym typeface="Wingdings" pitchFamily="2" charset="2"/>
              </a:rPr>
              <a:t> </a:t>
            </a:r>
            <a:endParaRPr lang="en-US" sz="16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BADA-C14E-798A-DBE3-3BCC4E9AE80E}"/>
              </a:ext>
            </a:extLst>
          </p:cNvPr>
          <p:cNvSpPr>
            <a:spLocks noGrp="1"/>
          </p:cNvSpPr>
          <p:nvPr>
            <p:ph type="title"/>
          </p:nvPr>
        </p:nvSpPr>
        <p:spPr/>
        <p:txBody>
          <a:bodyPr>
            <a:normAutofit fontScale="90000"/>
          </a:bodyPr>
          <a:lstStyle/>
          <a:p>
            <a:r>
              <a:rPr lang="en-US" sz="2800" spc="-5" dirty="0"/>
              <a:t>Multi-Step Prompting: Steps Don’t Have to Be Correct! </a:t>
            </a:r>
            <a:endParaRPr lang="en-US" dirty="0"/>
          </a:p>
        </p:txBody>
      </p:sp>
      <p:sp>
        <p:nvSpPr>
          <p:cNvPr id="3" name="Content Placeholder 2">
            <a:extLst>
              <a:ext uri="{FF2B5EF4-FFF2-40B4-BE49-F238E27FC236}">
                <a16:creationId xmlns:a16="http://schemas.microsoft.com/office/drawing/2014/main" id="{681DBEAB-CC30-E415-DAD1-01C743C741CC}"/>
              </a:ext>
            </a:extLst>
          </p:cNvPr>
          <p:cNvSpPr>
            <a:spLocks noGrp="1"/>
          </p:cNvSpPr>
          <p:nvPr>
            <p:ph type="body" sz="quarter" idx="16"/>
          </p:nvPr>
        </p:nvSpPr>
        <p:spPr/>
        <p:txBody>
          <a:bodyPr/>
          <a:lstStyle/>
          <a:p>
            <a:r>
              <a:rPr lang="en-US" dirty="0"/>
              <a:t>It is possible even with invalid demonstrations</a:t>
            </a:r>
          </a:p>
          <a:p>
            <a:r>
              <a:rPr lang="en-US" dirty="0"/>
              <a:t>Prompting with invalid reasoning steps can achieve over 80-90% of the performance with correct reasoning steps. </a:t>
            </a:r>
          </a:p>
        </p:txBody>
      </p:sp>
      <p:pic>
        <p:nvPicPr>
          <p:cNvPr id="5" name="Picture 4" descr="A picture containing text&#10;&#10;Description automatically generated">
            <a:extLst>
              <a:ext uri="{FF2B5EF4-FFF2-40B4-BE49-F238E27FC236}">
                <a16:creationId xmlns:a16="http://schemas.microsoft.com/office/drawing/2014/main" id="{C4F9E958-827C-EA05-2723-E011668761DE}"/>
              </a:ext>
            </a:extLst>
          </p:cNvPr>
          <p:cNvPicPr>
            <a:picLocks noChangeAspect="1"/>
          </p:cNvPicPr>
          <p:nvPr/>
        </p:nvPicPr>
        <p:blipFill rotWithShape="1">
          <a:blip r:embed="rId3"/>
          <a:srcRect b="30429"/>
          <a:stretch/>
        </p:blipFill>
        <p:spPr>
          <a:xfrm>
            <a:off x="4924426" y="1310892"/>
            <a:ext cx="4070428" cy="3183201"/>
          </a:xfrm>
          <a:prstGeom prst="rect">
            <a:avLst/>
          </a:prstGeom>
        </p:spPr>
      </p:pic>
      <p:sp>
        <p:nvSpPr>
          <p:cNvPr id="6" name="TextBox 5">
            <a:extLst>
              <a:ext uri="{FF2B5EF4-FFF2-40B4-BE49-F238E27FC236}">
                <a16:creationId xmlns:a16="http://schemas.microsoft.com/office/drawing/2014/main" id="{B97B0ED7-74C0-E71C-E859-03301BA86F62}"/>
              </a:ext>
            </a:extLst>
          </p:cNvPr>
          <p:cNvSpPr txBox="1"/>
          <p:nvPr/>
        </p:nvSpPr>
        <p:spPr>
          <a:xfrm>
            <a:off x="-237838" y="4862042"/>
            <a:ext cx="59765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“Towards Understanding Chain-of-Thought Prompting”, Wang et al. 2022</a:t>
            </a:r>
            <a:r>
              <a:rPr lang="en-US" sz="1000" dirty="0">
                <a:latin typeface="Corbel" panose="020B0503020204020204" pitchFamily="34" charset="0"/>
              </a:rPr>
              <a:t>] </a:t>
            </a:r>
          </a:p>
        </p:txBody>
      </p:sp>
      <p:pic>
        <p:nvPicPr>
          <p:cNvPr id="7" name="Picture 6" descr="A picture containing text&#10;&#10;Description automatically generated">
            <a:extLst>
              <a:ext uri="{FF2B5EF4-FFF2-40B4-BE49-F238E27FC236}">
                <a16:creationId xmlns:a16="http://schemas.microsoft.com/office/drawing/2014/main" id="{77A98036-6BA0-6D8C-927C-B3F9AEE4C85E}"/>
              </a:ext>
            </a:extLst>
          </p:cNvPr>
          <p:cNvPicPr>
            <a:picLocks noChangeAspect="1"/>
          </p:cNvPicPr>
          <p:nvPr/>
        </p:nvPicPr>
        <p:blipFill rotWithShape="1">
          <a:blip r:embed="rId3"/>
          <a:srcRect t="70752"/>
          <a:stretch/>
        </p:blipFill>
        <p:spPr>
          <a:xfrm>
            <a:off x="219075" y="3075563"/>
            <a:ext cx="4542114" cy="1493312"/>
          </a:xfrm>
          <a:prstGeom prst="rect">
            <a:avLst/>
          </a:prstGeom>
        </p:spPr>
      </p:pic>
    </p:spTree>
    <p:extLst>
      <p:ext uri="{BB962C8B-B14F-4D97-AF65-F5344CB8AC3E}">
        <p14:creationId xmlns:p14="http://schemas.microsoft.com/office/powerpoint/2010/main" val="3350302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69BE6-2E2D-4008-F497-05C495D769AD}"/>
              </a:ext>
            </a:extLst>
          </p:cNvPr>
          <p:cNvSpPr>
            <a:spLocks noGrp="1"/>
          </p:cNvSpPr>
          <p:nvPr>
            <p:ph type="body" sz="quarter" idx="16"/>
          </p:nvPr>
        </p:nvSpPr>
        <p:spPr/>
        <p:txBody>
          <a:bodyPr/>
          <a:lstStyle/>
          <a:p>
            <a:pPr algn="ctr"/>
            <a:r>
              <a:rPr lang="en-US" sz="5400" dirty="0"/>
              <a:t>Language Modeling </a:t>
            </a:r>
            <a:br>
              <a:rPr lang="en-US" sz="5400" dirty="0"/>
            </a:br>
            <a:r>
              <a:rPr lang="en-US" sz="5400" dirty="0"/>
              <a:t>with Counting</a:t>
            </a:r>
          </a:p>
        </p:txBody>
      </p:sp>
      <p:sp>
        <p:nvSpPr>
          <p:cNvPr id="3" name="Text Placeholder 2">
            <a:extLst>
              <a:ext uri="{FF2B5EF4-FFF2-40B4-BE49-F238E27FC236}">
                <a16:creationId xmlns:a16="http://schemas.microsoft.com/office/drawing/2014/main" id="{1F790100-8DA0-5A6A-F61E-A9CAFB136E05}"/>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1534836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9292-97B4-08DB-C6F5-A384AFC7234A}"/>
              </a:ext>
            </a:extLst>
          </p:cNvPr>
          <p:cNvSpPr>
            <a:spLocks noGrp="1"/>
          </p:cNvSpPr>
          <p:nvPr>
            <p:ph type="title"/>
          </p:nvPr>
        </p:nvSpPr>
        <p:spPr/>
        <p:txBody>
          <a:bodyPr>
            <a:normAutofit/>
          </a:bodyPr>
          <a:lstStyle/>
          <a:p>
            <a:r>
              <a:rPr lang="en-US" dirty="0"/>
              <a:t>Summary </a:t>
            </a:r>
          </a:p>
        </p:txBody>
      </p:sp>
      <p:sp>
        <p:nvSpPr>
          <p:cNvPr id="3" name="Content Placeholder 2">
            <a:extLst>
              <a:ext uri="{FF2B5EF4-FFF2-40B4-BE49-F238E27FC236}">
                <a16:creationId xmlns:a16="http://schemas.microsoft.com/office/drawing/2014/main" id="{8707F637-7594-B706-F6EC-CDE60346D204}"/>
              </a:ext>
            </a:extLst>
          </p:cNvPr>
          <p:cNvSpPr>
            <a:spLocks noGrp="1"/>
          </p:cNvSpPr>
          <p:nvPr>
            <p:ph type="body" sz="quarter" idx="16"/>
          </p:nvPr>
        </p:nvSpPr>
        <p:spPr/>
        <p:txBody>
          <a:bodyPr/>
          <a:lstStyle/>
          <a:p>
            <a:r>
              <a:rPr lang="en-US" dirty="0"/>
              <a:t>Prompting language models is a powerful way to adapt them to our desired tasks. </a:t>
            </a:r>
          </a:p>
          <a:p>
            <a:pPr lvl="1"/>
            <a:r>
              <a:rPr lang="en-US" dirty="0"/>
              <a:t>We saw prompting via in-context demonstrations </a:t>
            </a:r>
          </a:p>
          <a:p>
            <a:pPr lvl="1"/>
            <a:r>
              <a:rPr lang="en-US" dirty="0"/>
              <a:t>We also saw various variants and extensions </a:t>
            </a:r>
          </a:p>
          <a:p>
            <a:pPr marL="0" indent="0">
              <a:buNone/>
            </a:pPr>
            <a:endParaRPr lang="en-US" dirty="0"/>
          </a:p>
          <a:p>
            <a:r>
              <a:rPr lang="en-US" dirty="0"/>
              <a:t>They also serve as a gateway to understand the underlying dynamics inside models. </a:t>
            </a:r>
          </a:p>
          <a:p>
            <a:endParaRPr lang="en-US" dirty="0"/>
          </a:p>
          <a:p>
            <a:endParaRPr lang="en-US" dirty="0"/>
          </a:p>
          <a:p>
            <a:r>
              <a:rPr lang="en-US" dirty="0"/>
              <a:t>Lots of activity in this area and room for a lot of research progress. </a:t>
            </a:r>
          </a:p>
        </p:txBody>
      </p:sp>
    </p:spTree>
    <p:extLst>
      <p:ext uri="{BB962C8B-B14F-4D97-AF65-F5344CB8AC3E}">
        <p14:creationId xmlns:p14="http://schemas.microsoft.com/office/powerpoint/2010/main" val="2448358222"/>
      </p:ext>
    </p:extLst>
  </p:cSld>
  <p:clrMapOvr>
    <a:masterClrMapping/>
  </p:clrMapOvr>
  <p:extLst>
    <p:ext uri="{6950BFC3-D8DA-4A85-94F7-54DA5524770B}">
      <p188:commentRel xmlns:p188="http://schemas.microsoft.com/office/powerpoint/2018/8/main" r:id="rId2"/>
    </p:ext>
  </p:extLs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315E-04B7-A704-F680-6E73332D72FB}"/>
              </a:ext>
            </a:extLst>
          </p:cNvPr>
          <p:cNvSpPr>
            <a:spLocks noGrp="1"/>
          </p:cNvSpPr>
          <p:nvPr>
            <p:ph type="title"/>
          </p:nvPr>
        </p:nvSpPr>
        <p:spPr/>
        <p:txBody>
          <a:bodyPr/>
          <a:lstStyle/>
          <a:p>
            <a:r>
              <a:rPr lang="en-US" dirty="0"/>
              <a:t>Prompt Engineering</a:t>
            </a:r>
          </a:p>
        </p:txBody>
      </p:sp>
      <p:sp>
        <p:nvSpPr>
          <p:cNvPr id="3" name="Text Placeholder 2">
            <a:extLst>
              <a:ext uri="{FF2B5EF4-FFF2-40B4-BE49-F238E27FC236}">
                <a16:creationId xmlns:a16="http://schemas.microsoft.com/office/drawing/2014/main" id="{8958AA22-8CF8-E8CA-1482-5D0E2021966C}"/>
              </a:ext>
            </a:extLst>
          </p:cNvPr>
          <p:cNvSpPr>
            <a:spLocks noGrp="1"/>
          </p:cNvSpPr>
          <p:nvPr>
            <p:ph type="body" sz="quarter" idx="16"/>
          </p:nvPr>
        </p:nvSpPr>
        <p:spPr>
          <a:xfrm>
            <a:off x="533920" y="1390650"/>
            <a:ext cx="4610894" cy="3077573"/>
          </a:xfrm>
        </p:spPr>
        <p:txBody>
          <a:bodyPr/>
          <a:lstStyle/>
          <a:p>
            <a:r>
              <a:rPr lang="en-US" dirty="0"/>
              <a:t>Reformulating tasks to a language that is </a:t>
            </a:r>
            <a:br>
              <a:rPr lang="en-US" dirty="0"/>
            </a:br>
            <a:r>
              <a:rPr lang="en-US" dirty="0"/>
              <a:t>easier to for the models. </a:t>
            </a:r>
          </a:p>
          <a:p>
            <a:pPr lvl="1"/>
            <a:r>
              <a:rPr lang="en-US" dirty="0"/>
              <a:t>Show demonstrations </a:t>
            </a:r>
          </a:p>
          <a:p>
            <a:pPr lvl="1"/>
            <a:r>
              <a:rPr lang="en-US" dirty="0"/>
              <a:t>Decompose your problem </a:t>
            </a:r>
          </a:p>
          <a:p>
            <a:pPr lvl="1"/>
            <a:r>
              <a:rPr lang="en-US" dirty="0"/>
              <a:t>Ask for rationales (a la </a:t>
            </a:r>
            <a:r>
              <a:rPr lang="en-US" dirty="0" err="1"/>
              <a:t>CoT</a:t>
            </a:r>
            <a:r>
              <a:rPr lang="en-US" dirty="0"/>
              <a:t>) </a:t>
            </a:r>
          </a:p>
          <a:p>
            <a:pPr lvl="1"/>
            <a:r>
              <a:rPr lang="en-US" dirty="0"/>
              <a:t>Check for consistency </a:t>
            </a:r>
          </a:p>
          <a:p>
            <a:pPr lvl="1"/>
            <a:r>
              <a:rPr lang="en-US" dirty="0"/>
              <a:t>… </a:t>
            </a:r>
          </a:p>
          <a:p>
            <a:pPr lvl="1"/>
            <a:endParaRPr lang="en-US" dirty="0"/>
          </a:p>
          <a:p>
            <a:pPr lvl="1"/>
            <a:endParaRPr lang="en-US" dirty="0"/>
          </a:p>
          <a:p>
            <a:r>
              <a:rPr lang="en-US" b="1" dirty="0"/>
              <a:t>Question for you:</a:t>
            </a:r>
            <a:r>
              <a:rPr lang="en-US" dirty="0"/>
              <a:t> will ”prompt engineering” </a:t>
            </a:r>
            <a:br>
              <a:rPr lang="en-US" dirty="0"/>
            </a:br>
            <a:r>
              <a:rPr lang="en-US" dirty="0"/>
              <a:t>be relevant topic in the coming years? </a:t>
            </a:r>
          </a:p>
          <a:p>
            <a:pPr lvl="1"/>
            <a:endParaRPr lang="en-US" dirty="0"/>
          </a:p>
          <a:p>
            <a:pPr lvl="1"/>
            <a:endParaRPr lang="en-US" dirty="0"/>
          </a:p>
        </p:txBody>
      </p:sp>
      <p:pic>
        <p:nvPicPr>
          <p:cNvPr id="5" name="Picture 4" descr="A person typing on a computer&#10;&#10;Description automatically generated">
            <a:extLst>
              <a:ext uri="{FF2B5EF4-FFF2-40B4-BE49-F238E27FC236}">
                <a16:creationId xmlns:a16="http://schemas.microsoft.com/office/drawing/2014/main" id="{42850339-9E6C-E487-2D52-6483710AC426}"/>
              </a:ext>
            </a:extLst>
          </p:cNvPr>
          <p:cNvPicPr>
            <a:picLocks noChangeAspect="1"/>
          </p:cNvPicPr>
          <p:nvPr/>
        </p:nvPicPr>
        <p:blipFill>
          <a:blip r:embed="rId3"/>
          <a:stretch>
            <a:fillRect/>
          </a:stretch>
        </p:blipFill>
        <p:spPr>
          <a:xfrm>
            <a:off x="5097906" y="886838"/>
            <a:ext cx="3512175" cy="3811926"/>
          </a:xfrm>
          <a:prstGeom prst="rect">
            <a:avLst/>
          </a:prstGeom>
        </p:spPr>
      </p:pic>
    </p:spTree>
    <p:extLst>
      <p:ext uri="{BB962C8B-B14F-4D97-AF65-F5344CB8AC3E}">
        <p14:creationId xmlns:p14="http://schemas.microsoft.com/office/powerpoint/2010/main" val="38468318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4800" dirty="0"/>
              <a:t>Long Context: </a:t>
            </a:r>
            <a:br>
              <a:rPr lang="en-US" sz="4800" dirty="0"/>
            </a:br>
            <a:r>
              <a:rPr lang="en-US" sz="4800" dirty="0"/>
              <a:t>Efficiency and Generalization</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268336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77D807-CF8F-C89D-26D7-47DDCB143866}"/>
              </a:ext>
            </a:extLst>
          </p:cNvPr>
          <p:cNvSpPr>
            <a:spLocks noGrp="1"/>
          </p:cNvSpPr>
          <p:nvPr>
            <p:ph type="body" sz="quarter" idx="16"/>
          </p:nvPr>
        </p:nvSpPr>
        <p:spPr>
          <a:xfrm>
            <a:off x="533919" y="1390650"/>
            <a:ext cx="4471835" cy="3077573"/>
          </a:xfrm>
        </p:spPr>
        <p:txBody>
          <a:bodyPr/>
          <a:lstStyle/>
          <a:p>
            <a:r>
              <a:rPr lang="en-US" b="1" dirty="0"/>
              <a:t>Length generalization: </a:t>
            </a:r>
            <a:r>
              <a:rPr lang="en-US" dirty="0"/>
              <a:t>Do Transformers work </a:t>
            </a:r>
            <a:r>
              <a:rPr lang="en-US" b="1" dirty="0"/>
              <a:t>accurately</a:t>
            </a:r>
            <a:r>
              <a:rPr lang="en-US" dirty="0"/>
              <a:t> on long inputs? </a:t>
            </a:r>
          </a:p>
          <a:p>
            <a:pPr lvl="1"/>
            <a:r>
              <a:rPr lang="en-US" dirty="0"/>
              <a:t>We will read papers on this topic.</a:t>
            </a:r>
          </a:p>
          <a:p>
            <a:endParaRPr lang="en-US" dirty="0"/>
          </a:p>
          <a:p>
            <a:endParaRPr lang="en-US" dirty="0"/>
          </a:p>
          <a:p>
            <a:endParaRPr lang="en-US" dirty="0"/>
          </a:p>
          <a:p>
            <a:r>
              <a:rPr lang="en-US" b="1" dirty="0"/>
              <a:t>Efficiency considerations: </a:t>
            </a:r>
            <a:r>
              <a:rPr lang="en-US" dirty="0"/>
              <a:t>How </a:t>
            </a:r>
            <a:r>
              <a:rPr lang="en-US" b="1" dirty="0"/>
              <a:t>efficient</a:t>
            </a:r>
            <a:r>
              <a:rPr lang="en-US" dirty="0"/>
              <a:t> are LMs are long inputs? </a:t>
            </a:r>
            <a:endParaRPr lang="en-US" b="1" dirty="0"/>
          </a:p>
          <a:p>
            <a:endParaRPr lang="en-US" dirty="0"/>
          </a:p>
        </p:txBody>
      </p:sp>
      <p:pic>
        <p:nvPicPr>
          <p:cNvPr id="6" name="object 4">
            <a:extLst>
              <a:ext uri="{FF2B5EF4-FFF2-40B4-BE49-F238E27FC236}">
                <a16:creationId xmlns:a16="http://schemas.microsoft.com/office/drawing/2014/main" id="{F3B3A7E6-D2C2-0D30-6480-145144B9AA20}"/>
              </a:ext>
            </a:extLst>
          </p:cNvPr>
          <p:cNvPicPr/>
          <p:nvPr/>
        </p:nvPicPr>
        <p:blipFill>
          <a:blip r:embed="rId2" cstate="print"/>
          <a:stretch>
            <a:fillRect/>
          </a:stretch>
        </p:blipFill>
        <p:spPr>
          <a:xfrm>
            <a:off x="5005754" y="1390650"/>
            <a:ext cx="4067751" cy="3511510"/>
          </a:xfrm>
          <a:prstGeom prst="rect">
            <a:avLst/>
          </a:prstGeom>
        </p:spPr>
      </p:pic>
      <p:sp>
        <p:nvSpPr>
          <p:cNvPr id="9" name="Title 1">
            <a:extLst>
              <a:ext uri="{FF2B5EF4-FFF2-40B4-BE49-F238E27FC236}">
                <a16:creationId xmlns:a16="http://schemas.microsoft.com/office/drawing/2014/main" id="{B1A7CF61-6519-7AA6-91E1-D07D4891902A}"/>
              </a:ext>
            </a:extLst>
          </p:cNvPr>
          <p:cNvSpPr>
            <a:spLocks noGrp="1"/>
          </p:cNvSpPr>
          <p:nvPr>
            <p:ph type="title"/>
          </p:nvPr>
        </p:nvSpPr>
        <p:spPr>
          <a:xfrm>
            <a:off x="533919" y="107119"/>
            <a:ext cx="8085415" cy="857542"/>
          </a:xfrm>
        </p:spPr>
        <p:txBody>
          <a:bodyPr/>
          <a:lstStyle/>
          <a:p>
            <a:r>
              <a:rPr lang="en-US" dirty="0"/>
              <a:t>Transformer LMs and Long Inputs</a:t>
            </a:r>
          </a:p>
        </p:txBody>
      </p:sp>
    </p:spTree>
    <p:extLst>
      <p:ext uri="{BB962C8B-B14F-4D97-AF65-F5344CB8AC3E}">
        <p14:creationId xmlns:p14="http://schemas.microsoft.com/office/powerpoint/2010/main" val="316265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93057-28E1-D0AA-A91F-FA2C4D3D7272}"/>
              </a:ext>
            </a:extLst>
          </p:cNvPr>
          <p:cNvSpPr>
            <a:spLocks noGrp="1"/>
          </p:cNvSpPr>
          <p:nvPr>
            <p:ph type="body" sz="quarter" idx="10"/>
          </p:nvPr>
        </p:nvSpPr>
        <p:spPr/>
        <p:txBody>
          <a:bodyPr>
            <a:normAutofit/>
          </a:bodyPr>
          <a:lstStyle/>
          <a:p>
            <a:r>
              <a:rPr lang="en-US" sz="3600" dirty="0"/>
              <a:t>Efficiency via sparsity</a:t>
            </a:r>
          </a:p>
        </p:txBody>
      </p:sp>
    </p:spTree>
    <p:extLst>
      <p:ext uri="{BB962C8B-B14F-4D97-AF65-F5344CB8AC3E}">
        <p14:creationId xmlns:p14="http://schemas.microsoft.com/office/powerpoint/2010/main" val="21842561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Sparse </a:t>
            </a:r>
            <a:r>
              <a:rPr lang="en-US" dirty="0"/>
              <a:t>Attention P</a:t>
            </a:r>
            <a:r>
              <a:rPr dirty="0"/>
              <a:t>atterns</a:t>
            </a:r>
          </a:p>
        </p:txBody>
      </p:sp>
      <p:sp>
        <p:nvSpPr>
          <p:cNvPr id="9" name="Text Placeholder 8">
            <a:extLst>
              <a:ext uri="{FF2B5EF4-FFF2-40B4-BE49-F238E27FC236}">
                <a16:creationId xmlns:a16="http://schemas.microsoft.com/office/drawing/2014/main" id="{FD3B6D7D-3253-F92B-A4A1-667D245071D9}"/>
              </a:ext>
            </a:extLst>
          </p:cNvPr>
          <p:cNvSpPr>
            <a:spLocks noGrp="1"/>
          </p:cNvSpPr>
          <p:nvPr>
            <p:ph type="body" sz="quarter" idx="16"/>
          </p:nvPr>
        </p:nvSpPr>
        <p:spPr>
          <a:xfrm>
            <a:off x="533919" y="1205593"/>
            <a:ext cx="8085415" cy="3077573"/>
          </a:xfrm>
        </p:spPr>
        <p:txBody>
          <a:bodyPr/>
          <a:lstStyle/>
          <a:p>
            <a:r>
              <a:rPr lang="en-US" sz="1800" dirty="0">
                <a:solidFill>
                  <a:srgbClr val="303745"/>
                </a:solidFill>
                <a:latin typeface="Corbel" panose="020B0503020204020204" pitchFamily="34" charset="0"/>
                <a:cs typeface="Tahoma"/>
              </a:rPr>
              <a:t>The idea</a:t>
            </a:r>
            <a:r>
              <a:rPr lang="en-US" sz="1800" spc="-14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is</a:t>
            </a:r>
            <a:r>
              <a:rPr lang="en-US" sz="1800" spc="-14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to</a:t>
            </a:r>
            <a:r>
              <a:rPr lang="en-US" sz="1800" spc="-140" dirty="0">
                <a:solidFill>
                  <a:srgbClr val="303745"/>
                </a:solidFill>
                <a:latin typeface="Corbel" panose="020B0503020204020204" pitchFamily="34" charset="0"/>
                <a:cs typeface="Tahoma"/>
              </a:rPr>
              <a:t> </a:t>
            </a:r>
            <a:r>
              <a:rPr lang="en-US" sz="1800" spc="-30" dirty="0">
                <a:solidFill>
                  <a:srgbClr val="303745"/>
                </a:solidFill>
                <a:latin typeface="Corbel" panose="020B0503020204020204" pitchFamily="34" charset="0"/>
                <a:cs typeface="Tahoma"/>
              </a:rPr>
              <a:t>make</a:t>
            </a:r>
            <a:r>
              <a:rPr lang="en-US" sz="1800" spc="-14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the</a:t>
            </a:r>
            <a:r>
              <a:rPr lang="en-US" sz="1800" spc="-14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attention</a:t>
            </a:r>
            <a:r>
              <a:rPr lang="en-US" sz="1800" spc="-14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operation</a:t>
            </a:r>
            <a:r>
              <a:rPr lang="en-US" sz="1800" spc="-145" dirty="0">
                <a:solidFill>
                  <a:srgbClr val="303745"/>
                </a:solidFill>
                <a:latin typeface="Corbel" panose="020B0503020204020204" pitchFamily="34" charset="0"/>
                <a:cs typeface="Tahoma"/>
              </a:rPr>
              <a:t> </a:t>
            </a:r>
            <a:r>
              <a:rPr lang="en-US" sz="1800" spc="-10" dirty="0">
                <a:solidFill>
                  <a:srgbClr val="303745"/>
                </a:solidFill>
                <a:latin typeface="Corbel" panose="020B0503020204020204" pitchFamily="34" charset="0"/>
                <a:cs typeface="Tahoma"/>
              </a:rPr>
              <a:t>sparse</a:t>
            </a:r>
            <a:endParaRPr lang="en-US" sz="1800" dirty="0">
              <a:latin typeface="Corbel" panose="020B0503020204020204" pitchFamily="34" charset="0"/>
              <a:cs typeface="Tahoma"/>
            </a:endParaRPr>
          </a:p>
          <a:p>
            <a:endParaRPr lang="en-US" dirty="0"/>
          </a:p>
        </p:txBody>
      </p:sp>
      <p:pic>
        <p:nvPicPr>
          <p:cNvPr id="4" name="object 4"/>
          <p:cNvPicPr/>
          <p:nvPr/>
        </p:nvPicPr>
        <p:blipFill>
          <a:blip r:embed="rId2" cstate="print"/>
          <a:stretch>
            <a:fillRect/>
          </a:stretch>
        </p:blipFill>
        <p:spPr>
          <a:xfrm>
            <a:off x="5032725" y="1595669"/>
            <a:ext cx="2987378" cy="2940071"/>
          </a:xfrm>
          <a:prstGeom prst="rect">
            <a:avLst/>
          </a:prstGeom>
        </p:spPr>
      </p:pic>
      <p:pic>
        <p:nvPicPr>
          <p:cNvPr id="5" name="object 5"/>
          <p:cNvPicPr/>
          <p:nvPr/>
        </p:nvPicPr>
        <p:blipFill>
          <a:blip r:embed="rId3" cstate="print"/>
          <a:stretch>
            <a:fillRect/>
          </a:stretch>
        </p:blipFill>
        <p:spPr>
          <a:xfrm>
            <a:off x="546027" y="1606950"/>
            <a:ext cx="3041132" cy="2982073"/>
          </a:xfrm>
          <a:prstGeom prst="rect">
            <a:avLst/>
          </a:prstGeom>
        </p:spPr>
      </p:pic>
      <p:grpSp>
        <p:nvGrpSpPr>
          <p:cNvPr id="6" name="object 6"/>
          <p:cNvGrpSpPr/>
          <p:nvPr/>
        </p:nvGrpSpPr>
        <p:grpSpPr>
          <a:xfrm>
            <a:off x="4044674" y="2825562"/>
            <a:ext cx="645795" cy="450215"/>
            <a:chOff x="4044674" y="2825562"/>
            <a:chExt cx="645795" cy="450215"/>
          </a:xfrm>
        </p:grpSpPr>
        <p:sp>
          <p:nvSpPr>
            <p:cNvPr id="7" name="object 7"/>
            <p:cNvSpPr/>
            <p:nvPr/>
          </p:nvSpPr>
          <p:spPr>
            <a:xfrm>
              <a:off x="4049437" y="2830324"/>
              <a:ext cx="636270" cy="440690"/>
            </a:xfrm>
            <a:custGeom>
              <a:avLst/>
              <a:gdLst/>
              <a:ahLst/>
              <a:cxnLst/>
              <a:rect l="l" t="t" r="r" b="b"/>
              <a:pathLst>
                <a:path w="636270" h="440689">
                  <a:moveTo>
                    <a:pt x="415799" y="440399"/>
                  </a:moveTo>
                  <a:lnTo>
                    <a:pt x="415799" y="330299"/>
                  </a:lnTo>
                  <a:lnTo>
                    <a:pt x="0" y="330299"/>
                  </a:lnTo>
                  <a:lnTo>
                    <a:pt x="0" y="110099"/>
                  </a:lnTo>
                  <a:lnTo>
                    <a:pt x="415799" y="110099"/>
                  </a:lnTo>
                  <a:lnTo>
                    <a:pt x="415799" y="0"/>
                  </a:lnTo>
                  <a:lnTo>
                    <a:pt x="635999" y="220199"/>
                  </a:lnTo>
                  <a:lnTo>
                    <a:pt x="415799" y="440399"/>
                  </a:lnTo>
                  <a:close/>
                </a:path>
              </a:pathLst>
            </a:custGeom>
            <a:solidFill>
              <a:srgbClr val="FF7E78"/>
            </a:solidFill>
          </p:spPr>
          <p:txBody>
            <a:bodyPr wrap="square" lIns="0" tIns="0" rIns="0" bIns="0" rtlCol="0"/>
            <a:lstStyle/>
            <a:p>
              <a:endParaRPr dirty="0">
                <a:latin typeface="Corbel" panose="020B0503020204020204" pitchFamily="34" charset="0"/>
              </a:endParaRPr>
            </a:p>
          </p:txBody>
        </p:sp>
        <p:sp>
          <p:nvSpPr>
            <p:cNvPr id="8" name="object 8"/>
            <p:cNvSpPr/>
            <p:nvPr/>
          </p:nvSpPr>
          <p:spPr>
            <a:xfrm>
              <a:off x="4049437" y="2830324"/>
              <a:ext cx="636270" cy="440690"/>
            </a:xfrm>
            <a:custGeom>
              <a:avLst/>
              <a:gdLst/>
              <a:ahLst/>
              <a:cxnLst/>
              <a:rect l="l" t="t" r="r" b="b"/>
              <a:pathLst>
                <a:path w="636270" h="440689">
                  <a:moveTo>
                    <a:pt x="0" y="110099"/>
                  </a:moveTo>
                  <a:lnTo>
                    <a:pt x="415799" y="110099"/>
                  </a:lnTo>
                  <a:lnTo>
                    <a:pt x="415799" y="0"/>
                  </a:lnTo>
                  <a:lnTo>
                    <a:pt x="635999" y="220199"/>
                  </a:lnTo>
                  <a:lnTo>
                    <a:pt x="415799" y="440399"/>
                  </a:lnTo>
                  <a:lnTo>
                    <a:pt x="415799" y="330299"/>
                  </a:lnTo>
                  <a:lnTo>
                    <a:pt x="0" y="330299"/>
                  </a:lnTo>
                  <a:lnTo>
                    <a:pt x="0" y="110099"/>
                  </a:lnTo>
                  <a:close/>
                </a:path>
              </a:pathLst>
            </a:custGeom>
            <a:ln w="9524">
              <a:solidFill>
                <a:srgbClr val="1A4595"/>
              </a:solidFill>
            </a:ln>
          </p:spPr>
          <p:txBody>
            <a:bodyPr wrap="square" lIns="0" tIns="0" rIns="0" bIns="0" rtlCol="0"/>
            <a:lstStyle/>
            <a:p>
              <a:endParaRPr dirty="0">
                <a:latin typeface="Corbel" panose="020B0503020204020204" pitchFamily="34" charset="0"/>
              </a:endParaRPr>
            </a:p>
          </p:txBody>
        </p:sp>
      </p:grpSp>
      <p:sp>
        <p:nvSpPr>
          <p:cNvPr id="11" name="Google Shape;138;g1501cc781cf_0_0">
            <a:extLst>
              <a:ext uri="{FF2B5EF4-FFF2-40B4-BE49-F238E27FC236}">
                <a16:creationId xmlns:a16="http://schemas.microsoft.com/office/drawing/2014/main" id="{0AF2A756-B9F8-3A31-370F-6BABA44C3CA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NAACL 2021 Tutorial Beltagy, Cohan, Hajishirzi, Min, and Peters</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5482248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CF38-7607-E139-A57F-E5DF103A6E2D}"/>
              </a:ext>
            </a:extLst>
          </p:cNvPr>
          <p:cNvSpPr>
            <a:spLocks noGrp="1"/>
          </p:cNvSpPr>
          <p:nvPr>
            <p:ph type="title"/>
          </p:nvPr>
        </p:nvSpPr>
        <p:spPr>
          <a:xfrm>
            <a:off x="533919" y="107119"/>
            <a:ext cx="8359710" cy="857542"/>
          </a:xfrm>
        </p:spPr>
        <p:txBody>
          <a:bodyPr>
            <a:normAutofit/>
          </a:bodyPr>
          <a:lstStyle/>
          <a:p>
            <a:r>
              <a:rPr lang="en-US" dirty="0"/>
              <a:t>Sparse Attention Patterns: Challenge</a:t>
            </a:r>
          </a:p>
        </p:txBody>
      </p:sp>
      <p:sp>
        <p:nvSpPr>
          <p:cNvPr id="3" name="Content Placeholder 2">
            <a:extLst>
              <a:ext uri="{FF2B5EF4-FFF2-40B4-BE49-F238E27FC236}">
                <a16:creationId xmlns:a16="http://schemas.microsoft.com/office/drawing/2014/main" id="{91BED232-8093-5875-8D5B-CC0172C0C369}"/>
              </a:ext>
            </a:extLst>
          </p:cNvPr>
          <p:cNvSpPr>
            <a:spLocks noGrp="1"/>
          </p:cNvSpPr>
          <p:nvPr>
            <p:ph type="body" sz="quarter" idx="16"/>
          </p:nvPr>
        </p:nvSpPr>
        <p:spPr/>
        <p:txBody>
          <a:bodyPr/>
          <a:lstStyle/>
          <a:p>
            <a:r>
              <a:rPr lang="en-US" sz="1800" spc="110" dirty="0">
                <a:solidFill>
                  <a:schemeClr val="tx1"/>
                </a:solidFill>
              </a:rPr>
              <a:t>Ok</a:t>
            </a:r>
            <a:r>
              <a:rPr lang="en-US" sz="1800" spc="-170" dirty="0">
                <a:solidFill>
                  <a:schemeClr val="tx1"/>
                </a:solidFill>
              </a:rPr>
              <a:t> </a:t>
            </a:r>
            <a:r>
              <a:rPr lang="en-US" sz="1800" dirty="0">
                <a:solidFill>
                  <a:schemeClr val="tx1"/>
                </a:solidFill>
              </a:rPr>
              <a:t>sparsity</a:t>
            </a:r>
            <a:r>
              <a:rPr lang="en-US" sz="1800" spc="-170" dirty="0">
                <a:solidFill>
                  <a:schemeClr val="tx1"/>
                </a:solidFill>
              </a:rPr>
              <a:t> </a:t>
            </a:r>
            <a:r>
              <a:rPr lang="en-US" sz="1800" dirty="0">
                <a:solidFill>
                  <a:schemeClr val="tx1"/>
                </a:solidFill>
              </a:rPr>
              <a:t>is</a:t>
            </a:r>
            <a:r>
              <a:rPr lang="en-US" sz="1800" spc="-170" dirty="0">
                <a:solidFill>
                  <a:schemeClr val="tx1"/>
                </a:solidFill>
              </a:rPr>
              <a:t> </a:t>
            </a:r>
            <a:r>
              <a:rPr lang="en-US" sz="1800" spc="-35" dirty="0">
                <a:solidFill>
                  <a:schemeClr val="tx1"/>
                </a:solidFill>
              </a:rPr>
              <a:t>great,</a:t>
            </a:r>
            <a:r>
              <a:rPr lang="en-US" sz="1800" spc="-165" dirty="0">
                <a:solidFill>
                  <a:schemeClr val="tx1"/>
                </a:solidFill>
              </a:rPr>
              <a:t> </a:t>
            </a:r>
            <a:r>
              <a:rPr lang="en-US" sz="1800" dirty="0">
                <a:solidFill>
                  <a:schemeClr val="tx1"/>
                </a:solidFill>
              </a:rPr>
              <a:t>but</a:t>
            </a:r>
            <a:r>
              <a:rPr lang="en-US" sz="1800" spc="-170" dirty="0">
                <a:solidFill>
                  <a:schemeClr val="tx1"/>
                </a:solidFill>
              </a:rPr>
              <a:t> </a:t>
            </a:r>
            <a:r>
              <a:rPr lang="en-US" sz="1800" dirty="0">
                <a:solidFill>
                  <a:schemeClr val="tx1"/>
                </a:solidFill>
              </a:rPr>
              <a:t>how</a:t>
            </a:r>
            <a:r>
              <a:rPr lang="en-US" sz="1800" spc="-170" dirty="0">
                <a:solidFill>
                  <a:schemeClr val="tx1"/>
                </a:solidFill>
              </a:rPr>
              <a:t> </a:t>
            </a:r>
            <a:r>
              <a:rPr lang="en-US" sz="1800" dirty="0">
                <a:solidFill>
                  <a:schemeClr val="tx1"/>
                </a:solidFill>
              </a:rPr>
              <a:t>to</a:t>
            </a:r>
            <a:r>
              <a:rPr lang="en-US" sz="1800" spc="-165" dirty="0">
                <a:solidFill>
                  <a:schemeClr val="tx1"/>
                </a:solidFill>
              </a:rPr>
              <a:t> </a:t>
            </a:r>
            <a:r>
              <a:rPr lang="en-US" sz="1800" dirty="0">
                <a:solidFill>
                  <a:schemeClr val="tx1"/>
                </a:solidFill>
              </a:rPr>
              <a:t>efﬁciently</a:t>
            </a:r>
            <a:r>
              <a:rPr lang="en-US" sz="1800" spc="-170" dirty="0">
                <a:solidFill>
                  <a:schemeClr val="tx1"/>
                </a:solidFill>
              </a:rPr>
              <a:t> </a:t>
            </a:r>
            <a:r>
              <a:rPr lang="en-US" sz="1800" dirty="0">
                <a:solidFill>
                  <a:schemeClr val="tx1"/>
                </a:solidFill>
              </a:rPr>
              <a:t>implement</a:t>
            </a:r>
            <a:r>
              <a:rPr lang="en-US" sz="1800" spc="-170" dirty="0">
                <a:solidFill>
                  <a:schemeClr val="tx1"/>
                </a:solidFill>
              </a:rPr>
              <a:t> </a:t>
            </a:r>
            <a:r>
              <a:rPr lang="en-US" sz="1800" spc="-10" dirty="0">
                <a:solidFill>
                  <a:schemeClr val="tx1"/>
                </a:solidFill>
              </a:rPr>
              <a:t>this?</a:t>
            </a:r>
            <a:endParaRPr lang="en-US" sz="1800" dirty="0">
              <a:solidFill>
                <a:schemeClr val="tx1"/>
              </a:solidFill>
            </a:endParaRPr>
          </a:p>
          <a:p>
            <a:r>
              <a:rPr lang="en-US" sz="1800" b="1" dirty="0">
                <a:solidFill>
                  <a:schemeClr val="tx1"/>
                </a:solidFill>
              </a:rPr>
              <a:t>Challenge:</a:t>
            </a:r>
            <a:r>
              <a:rPr lang="en-US" sz="1800" dirty="0">
                <a:solidFill>
                  <a:schemeClr val="tx1"/>
                </a:solidFill>
              </a:rPr>
              <a:t> </a:t>
            </a:r>
            <a:r>
              <a:rPr lang="en-US" sz="1800" spc="50" dirty="0">
                <a:solidFill>
                  <a:schemeClr val="tx1"/>
                </a:solidFill>
              </a:rPr>
              <a:t>Arbitrary</a:t>
            </a:r>
            <a:r>
              <a:rPr lang="en-US" sz="1800" spc="-170" dirty="0">
                <a:solidFill>
                  <a:schemeClr val="tx1"/>
                </a:solidFill>
              </a:rPr>
              <a:t> </a:t>
            </a:r>
            <a:r>
              <a:rPr lang="en-US" sz="1800" spc="-10" dirty="0">
                <a:solidFill>
                  <a:schemeClr val="tx1"/>
                </a:solidFill>
              </a:rPr>
              <a:t>sparse</a:t>
            </a:r>
            <a:r>
              <a:rPr lang="en-US" sz="1800" spc="-170" dirty="0">
                <a:solidFill>
                  <a:schemeClr val="tx1"/>
                </a:solidFill>
              </a:rPr>
              <a:t> </a:t>
            </a:r>
            <a:r>
              <a:rPr lang="en-US" sz="1800" dirty="0">
                <a:solidFill>
                  <a:schemeClr val="tx1"/>
                </a:solidFill>
              </a:rPr>
              <a:t>matrix</a:t>
            </a:r>
            <a:r>
              <a:rPr lang="en-US" sz="1800" spc="-170" dirty="0">
                <a:solidFill>
                  <a:schemeClr val="tx1"/>
                </a:solidFill>
              </a:rPr>
              <a:t> </a:t>
            </a:r>
            <a:r>
              <a:rPr lang="en-US" sz="1800" dirty="0">
                <a:solidFill>
                  <a:schemeClr val="tx1"/>
                </a:solidFill>
              </a:rPr>
              <a:t>multiplication</a:t>
            </a:r>
            <a:r>
              <a:rPr lang="en-US" sz="1800" spc="-165" dirty="0">
                <a:solidFill>
                  <a:schemeClr val="tx1"/>
                </a:solidFill>
              </a:rPr>
              <a:t> </a:t>
            </a:r>
            <a:r>
              <a:rPr lang="en-US" sz="1800" dirty="0">
                <a:solidFill>
                  <a:schemeClr val="tx1"/>
                </a:solidFill>
              </a:rPr>
              <a:t>is</a:t>
            </a:r>
            <a:r>
              <a:rPr lang="en-US" sz="1800" spc="-170" dirty="0">
                <a:solidFill>
                  <a:schemeClr val="tx1"/>
                </a:solidFill>
              </a:rPr>
              <a:t> </a:t>
            </a:r>
            <a:r>
              <a:rPr lang="en-US" sz="1800" dirty="0">
                <a:solidFill>
                  <a:schemeClr val="tx1"/>
                </a:solidFill>
              </a:rPr>
              <a:t>not</a:t>
            </a:r>
            <a:r>
              <a:rPr lang="en-US" sz="1800" spc="-170" dirty="0">
                <a:solidFill>
                  <a:schemeClr val="tx1"/>
                </a:solidFill>
              </a:rPr>
              <a:t> </a:t>
            </a:r>
            <a:r>
              <a:rPr lang="en-US" sz="1800" dirty="0">
                <a:solidFill>
                  <a:schemeClr val="tx1"/>
                </a:solidFill>
              </a:rPr>
              <a:t>supported</a:t>
            </a:r>
            <a:r>
              <a:rPr lang="en-US" sz="1800" spc="-165" dirty="0">
                <a:solidFill>
                  <a:schemeClr val="tx1"/>
                </a:solidFill>
              </a:rPr>
              <a:t> </a:t>
            </a:r>
            <a:r>
              <a:rPr lang="en-US" sz="1800" dirty="0">
                <a:solidFill>
                  <a:schemeClr val="tx1"/>
                </a:solidFill>
              </a:rPr>
              <a:t>in</a:t>
            </a:r>
            <a:r>
              <a:rPr lang="en-US" sz="1800" spc="-170" dirty="0">
                <a:solidFill>
                  <a:schemeClr val="tx1"/>
                </a:solidFill>
              </a:rPr>
              <a:t> </a:t>
            </a:r>
            <a:r>
              <a:rPr lang="en-US" sz="1800" spc="85" dirty="0">
                <a:solidFill>
                  <a:schemeClr val="tx1"/>
                </a:solidFill>
              </a:rPr>
              <a:t>DL</a:t>
            </a:r>
            <a:r>
              <a:rPr lang="en-US" sz="1800" spc="-170" dirty="0">
                <a:solidFill>
                  <a:schemeClr val="tx1"/>
                </a:solidFill>
              </a:rPr>
              <a:t> </a:t>
            </a:r>
            <a:r>
              <a:rPr lang="en-US" sz="1800" spc="-10" dirty="0">
                <a:solidFill>
                  <a:schemeClr val="tx1"/>
                </a:solidFill>
              </a:rPr>
              <a:t>libraries </a:t>
            </a:r>
          </a:p>
          <a:p>
            <a:r>
              <a:rPr lang="en-US" sz="1800" b="1" spc="-10" dirty="0">
                <a:solidFill>
                  <a:schemeClr val="tx1"/>
                </a:solidFill>
              </a:rPr>
              <a:t>A solution:</a:t>
            </a:r>
            <a:r>
              <a:rPr lang="en-US" sz="1800" spc="-10" dirty="0">
                <a:solidFill>
                  <a:schemeClr val="tx1"/>
                </a:solidFill>
              </a:rPr>
              <a:t> </a:t>
            </a:r>
            <a:r>
              <a:rPr lang="en-US" sz="1800" dirty="0">
                <a:solidFill>
                  <a:schemeClr val="tx1"/>
                </a:solidFill>
              </a:rPr>
              <a:t>Perform</a:t>
            </a:r>
            <a:r>
              <a:rPr lang="en-US" sz="1800" spc="-95" dirty="0">
                <a:solidFill>
                  <a:schemeClr val="tx1"/>
                </a:solidFill>
              </a:rPr>
              <a:t> </a:t>
            </a:r>
            <a:r>
              <a:rPr lang="en-US" sz="1800" dirty="0">
                <a:solidFill>
                  <a:schemeClr val="tx1"/>
                </a:solidFill>
              </a:rPr>
              <a:t>computations</a:t>
            </a:r>
            <a:r>
              <a:rPr lang="en-US" sz="1800" spc="-95" dirty="0">
                <a:solidFill>
                  <a:schemeClr val="tx1"/>
                </a:solidFill>
              </a:rPr>
              <a:t> </a:t>
            </a:r>
            <a:r>
              <a:rPr lang="en-US" sz="1800" dirty="0">
                <a:solidFill>
                  <a:schemeClr val="tx1"/>
                </a:solidFill>
              </a:rPr>
              <a:t>in</a:t>
            </a:r>
            <a:r>
              <a:rPr lang="en-US" sz="1800" spc="-95" dirty="0">
                <a:solidFill>
                  <a:schemeClr val="tx1"/>
                </a:solidFill>
              </a:rPr>
              <a:t> </a:t>
            </a:r>
            <a:r>
              <a:rPr lang="en-US" sz="1800" dirty="0">
                <a:solidFill>
                  <a:schemeClr val="tx1"/>
                </a:solidFill>
              </a:rPr>
              <a:t>blocks</a:t>
            </a:r>
          </a:p>
          <a:p>
            <a:r>
              <a:rPr lang="en-US" sz="1800" dirty="0"/>
              <a:t>There are libraries for implementing </a:t>
            </a:r>
            <a:br>
              <a:rPr lang="en-US" sz="1800" dirty="0"/>
            </a:br>
            <a:r>
              <a:rPr lang="en-US" sz="1800" dirty="0" err="1"/>
              <a:t>blockified</a:t>
            </a:r>
            <a:r>
              <a:rPr lang="en-US" sz="1800" dirty="0"/>
              <a:t> sparse matrix multiplication. </a:t>
            </a:r>
          </a:p>
          <a:p>
            <a:pPr marL="927100" lvl="1">
              <a:lnSpc>
                <a:spcPct val="100000"/>
              </a:lnSpc>
              <a:spcBef>
                <a:spcPts val="15"/>
              </a:spcBef>
            </a:pPr>
            <a:r>
              <a:rPr lang="en-US" sz="1800" dirty="0">
                <a:solidFill>
                  <a:srgbClr val="303745"/>
                </a:solidFill>
                <a:latin typeface="Tahoma" panose="020B0604030504040204" pitchFamily="34" charset="0"/>
                <a:ea typeface="Tahoma" panose="020B0604030504040204" pitchFamily="34" charset="0"/>
                <a:cs typeface="Tahoma" panose="020B0604030504040204" pitchFamily="34" charset="0"/>
              </a:rPr>
              <a:t>Can be hardware</a:t>
            </a:r>
            <a:r>
              <a:rPr lang="en-US" sz="1800" spc="10" dirty="0">
                <a:solidFill>
                  <a:srgbClr val="303745"/>
                </a:solidFill>
                <a:latin typeface="Tahoma" panose="020B0604030504040204" pitchFamily="34" charset="0"/>
                <a:ea typeface="Tahoma" panose="020B0604030504040204" pitchFamily="34" charset="0"/>
                <a:cs typeface="Tahoma" panose="020B0604030504040204" pitchFamily="34" charset="0"/>
              </a:rPr>
              <a:t> </a:t>
            </a:r>
            <a:r>
              <a:rPr lang="en-US" sz="1800" spc="-10" dirty="0">
                <a:solidFill>
                  <a:srgbClr val="303745"/>
                </a:solidFill>
                <a:latin typeface="Tahoma" panose="020B0604030504040204" pitchFamily="34" charset="0"/>
                <a:ea typeface="Tahoma" panose="020B0604030504040204" pitchFamily="34" charset="0"/>
                <a:cs typeface="Tahoma" panose="020B0604030504040204" pitchFamily="34" charset="0"/>
              </a:rPr>
              <a:t>speciﬁc</a:t>
            </a:r>
          </a:p>
          <a:p>
            <a:pPr marL="927100" lvl="1">
              <a:lnSpc>
                <a:spcPct val="100000"/>
              </a:lnSpc>
              <a:spcBef>
                <a:spcPts val="15"/>
              </a:spcBef>
            </a:pPr>
            <a:r>
              <a:rPr lang="en-US" sz="1800" dirty="0">
                <a:latin typeface="Tahoma" panose="020B0604030504040204" pitchFamily="34" charset="0"/>
                <a:ea typeface="Tahoma" panose="020B0604030504040204" pitchFamily="34" charset="0"/>
                <a:cs typeface="Tahoma" panose="020B0604030504040204" pitchFamily="34" charset="0"/>
              </a:rPr>
              <a:t>Block Sparse (</a:t>
            </a:r>
            <a:r>
              <a:rPr lang="en-US" sz="1800" dirty="0">
                <a:latin typeface="Tahoma" panose="020B0604030504040204" pitchFamily="34" charset="0"/>
                <a:ea typeface="Tahoma" panose="020B0604030504040204" pitchFamily="34" charset="0"/>
                <a:cs typeface="Tahoma" panose="020B0604030504040204" pitchFamily="34" charset="0"/>
                <a:hlinkClick r:id="rId2"/>
              </a:rPr>
              <a:t>Gray et al., 2017</a:t>
            </a:r>
            <a:r>
              <a:rPr lang="en-US" sz="1800" dirty="0">
                <a:latin typeface="Tahoma" panose="020B0604030504040204" pitchFamily="34" charset="0"/>
                <a:ea typeface="Tahoma" panose="020B0604030504040204" pitchFamily="34" charset="0"/>
                <a:cs typeface="Tahoma" panose="020B0604030504040204" pitchFamily="34" charset="0"/>
              </a:rPr>
              <a:t>)</a:t>
            </a:r>
          </a:p>
          <a:p>
            <a:pPr marL="927100" lvl="1">
              <a:lnSpc>
                <a:spcPct val="100000"/>
              </a:lnSpc>
              <a:spcBef>
                <a:spcPts val="15"/>
              </a:spcBef>
            </a:pPr>
            <a:r>
              <a:rPr lang="en-US" sz="1800" dirty="0">
                <a:latin typeface="Tahoma" panose="020B0604030504040204" pitchFamily="34" charset="0"/>
                <a:ea typeface="Tahoma" panose="020B0604030504040204" pitchFamily="34" charset="0"/>
                <a:cs typeface="Tahoma" panose="020B0604030504040204" pitchFamily="34" charset="0"/>
              </a:rPr>
              <a:t>TVM toolkit (</a:t>
            </a:r>
            <a:r>
              <a:rPr lang="en-US" sz="1800" dirty="0">
                <a:latin typeface="Tahoma" panose="020B0604030504040204" pitchFamily="34" charset="0"/>
                <a:ea typeface="Tahoma" panose="020B0604030504040204" pitchFamily="34" charset="0"/>
                <a:cs typeface="Tahoma" panose="020B0604030504040204" pitchFamily="34" charset="0"/>
                <a:hlinkClick r:id="rId3"/>
              </a:rPr>
              <a:t>Chen et al., 2018</a:t>
            </a:r>
            <a:r>
              <a:rPr lang="en-US" sz="1800" dirty="0">
                <a:latin typeface="Tahoma" panose="020B0604030504040204" pitchFamily="34" charset="0"/>
                <a:ea typeface="Tahoma" panose="020B0604030504040204" pitchFamily="34" charset="0"/>
                <a:cs typeface="Tahoma" panose="020B0604030504040204" pitchFamily="34" charset="0"/>
              </a:rPr>
              <a:t>)</a:t>
            </a:r>
          </a:p>
          <a:p>
            <a:pPr marL="927100" lvl="1">
              <a:lnSpc>
                <a:spcPct val="100000"/>
              </a:lnSpc>
              <a:spcBef>
                <a:spcPts val="15"/>
              </a:spcBef>
            </a:pPr>
            <a:r>
              <a:rPr lang="en-US" sz="1800" spc="-10" dirty="0" err="1">
                <a:solidFill>
                  <a:srgbClr val="303745"/>
                </a:solidFill>
                <a:latin typeface="Tahoma" panose="020B0604030504040204" pitchFamily="34" charset="0"/>
                <a:ea typeface="Tahoma" panose="020B0604030504040204" pitchFamily="34" charset="0"/>
                <a:cs typeface="Tahoma" panose="020B0604030504040204" pitchFamily="34" charset="0"/>
              </a:rPr>
              <a:t>cuSPARSE</a:t>
            </a:r>
            <a:endParaRPr lang="en-US" sz="1800" spc="-10" dirty="0">
              <a:solidFill>
                <a:srgbClr val="303745"/>
              </a:solidFill>
              <a:latin typeface="Tahoma" panose="020B0604030504040204" pitchFamily="34" charset="0"/>
              <a:ea typeface="Tahoma" panose="020B0604030504040204" pitchFamily="34" charset="0"/>
              <a:cs typeface="Tahoma" panose="020B0604030504040204" pitchFamily="34" charset="0"/>
            </a:endParaRPr>
          </a:p>
          <a:p>
            <a:endParaRPr lang="en-US" sz="1800" spc="-10" dirty="0">
              <a:solidFill>
                <a:schemeClr val="tx1"/>
              </a:solidFill>
            </a:endParaRPr>
          </a:p>
          <a:p>
            <a:pPr lvl="1"/>
            <a:endParaRPr lang="en-US" sz="18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Google Shape;138;g1501cc781cf_0_0">
            <a:extLst>
              <a:ext uri="{FF2B5EF4-FFF2-40B4-BE49-F238E27FC236}">
                <a16:creationId xmlns:a16="http://schemas.microsoft.com/office/drawing/2014/main" id="{7A790259-714E-5700-7D44-29D4B203470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NAACL 2021 Tutorial Beltagy, Cohan, Hajishirzi, Min, and Peters</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5" name="object 6">
            <a:extLst>
              <a:ext uri="{FF2B5EF4-FFF2-40B4-BE49-F238E27FC236}">
                <a16:creationId xmlns:a16="http://schemas.microsoft.com/office/drawing/2014/main" id="{B7CB5060-E8C1-193A-96C4-1C2F55B840D6}"/>
              </a:ext>
            </a:extLst>
          </p:cNvPr>
          <p:cNvPicPr/>
          <p:nvPr/>
        </p:nvPicPr>
        <p:blipFill>
          <a:blip r:embed="rId5" cstate="print"/>
          <a:stretch>
            <a:fillRect/>
          </a:stretch>
        </p:blipFill>
        <p:spPr>
          <a:xfrm>
            <a:off x="5220494" y="2908822"/>
            <a:ext cx="3398840" cy="1559401"/>
          </a:xfrm>
          <a:prstGeom prst="rect">
            <a:avLst/>
          </a:prstGeom>
        </p:spPr>
      </p:pic>
    </p:spTree>
    <p:extLst>
      <p:ext uri="{BB962C8B-B14F-4D97-AF65-F5344CB8AC3E}">
        <p14:creationId xmlns:p14="http://schemas.microsoft.com/office/powerpoint/2010/main" val="173692045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BECD-7763-6C26-FB3F-949F0BEE21C0}"/>
              </a:ext>
            </a:extLst>
          </p:cNvPr>
          <p:cNvSpPr>
            <a:spLocks noGrp="1"/>
          </p:cNvSpPr>
          <p:nvPr>
            <p:ph type="title"/>
          </p:nvPr>
        </p:nvSpPr>
        <p:spPr/>
        <p:txBody>
          <a:bodyPr>
            <a:normAutofit/>
          </a:bodyPr>
          <a:lstStyle/>
          <a:p>
            <a:r>
              <a:rPr lang="en-US" dirty="0"/>
              <a:t>Pre-speciﬁed Sparsity Patterns</a:t>
            </a:r>
          </a:p>
        </p:txBody>
      </p:sp>
      <p:sp>
        <p:nvSpPr>
          <p:cNvPr id="3" name="Content Placeholder 2">
            <a:extLst>
              <a:ext uri="{FF2B5EF4-FFF2-40B4-BE49-F238E27FC236}">
                <a16:creationId xmlns:a16="http://schemas.microsoft.com/office/drawing/2014/main" id="{28BFA17C-9225-325B-0145-5DF7B121F94E}"/>
              </a:ext>
            </a:extLst>
          </p:cNvPr>
          <p:cNvSpPr>
            <a:spLocks noGrp="1"/>
          </p:cNvSpPr>
          <p:nvPr>
            <p:ph type="body" sz="quarter" idx="16"/>
          </p:nvPr>
        </p:nvSpPr>
        <p:spPr/>
        <p:txBody>
          <a:bodyPr/>
          <a:lstStyle/>
          <a:p>
            <a:r>
              <a:rPr lang="en-US" sz="1800" spc="140" dirty="0">
                <a:solidFill>
                  <a:srgbClr val="303745"/>
                </a:solidFill>
                <a:latin typeface="Corbel" panose="020B0503020204020204" pitchFamily="34" charset="0"/>
                <a:cs typeface="Tahoma"/>
              </a:rPr>
              <a:t>A</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variety</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of</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patterns</a:t>
            </a:r>
            <a:r>
              <a:rPr lang="en-US" sz="1800" spc="-170" dirty="0">
                <a:solidFill>
                  <a:srgbClr val="303745"/>
                </a:solidFill>
                <a:latin typeface="Corbel" panose="020B0503020204020204" pitchFamily="34" charset="0"/>
                <a:cs typeface="Tahoma"/>
              </a:rPr>
              <a:t> </a:t>
            </a:r>
            <a:r>
              <a:rPr lang="en-US" sz="1800" spc="-35" dirty="0">
                <a:solidFill>
                  <a:srgbClr val="303745"/>
                </a:solidFill>
                <a:latin typeface="Corbel" panose="020B0503020204020204" pitchFamily="34" charset="0"/>
                <a:cs typeface="Tahoma"/>
              </a:rPr>
              <a:t>has</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been</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explored</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in</a:t>
            </a:r>
            <a:r>
              <a:rPr lang="en-US" sz="1800" spc="-16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the</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past</a:t>
            </a:r>
            <a:r>
              <a:rPr lang="en-US" sz="1800" spc="-170" dirty="0">
                <a:solidFill>
                  <a:srgbClr val="303745"/>
                </a:solidFill>
                <a:latin typeface="Corbel" panose="020B0503020204020204" pitchFamily="34" charset="0"/>
                <a:cs typeface="Tahoma"/>
              </a:rPr>
              <a:t> </a:t>
            </a:r>
            <a:r>
              <a:rPr lang="en-US" sz="1800" spc="-20" dirty="0">
                <a:solidFill>
                  <a:srgbClr val="303745"/>
                </a:solidFill>
                <a:latin typeface="Corbel" panose="020B0503020204020204" pitchFamily="34" charset="0"/>
                <a:cs typeface="Tahoma"/>
              </a:rPr>
              <a:t>work</a:t>
            </a:r>
          </a:p>
          <a:p>
            <a:pPr lvl="1"/>
            <a:r>
              <a:rPr lang="en-US" dirty="0" err="1"/>
              <a:t>Longformer</a:t>
            </a:r>
            <a:r>
              <a:rPr lang="en-US" dirty="0"/>
              <a:t> (</a:t>
            </a:r>
            <a:r>
              <a:rPr lang="en-US" dirty="0">
                <a:hlinkClick r:id="rId2"/>
              </a:rPr>
              <a:t>Beltagy et al., 2020</a:t>
            </a:r>
            <a:r>
              <a:rPr lang="en-US" dirty="0"/>
              <a:t>), Sparse Transformer (</a:t>
            </a:r>
            <a:r>
              <a:rPr lang="en-US" dirty="0">
                <a:hlinkClick r:id="rId3"/>
              </a:rPr>
              <a:t>Child et al., 2019</a:t>
            </a:r>
            <a:r>
              <a:rPr lang="en-US" dirty="0"/>
              <a:t>), …</a:t>
            </a:r>
          </a:p>
        </p:txBody>
      </p:sp>
      <p:pic>
        <p:nvPicPr>
          <p:cNvPr id="4" name="object 4">
            <a:extLst>
              <a:ext uri="{FF2B5EF4-FFF2-40B4-BE49-F238E27FC236}">
                <a16:creationId xmlns:a16="http://schemas.microsoft.com/office/drawing/2014/main" id="{F365508E-45E1-C2AD-FF11-3FDC6EB06917}"/>
              </a:ext>
            </a:extLst>
          </p:cNvPr>
          <p:cNvPicPr/>
          <p:nvPr/>
        </p:nvPicPr>
        <p:blipFill>
          <a:blip r:embed="rId4" cstate="print"/>
          <a:stretch>
            <a:fillRect/>
          </a:stretch>
        </p:blipFill>
        <p:spPr>
          <a:xfrm>
            <a:off x="514470" y="2601346"/>
            <a:ext cx="1239338" cy="1240971"/>
          </a:xfrm>
          <a:prstGeom prst="rect">
            <a:avLst/>
          </a:prstGeom>
        </p:spPr>
      </p:pic>
      <p:pic>
        <p:nvPicPr>
          <p:cNvPr id="5" name="object 5">
            <a:extLst>
              <a:ext uri="{FF2B5EF4-FFF2-40B4-BE49-F238E27FC236}">
                <a16:creationId xmlns:a16="http://schemas.microsoft.com/office/drawing/2014/main" id="{E30208E7-5804-CFF9-29BD-A3E612100661}"/>
              </a:ext>
            </a:extLst>
          </p:cNvPr>
          <p:cNvPicPr/>
          <p:nvPr/>
        </p:nvPicPr>
        <p:blipFill>
          <a:blip r:embed="rId5" cstate="print"/>
          <a:stretch>
            <a:fillRect/>
          </a:stretch>
        </p:blipFill>
        <p:spPr>
          <a:xfrm>
            <a:off x="2178932" y="2601207"/>
            <a:ext cx="1223729" cy="1234671"/>
          </a:xfrm>
          <a:prstGeom prst="rect">
            <a:avLst/>
          </a:prstGeom>
        </p:spPr>
      </p:pic>
      <p:sp>
        <p:nvSpPr>
          <p:cNvPr id="6" name="object 6">
            <a:extLst>
              <a:ext uri="{FF2B5EF4-FFF2-40B4-BE49-F238E27FC236}">
                <a16:creationId xmlns:a16="http://schemas.microsoft.com/office/drawing/2014/main" id="{611CA648-2BE0-44B2-AE5F-BC21B4D90C64}"/>
              </a:ext>
            </a:extLst>
          </p:cNvPr>
          <p:cNvSpPr txBox="1"/>
          <p:nvPr/>
        </p:nvSpPr>
        <p:spPr>
          <a:xfrm>
            <a:off x="626065" y="2241954"/>
            <a:ext cx="102806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03745"/>
                </a:solidFill>
                <a:latin typeface="Corbel" panose="020B0503020204020204" pitchFamily="34" charset="0"/>
                <a:cs typeface="Tahoma"/>
              </a:rPr>
              <a:t>Sliding</a:t>
            </a:r>
            <a:r>
              <a:rPr sz="1200" spc="-145" dirty="0">
                <a:solidFill>
                  <a:srgbClr val="303745"/>
                </a:solidFill>
                <a:latin typeface="Corbel" panose="020B0503020204020204" pitchFamily="34" charset="0"/>
                <a:cs typeface="Tahoma"/>
              </a:rPr>
              <a:t> </a:t>
            </a:r>
            <a:r>
              <a:rPr sz="1200" spc="-10" dirty="0">
                <a:solidFill>
                  <a:srgbClr val="303745"/>
                </a:solidFill>
                <a:latin typeface="Corbel" panose="020B0503020204020204" pitchFamily="34" charset="0"/>
                <a:cs typeface="Tahoma"/>
              </a:rPr>
              <a:t>window</a:t>
            </a:r>
            <a:endParaRPr sz="1200" dirty="0">
              <a:latin typeface="Corbel" panose="020B0503020204020204" pitchFamily="34" charset="0"/>
              <a:cs typeface="Tahoma"/>
            </a:endParaRPr>
          </a:p>
        </p:txBody>
      </p:sp>
      <p:sp>
        <p:nvSpPr>
          <p:cNvPr id="7" name="object 7">
            <a:extLst>
              <a:ext uri="{FF2B5EF4-FFF2-40B4-BE49-F238E27FC236}">
                <a16:creationId xmlns:a16="http://schemas.microsoft.com/office/drawing/2014/main" id="{C87E7485-306D-B827-0674-7FB47008BBED}"/>
              </a:ext>
            </a:extLst>
          </p:cNvPr>
          <p:cNvSpPr txBox="1"/>
          <p:nvPr/>
        </p:nvSpPr>
        <p:spPr>
          <a:xfrm>
            <a:off x="2598117" y="2272854"/>
            <a:ext cx="517525"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303745"/>
                </a:solidFill>
                <a:latin typeface="Corbel" panose="020B0503020204020204" pitchFamily="34" charset="0"/>
                <a:cs typeface="Tahoma"/>
              </a:rPr>
              <a:t>Dilated</a:t>
            </a:r>
            <a:endParaRPr sz="1200" dirty="0">
              <a:latin typeface="Corbel" panose="020B0503020204020204" pitchFamily="34" charset="0"/>
              <a:cs typeface="Tahoma"/>
            </a:endParaRPr>
          </a:p>
        </p:txBody>
      </p:sp>
      <p:sp>
        <p:nvSpPr>
          <p:cNvPr id="8" name="object 8">
            <a:extLst>
              <a:ext uri="{FF2B5EF4-FFF2-40B4-BE49-F238E27FC236}">
                <a16:creationId xmlns:a16="http://schemas.microsoft.com/office/drawing/2014/main" id="{43EA3E53-34F6-4934-9439-9C7878A7C9DA}"/>
              </a:ext>
            </a:extLst>
          </p:cNvPr>
          <p:cNvSpPr txBox="1"/>
          <p:nvPr/>
        </p:nvSpPr>
        <p:spPr>
          <a:xfrm>
            <a:off x="4342486" y="2241954"/>
            <a:ext cx="462915"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303745"/>
                </a:solidFill>
                <a:latin typeface="Corbel" panose="020B0503020204020204" pitchFamily="34" charset="0"/>
                <a:cs typeface="Tahoma"/>
              </a:rPr>
              <a:t>Global</a:t>
            </a:r>
            <a:endParaRPr sz="1200" dirty="0">
              <a:latin typeface="Corbel" panose="020B0503020204020204" pitchFamily="34" charset="0"/>
              <a:cs typeface="Tahoma"/>
            </a:endParaRPr>
          </a:p>
        </p:txBody>
      </p:sp>
      <p:pic>
        <p:nvPicPr>
          <p:cNvPr id="9" name="object 9">
            <a:extLst>
              <a:ext uri="{FF2B5EF4-FFF2-40B4-BE49-F238E27FC236}">
                <a16:creationId xmlns:a16="http://schemas.microsoft.com/office/drawing/2014/main" id="{BEC692BE-E93B-5A3D-236C-4373D52084FE}"/>
              </a:ext>
            </a:extLst>
          </p:cNvPr>
          <p:cNvPicPr/>
          <p:nvPr/>
        </p:nvPicPr>
        <p:blipFill>
          <a:blip r:embed="rId6" cstate="print"/>
          <a:stretch>
            <a:fillRect/>
          </a:stretch>
        </p:blipFill>
        <p:spPr>
          <a:xfrm>
            <a:off x="5713711" y="2614017"/>
            <a:ext cx="1207098" cy="1228435"/>
          </a:xfrm>
          <a:prstGeom prst="rect">
            <a:avLst/>
          </a:prstGeom>
        </p:spPr>
      </p:pic>
      <p:pic>
        <p:nvPicPr>
          <p:cNvPr id="10" name="object 10">
            <a:extLst>
              <a:ext uri="{FF2B5EF4-FFF2-40B4-BE49-F238E27FC236}">
                <a16:creationId xmlns:a16="http://schemas.microsoft.com/office/drawing/2014/main" id="{0D57FFC0-9075-15C5-0DEB-34ED1F4AAE47}"/>
              </a:ext>
            </a:extLst>
          </p:cNvPr>
          <p:cNvPicPr/>
          <p:nvPr/>
        </p:nvPicPr>
        <p:blipFill>
          <a:blip r:embed="rId7" cstate="print"/>
          <a:stretch>
            <a:fillRect/>
          </a:stretch>
        </p:blipFill>
        <p:spPr>
          <a:xfrm>
            <a:off x="3982758" y="2626428"/>
            <a:ext cx="1192304" cy="1216151"/>
          </a:xfrm>
          <a:prstGeom prst="rect">
            <a:avLst/>
          </a:prstGeom>
        </p:spPr>
      </p:pic>
      <p:sp>
        <p:nvSpPr>
          <p:cNvPr id="11" name="object 11">
            <a:extLst>
              <a:ext uri="{FF2B5EF4-FFF2-40B4-BE49-F238E27FC236}">
                <a16:creationId xmlns:a16="http://schemas.microsoft.com/office/drawing/2014/main" id="{6EB777D4-7E74-82BD-97B2-AE63EF69A2AB}"/>
              </a:ext>
            </a:extLst>
          </p:cNvPr>
          <p:cNvSpPr txBox="1"/>
          <p:nvPr/>
        </p:nvSpPr>
        <p:spPr>
          <a:xfrm>
            <a:off x="6092524" y="2241954"/>
            <a:ext cx="559435"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303745"/>
                </a:solidFill>
                <a:latin typeface="Corbel" panose="020B0503020204020204" pitchFamily="34" charset="0"/>
                <a:cs typeface="Tahoma"/>
              </a:rPr>
              <a:t>Blocked</a:t>
            </a:r>
            <a:endParaRPr sz="1200" dirty="0">
              <a:latin typeface="Corbel" panose="020B0503020204020204" pitchFamily="34" charset="0"/>
              <a:cs typeface="Tahoma"/>
            </a:endParaRPr>
          </a:p>
        </p:txBody>
      </p:sp>
      <p:sp>
        <p:nvSpPr>
          <p:cNvPr id="12" name="object 12">
            <a:extLst>
              <a:ext uri="{FF2B5EF4-FFF2-40B4-BE49-F238E27FC236}">
                <a16:creationId xmlns:a16="http://schemas.microsoft.com/office/drawing/2014/main" id="{E5974982-0400-0171-B8EF-C432E3A25FF6}"/>
              </a:ext>
            </a:extLst>
          </p:cNvPr>
          <p:cNvSpPr txBox="1"/>
          <p:nvPr/>
        </p:nvSpPr>
        <p:spPr>
          <a:xfrm>
            <a:off x="619389" y="3981404"/>
            <a:ext cx="1006475" cy="320601"/>
          </a:xfrm>
          <a:prstGeom prst="rect">
            <a:avLst/>
          </a:prstGeom>
        </p:spPr>
        <p:txBody>
          <a:bodyPr vert="horz" wrap="square" lIns="0" tIns="12700" rIns="0" bIns="0" rtlCol="0">
            <a:spAutoFit/>
          </a:bodyPr>
          <a:lstStyle/>
          <a:p>
            <a:pPr marL="207645" marR="5080" indent="-195580">
              <a:lnSpc>
                <a:spcPct val="114999"/>
              </a:lnSpc>
              <a:spcBef>
                <a:spcPts val="100"/>
              </a:spcBef>
            </a:pPr>
            <a:r>
              <a:rPr sz="900" spc="-10" dirty="0">
                <a:solidFill>
                  <a:srgbClr val="303745"/>
                </a:solidFill>
                <a:latin typeface="Corbel" panose="020B0503020204020204" pitchFamily="34" charset="0"/>
                <a:cs typeface="Tahoma"/>
              </a:rPr>
              <a:t>Sparse</a:t>
            </a:r>
            <a:r>
              <a:rPr sz="900" spc="-80" dirty="0">
                <a:solidFill>
                  <a:srgbClr val="303745"/>
                </a:solidFill>
                <a:latin typeface="Corbel" panose="020B0503020204020204" pitchFamily="34" charset="0"/>
                <a:cs typeface="Tahoma"/>
              </a:rPr>
              <a:t> </a:t>
            </a:r>
            <a:r>
              <a:rPr sz="900" spc="-10" dirty="0">
                <a:solidFill>
                  <a:srgbClr val="303745"/>
                </a:solidFill>
                <a:latin typeface="Corbel" panose="020B0503020204020204" pitchFamily="34" charset="0"/>
                <a:cs typeface="Tahoma"/>
              </a:rPr>
              <a:t>Transformer Longformer</a:t>
            </a:r>
            <a:endParaRPr sz="900" dirty="0">
              <a:latin typeface="Corbel" panose="020B0503020204020204" pitchFamily="34" charset="0"/>
              <a:cs typeface="Tahoma"/>
            </a:endParaRPr>
          </a:p>
        </p:txBody>
      </p:sp>
      <p:sp>
        <p:nvSpPr>
          <p:cNvPr id="13" name="object 13">
            <a:extLst>
              <a:ext uri="{FF2B5EF4-FFF2-40B4-BE49-F238E27FC236}">
                <a16:creationId xmlns:a16="http://schemas.microsoft.com/office/drawing/2014/main" id="{08130D11-BFDC-4305-14DD-BAD460139A30}"/>
              </a:ext>
            </a:extLst>
          </p:cNvPr>
          <p:cNvSpPr txBox="1"/>
          <p:nvPr/>
        </p:nvSpPr>
        <p:spPr>
          <a:xfrm>
            <a:off x="2410800" y="4001978"/>
            <a:ext cx="615950" cy="151323"/>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303745"/>
                </a:solidFill>
                <a:latin typeface="Corbel" panose="020B0503020204020204" pitchFamily="34" charset="0"/>
                <a:cs typeface="Tahoma"/>
              </a:rPr>
              <a:t>Longformer</a:t>
            </a:r>
            <a:endParaRPr sz="900" dirty="0">
              <a:latin typeface="Corbel" panose="020B0503020204020204" pitchFamily="34" charset="0"/>
              <a:cs typeface="Tahoma"/>
            </a:endParaRPr>
          </a:p>
        </p:txBody>
      </p:sp>
      <p:sp>
        <p:nvSpPr>
          <p:cNvPr id="14" name="object 14">
            <a:extLst>
              <a:ext uri="{FF2B5EF4-FFF2-40B4-BE49-F238E27FC236}">
                <a16:creationId xmlns:a16="http://schemas.microsoft.com/office/drawing/2014/main" id="{99F6ADD3-0154-7C10-342A-F566ED90CBCB}"/>
              </a:ext>
            </a:extLst>
          </p:cNvPr>
          <p:cNvSpPr txBox="1"/>
          <p:nvPr/>
        </p:nvSpPr>
        <p:spPr>
          <a:xfrm>
            <a:off x="4252482" y="3934154"/>
            <a:ext cx="615950" cy="162737"/>
          </a:xfrm>
          <a:prstGeom prst="rect">
            <a:avLst/>
          </a:prstGeom>
        </p:spPr>
        <p:txBody>
          <a:bodyPr vert="horz" wrap="square" lIns="0" tIns="12700" rIns="0" bIns="0" rtlCol="0">
            <a:spAutoFit/>
          </a:bodyPr>
          <a:lstStyle/>
          <a:p>
            <a:pPr marL="109220" marR="101600" algn="ctr">
              <a:lnSpc>
                <a:spcPct val="114999"/>
              </a:lnSpc>
            </a:pPr>
            <a:r>
              <a:rPr sz="900" dirty="0">
                <a:solidFill>
                  <a:srgbClr val="303745"/>
                </a:solidFill>
                <a:latin typeface="Corbel" panose="020B0503020204020204" pitchFamily="34" charset="0"/>
                <a:cs typeface="Tahoma"/>
              </a:rPr>
              <a:t>Big</a:t>
            </a:r>
            <a:r>
              <a:rPr sz="900" spc="-75" dirty="0">
                <a:solidFill>
                  <a:srgbClr val="303745"/>
                </a:solidFill>
                <a:latin typeface="Corbel" panose="020B0503020204020204" pitchFamily="34" charset="0"/>
                <a:cs typeface="Tahoma"/>
              </a:rPr>
              <a:t> </a:t>
            </a:r>
            <a:r>
              <a:rPr sz="900" spc="-20" dirty="0">
                <a:solidFill>
                  <a:srgbClr val="303745"/>
                </a:solidFill>
                <a:latin typeface="Corbel" panose="020B0503020204020204" pitchFamily="34" charset="0"/>
                <a:cs typeface="Tahoma"/>
              </a:rPr>
              <a:t>Bird</a:t>
            </a:r>
            <a:endParaRPr sz="900" dirty="0">
              <a:latin typeface="Corbel" panose="020B0503020204020204" pitchFamily="34" charset="0"/>
              <a:cs typeface="Tahoma"/>
            </a:endParaRPr>
          </a:p>
        </p:txBody>
      </p:sp>
      <p:pic>
        <p:nvPicPr>
          <p:cNvPr id="15" name="object 16">
            <a:extLst>
              <a:ext uri="{FF2B5EF4-FFF2-40B4-BE49-F238E27FC236}">
                <a16:creationId xmlns:a16="http://schemas.microsoft.com/office/drawing/2014/main" id="{1F462FBB-88FA-8975-E84F-FDA737C890AA}"/>
              </a:ext>
            </a:extLst>
          </p:cNvPr>
          <p:cNvPicPr/>
          <p:nvPr/>
        </p:nvPicPr>
        <p:blipFill>
          <a:blip r:embed="rId8" cstate="print"/>
          <a:stretch>
            <a:fillRect/>
          </a:stretch>
        </p:blipFill>
        <p:spPr>
          <a:xfrm>
            <a:off x="7431175" y="2595574"/>
            <a:ext cx="1261808" cy="1252410"/>
          </a:xfrm>
          <a:prstGeom prst="rect">
            <a:avLst/>
          </a:prstGeom>
        </p:spPr>
      </p:pic>
      <p:sp>
        <p:nvSpPr>
          <p:cNvPr id="16" name="object 17">
            <a:extLst>
              <a:ext uri="{FF2B5EF4-FFF2-40B4-BE49-F238E27FC236}">
                <a16:creationId xmlns:a16="http://schemas.microsoft.com/office/drawing/2014/main" id="{2BD2BD0D-87C4-4123-49BD-44886006EACF}"/>
              </a:ext>
            </a:extLst>
          </p:cNvPr>
          <p:cNvSpPr txBox="1"/>
          <p:nvPr/>
        </p:nvSpPr>
        <p:spPr>
          <a:xfrm>
            <a:off x="7894220" y="3955375"/>
            <a:ext cx="4222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303745"/>
                </a:solidFill>
                <a:latin typeface="Corbel" panose="020B0503020204020204" pitchFamily="34" charset="0"/>
                <a:cs typeface="Tahoma"/>
              </a:rPr>
              <a:t>Big</a:t>
            </a:r>
            <a:r>
              <a:rPr sz="900" spc="-75" dirty="0">
                <a:solidFill>
                  <a:srgbClr val="303745"/>
                </a:solidFill>
                <a:latin typeface="Corbel" panose="020B0503020204020204" pitchFamily="34" charset="0"/>
                <a:cs typeface="Tahoma"/>
              </a:rPr>
              <a:t> </a:t>
            </a:r>
            <a:r>
              <a:rPr sz="900" spc="-20" dirty="0">
                <a:solidFill>
                  <a:srgbClr val="303745"/>
                </a:solidFill>
                <a:latin typeface="Corbel" panose="020B0503020204020204" pitchFamily="34" charset="0"/>
                <a:cs typeface="Tahoma"/>
              </a:rPr>
              <a:t>Bird</a:t>
            </a:r>
            <a:endParaRPr sz="900" dirty="0">
              <a:latin typeface="Corbel" panose="020B0503020204020204" pitchFamily="34" charset="0"/>
              <a:cs typeface="Tahoma"/>
            </a:endParaRPr>
          </a:p>
        </p:txBody>
      </p:sp>
      <p:sp>
        <p:nvSpPr>
          <p:cNvPr id="17" name="object 18">
            <a:extLst>
              <a:ext uri="{FF2B5EF4-FFF2-40B4-BE49-F238E27FC236}">
                <a16:creationId xmlns:a16="http://schemas.microsoft.com/office/drawing/2014/main" id="{85307B82-F464-797F-A071-2F313914967C}"/>
              </a:ext>
            </a:extLst>
          </p:cNvPr>
          <p:cNvSpPr txBox="1"/>
          <p:nvPr/>
        </p:nvSpPr>
        <p:spPr>
          <a:xfrm>
            <a:off x="7794032" y="2272854"/>
            <a:ext cx="581025"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303745"/>
                </a:solidFill>
                <a:latin typeface="Corbel" panose="020B0503020204020204" pitchFamily="34" charset="0"/>
                <a:cs typeface="Tahoma"/>
              </a:rPr>
              <a:t>Random</a:t>
            </a:r>
            <a:endParaRPr sz="1200" dirty="0">
              <a:latin typeface="Corbel" panose="020B0503020204020204" pitchFamily="34" charset="0"/>
              <a:cs typeface="Tahoma"/>
            </a:endParaRPr>
          </a:p>
        </p:txBody>
      </p:sp>
      <p:sp>
        <p:nvSpPr>
          <p:cNvPr id="18" name="object 15">
            <a:extLst>
              <a:ext uri="{FF2B5EF4-FFF2-40B4-BE49-F238E27FC236}">
                <a16:creationId xmlns:a16="http://schemas.microsoft.com/office/drawing/2014/main" id="{0B841988-9231-6A23-B4EC-FF5ED865ADDC}"/>
              </a:ext>
            </a:extLst>
          </p:cNvPr>
          <p:cNvSpPr txBox="1"/>
          <p:nvPr/>
        </p:nvSpPr>
        <p:spPr>
          <a:xfrm>
            <a:off x="5922166" y="3971158"/>
            <a:ext cx="741833" cy="322011"/>
          </a:xfrm>
          <a:prstGeom prst="rect">
            <a:avLst/>
          </a:prstGeom>
        </p:spPr>
        <p:txBody>
          <a:bodyPr vert="horz" wrap="square" lIns="0" tIns="12700" rIns="0" bIns="0" rtlCol="0">
            <a:spAutoFit/>
          </a:bodyPr>
          <a:lstStyle/>
          <a:p>
            <a:pPr marL="60325" marR="52705" algn="ctr">
              <a:lnSpc>
                <a:spcPct val="114999"/>
              </a:lnSpc>
            </a:pPr>
            <a:r>
              <a:rPr sz="900" dirty="0">
                <a:solidFill>
                  <a:srgbClr val="303745"/>
                </a:solidFill>
                <a:latin typeface="Corbel" panose="020B0503020204020204" pitchFamily="34" charset="0"/>
                <a:cs typeface="Tahoma"/>
              </a:rPr>
              <a:t>Big</a:t>
            </a:r>
            <a:r>
              <a:rPr sz="900" spc="-75" dirty="0">
                <a:solidFill>
                  <a:srgbClr val="303745"/>
                </a:solidFill>
                <a:latin typeface="Corbel" panose="020B0503020204020204" pitchFamily="34" charset="0"/>
                <a:cs typeface="Tahoma"/>
              </a:rPr>
              <a:t> </a:t>
            </a:r>
            <a:r>
              <a:rPr sz="900" spc="-20" dirty="0">
                <a:solidFill>
                  <a:srgbClr val="303745"/>
                </a:solidFill>
                <a:latin typeface="Corbel" panose="020B0503020204020204" pitchFamily="34" charset="0"/>
                <a:cs typeface="Tahoma"/>
              </a:rPr>
              <a:t>Bird </a:t>
            </a:r>
            <a:r>
              <a:rPr sz="900" spc="-10" dirty="0">
                <a:solidFill>
                  <a:srgbClr val="303745"/>
                </a:solidFill>
                <a:latin typeface="Corbel" panose="020B0503020204020204" pitchFamily="34" charset="0"/>
                <a:cs typeface="Tahoma"/>
              </a:rPr>
              <a:t>Sinkhorn</a:t>
            </a:r>
            <a:endParaRPr sz="900" dirty="0">
              <a:latin typeface="Corbel" panose="020B0503020204020204" pitchFamily="34" charset="0"/>
              <a:cs typeface="Tahoma"/>
            </a:endParaRPr>
          </a:p>
        </p:txBody>
      </p:sp>
      <p:sp>
        <p:nvSpPr>
          <p:cNvPr id="19" name="Google Shape;138;g1501cc781cf_0_0">
            <a:extLst>
              <a:ext uri="{FF2B5EF4-FFF2-40B4-BE49-F238E27FC236}">
                <a16:creationId xmlns:a16="http://schemas.microsoft.com/office/drawing/2014/main" id="{DAC2F2EC-6AE2-E43D-D8DB-1C63D8362E3B}"/>
              </a:ext>
            </a:extLst>
          </p:cNvPr>
          <p:cNvSpPr txBox="1"/>
          <p:nvPr/>
        </p:nvSpPr>
        <p:spPr>
          <a:xfrm>
            <a:off x="2856879" y="482040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9"/>
              </a:rPr>
              <a:t>NAACL 2021 Tutorial Beltagy, Cohan, Hajishirzi, Min, and Peters</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9581789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FB6F-555D-FE14-5CD5-8E5BADC67C03}"/>
              </a:ext>
            </a:extLst>
          </p:cNvPr>
          <p:cNvSpPr>
            <a:spLocks noGrp="1"/>
          </p:cNvSpPr>
          <p:nvPr>
            <p:ph type="title"/>
          </p:nvPr>
        </p:nvSpPr>
        <p:spPr/>
        <p:txBody>
          <a:bodyPr>
            <a:normAutofit/>
          </a:bodyPr>
          <a:lstStyle/>
          <a:p>
            <a:r>
              <a:rPr lang="en-US" dirty="0"/>
              <a:t>Pre-speciﬁed Sparsity Patterns</a:t>
            </a:r>
          </a:p>
        </p:txBody>
      </p:sp>
      <p:sp>
        <p:nvSpPr>
          <p:cNvPr id="3" name="Text Placeholder 2">
            <a:extLst>
              <a:ext uri="{FF2B5EF4-FFF2-40B4-BE49-F238E27FC236}">
                <a16:creationId xmlns:a16="http://schemas.microsoft.com/office/drawing/2014/main" id="{A007EA84-D0FA-4600-81C6-82BFFB0C6148}"/>
              </a:ext>
            </a:extLst>
          </p:cNvPr>
          <p:cNvSpPr>
            <a:spLocks noGrp="1"/>
          </p:cNvSpPr>
          <p:nvPr>
            <p:ph type="body" sz="quarter" idx="16"/>
          </p:nvPr>
        </p:nvSpPr>
        <p:spPr>
          <a:xfrm>
            <a:off x="533920" y="1390650"/>
            <a:ext cx="5442338" cy="3077573"/>
          </a:xfrm>
        </p:spPr>
        <p:txBody>
          <a:bodyPr/>
          <a:lstStyle/>
          <a:p>
            <a:r>
              <a:rPr lang="en-US" sz="1800" dirty="0">
                <a:solidFill>
                  <a:srgbClr val="303745"/>
                </a:solidFill>
              </a:rPr>
              <a:t>Different</a:t>
            </a:r>
            <a:r>
              <a:rPr lang="en-US" sz="1800" spc="-120" dirty="0">
                <a:solidFill>
                  <a:srgbClr val="303745"/>
                </a:solidFill>
              </a:rPr>
              <a:t> </a:t>
            </a:r>
            <a:r>
              <a:rPr lang="en-US" sz="1800" dirty="0">
                <a:solidFill>
                  <a:srgbClr val="303745"/>
                </a:solidFill>
              </a:rPr>
              <a:t>layers</a:t>
            </a:r>
            <a:r>
              <a:rPr lang="en-US" sz="1800" spc="-114" dirty="0">
                <a:solidFill>
                  <a:srgbClr val="303745"/>
                </a:solidFill>
              </a:rPr>
              <a:t> </a:t>
            </a:r>
            <a:r>
              <a:rPr lang="en-US" sz="1800" spc="-10" dirty="0">
                <a:solidFill>
                  <a:srgbClr val="303745"/>
                </a:solidFill>
              </a:rPr>
              <a:t>and</a:t>
            </a:r>
            <a:r>
              <a:rPr lang="en-US" sz="1800" spc="-120" dirty="0">
                <a:solidFill>
                  <a:srgbClr val="303745"/>
                </a:solidFill>
              </a:rPr>
              <a:t> </a:t>
            </a:r>
            <a:r>
              <a:rPr lang="en-US" sz="1800" dirty="0">
                <a:solidFill>
                  <a:srgbClr val="303745"/>
                </a:solidFill>
              </a:rPr>
              <a:t>attention</a:t>
            </a:r>
            <a:r>
              <a:rPr lang="en-US" sz="1800" spc="-114" dirty="0">
                <a:solidFill>
                  <a:srgbClr val="303745"/>
                </a:solidFill>
              </a:rPr>
              <a:t> </a:t>
            </a:r>
            <a:r>
              <a:rPr lang="en-US" sz="1800" spc="-25" dirty="0">
                <a:solidFill>
                  <a:srgbClr val="303745"/>
                </a:solidFill>
              </a:rPr>
              <a:t>heads</a:t>
            </a:r>
            <a:r>
              <a:rPr lang="en-US" sz="1800" spc="-120" dirty="0">
                <a:solidFill>
                  <a:srgbClr val="303745"/>
                </a:solidFill>
              </a:rPr>
              <a:t> </a:t>
            </a:r>
            <a:r>
              <a:rPr lang="en-US" sz="1800" spc="-10" dirty="0">
                <a:solidFill>
                  <a:srgbClr val="303745"/>
                </a:solidFill>
              </a:rPr>
              <a:t>can</a:t>
            </a:r>
            <a:r>
              <a:rPr lang="en-US" sz="1800" spc="-114" dirty="0">
                <a:solidFill>
                  <a:srgbClr val="303745"/>
                </a:solidFill>
              </a:rPr>
              <a:t> </a:t>
            </a:r>
            <a:r>
              <a:rPr lang="en-US" sz="1800" spc="-10" dirty="0">
                <a:solidFill>
                  <a:srgbClr val="303745"/>
                </a:solidFill>
              </a:rPr>
              <a:t>follow </a:t>
            </a:r>
            <a:r>
              <a:rPr lang="en-US" sz="1800" dirty="0">
                <a:solidFill>
                  <a:srgbClr val="303745"/>
                </a:solidFill>
              </a:rPr>
              <a:t>different</a:t>
            </a:r>
            <a:r>
              <a:rPr lang="en-US" sz="1800" spc="-20" dirty="0">
                <a:solidFill>
                  <a:srgbClr val="303745"/>
                </a:solidFill>
              </a:rPr>
              <a:t> </a:t>
            </a:r>
            <a:r>
              <a:rPr lang="en-US" sz="1800" spc="-10" dirty="0">
                <a:solidFill>
                  <a:srgbClr val="303745"/>
                </a:solidFill>
              </a:rPr>
              <a:t>patterns</a:t>
            </a:r>
            <a:endParaRPr lang="en-US" sz="1800" dirty="0">
              <a:solidFill>
                <a:srgbClr val="303745"/>
              </a:solidFill>
            </a:endParaRPr>
          </a:p>
          <a:p>
            <a:endParaRPr lang="en-US" dirty="0">
              <a:solidFill>
                <a:srgbClr val="303745"/>
              </a:solidFill>
            </a:endParaRPr>
          </a:p>
          <a:p>
            <a:endParaRPr lang="en-US" dirty="0"/>
          </a:p>
          <a:p>
            <a:r>
              <a:rPr lang="en-US" dirty="0"/>
              <a:t>A common setup is to have earlier layers with sparser attention pattern. </a:t>
            </a:r>
          </a:p>
          <a:p>
            <a:pPr lvl="1"/>
            <a:r>
              <a:rPr lang="en-US" sz="1400" dirty="0" err="1">
                <a:solidFill>
                  <a:srgbClr val="303745"/>
                </a:solidFill>
                <a:latin typeface="Tahoma" panose="020B0604030504040204" pitchFamily="34" charset="0"/>
                <a:ea typeface="Tahoma" panose="020B0604030504040204" pitchFamily="34" charset="0"/>
                <a:cs typeface="Tahoma" panose="020B0604030504040204" pitchFamily="34" charset="0"/>
              </a:rPr>
              <a:t>Longformer</a:t>
            </a:r>
            <a:r>
              <a:rPr lang="en-US" sz="1400" spc="-170" dirty="0">
                <a:solidFill>
                  <a:srgbClr val="303745"/>
                </a:solidFill>
                <a:latin typeface="Tahoma" panose="020B0604030504040204" pitchFamily="34" charset="0"/>
                <a:ea typeface="Tahoma" panose="020B0604030504040204" pitchFamily="34" charset="0"/>
                <a:cs typeface="Tahoma" panose="020B0604030504040204" pitchFamily="34" charset="0"/>
              </a:rPr>
              <a:t> </a:t>
            </a:r>
            <a:r>
              <a:rPr lang="en-US" sz="1400" spc="-10" dirty="0">
                <a:solidFill>
                  <a:srgbClr val="303745"/>
                </a:solidFill>
                <a:latin typeface="Tahoma" panose="020B0604030504040204" pitchFamily="34" charset="0"/>
                <a:ea typeface="Tahoma" panose="020B0604030504040204" pitchFamily="34" charset="0"/>
                <a:cs typeface="Tahoma" panose="020B0604030504040204" pitchFamily="34" charset="0"/>
              </a:rPr>
              <a:t>(</a:t>
            </a:r>
            <a:r>
              <a:rPr lang="en-US" sz="1400" u="heavy" spc="-1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Beltagy</a:t>
            </a:r>
            <a:r>
              <a:rPr lang="en-US" sz="1400" u="heavy" spc="-17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 </a:t>
            </a:r>
            <a:r>
              <a:rPr lang="en-US" sz="1400" u="heavy"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et</a:t>
            </a:r>
            <a:r>
              <a:rPr lang="en-US" sz="1400" u="heavy" spc="-17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 </a:t>
            </a:r>
            <a:r>
              <a:rPr lang="en-US" sz="1400" u="heavy" spc="-85"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al.,</a:t>
            </a:r>
            <a:r>
              <a:rPr lang="en-US" sz="1400" u="heavy" spc="-17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 </a:t>
            </a:r>
            <a:r>
              <a:rPr lang="en-US" sz="1400" u="heavy" spc="-1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2020</a:t>
            </a:r>
            <a:r>
              <a:rPr lang="en-US" sz="1400" spc="-10" dirty="0">
                <a:solidFill>
                  <a:srgbClr val="303745"/>
                </a:solidFill>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a:extLst>
              <a:ext uri="{FF2B5EF4-FFF2-40B4-BE49-F238E27FC236}">
                <a16:creationId xmlns:a16="http://schemas.microsoft.com/office/drawing/2014/main" id="{6359C50F-16A6-74A4-1A23-18787486365C}"/>
              </a:ext>
            </a:extLst>
          </p:cNvPr>
          <p:cNvPicPr/>
          <p:nvPr/>
        </p:nvPicPr>
        <p:blipFill>
          <a:blip r:embed="rId3" cstate="print"/>
          <a:stretch>
            <a:fillRect/>
          </a:stretch>
        </p:blipFill>
        <p:spPr>
          <a:xfrm>
            <a:off x="6281275" y="1017725"/>
            <a:ext cx="2366199" cy="3885574"/>
          </a:xfrm>
          <a:prstGeom prst="rect">
            <a:avLst/>
          </a:prstGeom>
        </p:spPr>
      </p:pic>
    </p:spTree>
    <p:extLst>
      <p:ext uri="{BB962C8B-B14F-4D97-AF65-F5344CB8AC3E}">
        <p14:creationId xmlns:p14="http://schemas.microsoft.com/office/powerpoint/2010/main" val="18870867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13C8-D0C6-FCED-286C-69793DF59CF1}"/>
              </a:ext>
            </a:extLst>
          </p:cNvPr>
          <p:cNvSpPr>
            <a:spLocks noGrp="1"/>
          </p:cNvSpPr>
          <p:nvPr>
            <p:ph type="title"/>
          </p:nvPr>
        </p:nvSpPr>
        <p:spPr/>
        <p:txBody>
          <a:bodyPr>
            <a:normAutofit/>
          </a:bodyPr>
          <a:lstStyle/>
          <a:p>
            <a:r>
              <a:rPr lang="en-US" dirty="0"/>
              <a:t>A Notable Adoption: GPT-3 </a:t>
            </a:r>
          </a:p>
        </p:txBody>
      </p:sp>
      <p:sp>
        <p:nvSpPr>
          <p:cNvPr id="3" name="Content Placeholder 2">
            <a:extLst>
              <a:ext uri="{FF2B5EF4-FFF2-40B4-BE49-F238E27FC236}">
                <a16:creationId xmlns:a16="http://schemas.microsoft.com/office/drawing/2014/main" id="{68AA2164-35DE-95A8-ACA3-7809FC8FE0AE}"/>
              </a:ext>
            </a:extLst>
          </p:cNvPr>
          <p:cNvSpPr>
            <a:spLocks noGrp="1"/>
          </p:cNvSpPr>
          <p:nvPr>
            <p:ph type="body" sz="quarter" idx="16"/>
          </p:nvPr>
        </p:nvSpPr>
        <p:spPr/>
        <p:txBody>
          <a:bodyPr/>
          <a:lstStyle/>
          <a:p>
            <a:r>
              <a:rPr lang="en-US" sz="1800" spc="-10" dirty="0">
                <a:solidFill>
                  <a:srgbClr val="303745"/>
                </a:solidFill>
              </a:rPr>
              <a:t>Sparse</a:t>
            </a:r>
            <a:r>
              <a:rPr lang="en-US" sz="1800" spc="-175" dirty="0">
                <a:solidFill>
                  <a:srgbClr val="303745"/>
                </a:solidFill>
              </a:rPr>
              <a:t> </a:t>
            </a:r>
            <a:r>
              <a:rPr lang="en-US" sz="1800" dirty="0">
                <a:solidFill>
                  <a:srgbClr val="303745"/>
                </a:solidFill>
              </a:rPr>
              <a:t>patterns</a:t>
            </a:r>
            <a:r>
              <a:rPr lang="en-US" sz="1800" spc="-175" dirty="0">
                <a:solidFill>
                  <a:srgbClr val="303745"/>
                </a:solidFill>
              </a:rPr>
              <a:t> </a:t>
            </a:r>
            <a:r>
              <a:rPr lang="en-US" sz="1800" dirty="0">
                <a:solidFill>
                  <a:srgbClr val="303745"/>
                </a:solidFill>
              </a:rPr>
              <a:t>also</a:t>
            </a:r>
            <a:r>
              <a:rPr lang="en-US" sz="1800" spc="-170" dirty="0">
                <a:solidFill>
                  <a:srgbClr val="303745"/>
                </a:solidFill>
              </a:rPr>
              <a:t> </a:t>
            </a:r>
            <a:r>
              <a:rPr lang="en-US" sz="1800" spc="-10" dirty="0">
                <a:solidFill>
                  <a:srgbClr val="303745"/>
                </a:solidFill>
              </a:rPr>
              <a:t>used</a:t>
            </a:r>
            <a:r>
              <a:rPr lang="en-US" sz="1800" spc="-175" dirty="0">
                <a:solidFill>
                  <a:srgbClr val="303745"/>
                </a:solidFill>
              </a:rPr>
              <a:t> </a:t>
            </a:r>
            <a:r>
              <a:rPr lang="en-US" sz="1800" dirty="0">
                <a:solidFill>
                  <a:srgbClr val="303745"/>
                </a:solidFill>
              </a:rPr>
              <a:t>in</a:t>
            </a:r>
            <a:r>
              <a:rPr lang="en-US" sz="1800" spc="-170" dirty="0">
                <a:solidFill>
                  <a:srgbClr val="303745"/>
                </a:solidFill>
              </a:rPr>
              <a:t> </a:t>
            </a:r>
            <a:r>
              <a:rPr lang="en-US" sz="1800" dirty="0">
                <a:solidFill>
                  <a:srgbClr val="303745"/>
                </a:solidFill>
              </a:rPr>
              <a:t>GPT-3</a:t>
            </a:r>
            <a:r>
              <a:rPr lang="en-US" sz="1800" spc="-175" dirty="0">
                <a:solidFill>
                  <a:srgbClr val="303745"/>
                </a:solidFill>
              </a:rPr>
              <a:t> </a:t>
            </a:r>
            <a:r>
              <a:rPr lang="en-US" sz="1800" dirty="0">
                <a:solidFill>
                  <a:srgbClr val="303745"/>
                </a:solidFill>
              </a:rPr>
              <a:t>(</a:t>
            </a:r>
            <a:r>
              <a:rPr lang="en-US" sz="1800" u="heavy" dirty="0">
                <a:solidFill>
                  <a:srgbClr val="255ED3"/>
                </a:solidFill>
                <a:uFill>
                  <a:solidFill>
                    <a:srgbClr val="255ED3"/>
                  </a:solidFill>
                </a:uFill>
                <a:hlinkClick r:id="rId2"/>
              </a:rPr>
              <a:t>Brown</a:t>
            </a:r>
            <a:r>
              <a:rPr lang="en-US" sz="1800" u="heavy" spc="-170" dirty="0">
                <a:solidFill>
                  <a:srgbClr val="255ED3"/>
                </a:solidFill>
                <a:uFill>
                  <a:solidFill>
                    <a:srgbClr val="255ED3"/>
                  </a:solidFill>
                </a:uFill>
                <a:hlinkClick r:id="rId2"/>
              </a:rPr>
              <a:t> </a:t>
            </a:r>
            <a:r>
              <a:rPr lang="en-US" sz="1800" u="heavy" dirty="0">
                <a:solidFill>
                  <a:srgbClr val="255ED3"/>
                </a:solidFill>
                <a:uFill>
                  <a:solidFill>
                    <a:srgbClr val="255ED3"/>
                  </a:solidFill>
                </a:uFill>
                <a:hlinkClick r:id="rId2"/>
              </a:rPr>
              <a:t>et</a:t>
            </a:r>
            <a:r>
              <a:rPr lang="en-US" sz="1800" u="heavy" spc="-175" dirty="0">
                <a:solidFill>
                  <a:srgbClr val="255ED3"/>
                </a:solidFill>
                <a:uFill>
                  <a:solidFill>
                    <a:srgbClr val="255ED3"/>
                  </a:solidFill>
                </a:uFill>
                <a:hlinkClick r:id="rId2"/>
              </a:rPr>
              <a:t> </a:t>
            </a:r>
            <a:r>
              <a:rPr lang="en-US" sz="1800" u="heavy" spc="-85" dirty="0">
                <a:solidFill>
                  <a:srgbClr val="255ED3"/>
                </a:solidFill>
                <a:uFill>
                  <a:solidFill>
                    <a:srgbClr val="255ED3"/>
                  </a:solidFill>
                </a:uFill>
                <a:hlinkClick r:id="rId2"/>
              </a:rPr>
              <a:t>al.,</a:t>
            </a:r>
            <a:r>
              <a:rPr lang="en-US" sz="1800" u="heavy" spc="-175" dirty="0">
                <a:solidFill>
                  <a:srgbClr val="255ED3"/>
                </a:solidFill>
                <a:uFill>
                  <a:solidFill>
                    <a:srgbClr val="255ED3"/>
                  </a:solidFill>
                </a:uFill>
                <a:hlinkClick r:id="rId2"/>
              </a:rPr>
              <a:t> </a:t>
            </a:r>
            <a:r>
              <a:rPr lang="en-US" sz="1800" u="heavy" spc="-10" dirty="0">
                <a:solidFill>
                  <a:srgbClr val="255ED3"/>
                </a:solidFill>
                <a:uFill>
                  <a:solidFill>
                    <a:srgbClr val="255ED3"/>
                  </a:solidFill>
                </a:uFill>
                <a:hlinkClick r:id="rId2"/>
              </a:rPr>
              <a:t>2020</a:t>
            </a:r>
            <a:r>
              <a:rPr lang="en-US" sz="1800" spc="-10" dirty="0">
                <a:solidFill>
                  <a:srgbClr val="303745"/>
                </a:solidFill>
              </a:rPr>
              <a:t>)</a:t>
            </a:r>
            <a:endParaRPr lang="en-US" dirty="0"/>
          </a:p>
        </p:txBody>
      </p:sp>
      <p:pic>
        <p:nvPicPr>
          <p:cNvPr id="7" name="Picture 6" descr="Text&#10;&#10;Description automatically generated">
            <a:extLst>
              <a:ext uri="{FF2B5EF4-FFF2-40B4-BE49-F238E27FC236}">
                <a16:creationId xmlns:a16="http://schemas.microsoft.com/office/drawing/2014/main" id="{A99AC4D1-11C5-4517-C927-FD92DE0F36C8}"/>
              </a:ext>
            </a:extLst>
          </p:cNvPr>
          <p:cNvPicPr>
            <a:picLocks noChangeAspect="1"/>
          </p:cNvPicPr>
          <p:nvPr/>
        </p:nvPicPr>
        <p:blipFill rotWithShape="1">
          <a:blip r:embed="rId3"/>
          <a:srcRect b="5391"/>
          <a:stretch/>
        </p:blipFill>
        <p:spPr>
          <a:xfrm>
            <a:off x="323052" y="2251604"/>
            <a:ext cx="8509248" cy="1357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535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99C2C-8B79-51A5-0BD3-2AEDBF976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0AF0B-20A4-990B-7A72-36BBBEBF9110}"/>
              </a:ext>
            </a:extLst>
          </p:cNvPr>
          <p:cNvSpPr>
            <a:spLocks noGrp="1"/>
          </p:cNvSpPr>
          <p:nvPr>
            <p:ph type="title"/>
          </p:nvPr>
        </p:nvSpPr>
        <p:spPr/>
        <p:txBody>
          <a:bodyPr>
            <a:normAutofit/>
          </a:bodyPr>
          <a:lstStyle/>
          <a:p>
            <a:r>
              <a:rPr lang="en-US" dirty="0"/>
              <a:t>LMs as a Marginal Distribution</a:t>
            </a:r>
          </a:p>
        </p:txBody>
      </p:sp>
      <p:sp>
        <p:nvSpPr>
          <p:cNvPr id="3" name="Content Placeholder 2">
            <a:extLst>
              <a:ext uri="{FF2B5EF4-FFF2-40B4-BE49-F238E27FC236}">
                <a16:creationId xmlns:a16="http://schemas.microsoft.com/office/drawing/2014/main" id="{9F1B1F1F-B4D1-378E-D262-051BD5D22F82}"/>
              </a:ext>
            </a:extLst>
          </p:cNvPr>
          <p:cNvSpPr>
            <a:spLocks noGrp="1"/>
          </p:cNvSpPr>
          <p:nvPr>
            <p:ph type="body" sz="quarter" idx="16"/>
          </p:nvPr>
        </p:nvSpPr>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Now the question is, how to estimate this distribution. </a:t>
            </a:r>
          </a:p>
          <a:p>
            <a:endParaRPr lang="en-US" dirty="0"/>
          </a:p>
          <a:p>
            <a:endParaRPr lang="en-US" dirty="0"/>
          </a:p>
          <a:p>
            <a:endParaRPr lang="en-US" dirty="0"/>
          </a:p>
          <a:p>
            <a:endParaRPr lang="en-US" dirty="0"/>
          </a:p>
          <a:p>
            <a:endParaRPr lang="en-US" dirty="0"/>
          </a:p>
          <a:p>
            <a:endParaRPr lang="en-US" dirty="0"/>
          </a:p>
        </p:txBody>
      </p:sp>
      <p:sp>
        <p:nvSpPr>
          <p:cNvPr id="4" name="Left Brace 3">
            <a:extLst>
              <a:ext uri="{FF2B5EF4-FFF2-40B4-BE49-F238E27FC236}">
                <a16:creationId xmlns:a16="http://schemas.microsoft.com/office/drawing/2014/main" id="{5EB5242A-C57E-73B7-503E-F2E02FAA7234}"/>
              </a:ext>
            </a:extLst>
          </p:cNvPr>
          <p:cNvSpPr/>
          <p:nvPr/>
        </p:nvSpPr>
        <p:spPr>
          <a:xfrm rot="16200000" flipH="1">
            <a:off x="4929187" y="718043"/>
            <a:ext cx="172977" cy="249234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54ECFD8E-4A57-EE82-B152-5337CE66AB35}"/>
              </a:ext>
            </a:extLst>
          </p:cNvPr>
          <p:cNvSpPr/>
          <p:nvPr/>
        </p:nvSpPr>
        <p:spPr>
          <a:xfrm rot="16200000" flipH="1">
            <a:off x="2597351" y="1726649"/>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B952F151-6DAD-9365-B476-18C5BAAF4C77}"/>
              </a:ext>
            </a:extLst>
          </p:cNvPr>
          <p:cNvSpPr/>
          <p:nvPr/>
        </p:nvSpPr>
        <p:spPr>
          <a:xfrm>
            <a:off x="4640413" y="155637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053E6F35-DEE9-F720-7001-27C8658FC483}"/>
              </a:ext>
            </a:extLst>
          </p:cNvPr>
          <p:cNvSpPr/>
          <p:nvPr/>
        </p:nvSpPr>
        <p:spPr>
          <a:xfrm>
            <a:off x="2394020" y="1422179"/>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430B014-C673-06BF-8602-52658A0214A4}"/>
                  </a:ext>
                </a:extLst>
              </p:cNvPr>
              <p:cNvSpPr txBox="1">
                <a:spLocks/>
              </p:cNvSpPr>
              <p:nvPr/>
            </p:nvSpPr>
            <p:spPr>
              <a:xfrm>
                <a:off x="-80920" y="2109778"/>
                <a:ext cx="8388944" cy="84001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ClrTx/>
                  <a:buFont typeface="Arial" panose="020B0604020202020204" pitchFamily="34" charset="0"/>
                  <a:buNone/>
                </a:pPr>
                <a:r>
                  <a:rPr lang="en-US" sz="5400" dirty="0"/>
                  <a:t>   </a:t>
                </a:r>
                <a:r>
                  <a:rPr lang="en-US" sz="5400" b="1" dirty="0"/>
                  <a:t>P</a:t>
                </a:r>
                <a:r>
                  <a:rPr lang="en-US" sz="5400" dirty="0"/>
                  <a:t>(</a:t>
                </a:r>
                <a14:m>
                  <m:oMath xmlns:m="http://schemas.openxmlformats.org/officeDocument/2006/math">
                    <m:sSub>
                      <m:sSubPr>
                        <m:ctrlPr>
                          <a:rPr lang="en-US" sz="5400" i="1" smtClean="0">
                            <a:latin typeface="Cambria Math" panose="02040503050406030204" pitchFamily="18" charset="0"/>
                          </a:rPr>
                        </m:ctrlPr>
                      </m:sSubPr>
                      <m:e>
                        <m:r>
                          <a:rPr lang="en-US" sz="5400" i="1" smtClean="0">
                            <a:latin typeface="Cambria Math" panose="02040503050406030204" pitchFamily="18" charset="0"/>
                          </a:rPr>
                          <m:t>𝑋</m:t>
                        </m:r>
                      </m:e>
                      <m:sub>
                        <m:r>
                          <a:rPr lang="en-US" sz="540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i="1" smtClean="0">
                            <a:latin typeface="Cambria Math" panose="02040503050406030204" pitchFamily="18" charset="0"/>
                          </a:rPr>
                          <m:t>𝑋</m:t>
                        </m:r>
                      </m:e>
                      <m:sub>
                        <m:r>
                          <a:rPr lang="en-US" sz="5400" i="1" smtClean="0">
                            <a:latin typeface="Cambria Math" panose="02040503050406030204" pitchFamily="18" charset="0"/>
                          </a:rPr>
                          <m:t>1</m:t>
                        </m:r>
                      </m:sub>
                    </m:sSub>
                    <m:r>
                      <a:rPr lang="en-US" sz="540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i="1" smtClean="0">
                            <a:latin typeface="Cambria Math" panose="02040503050406030204" pitchFamily="18" charset="0"/>
                          </a:rPr>
                          <m:t>𝑡</m:t>
                        </m:r>
                        <m:r>
                          <a:rPr lang="en-US" sz="5400" i="1" smtClean="0">
                            <a:latin typeface="Cambria Math" panose="02040503050406030204" pitchFamily="18" charset="0"/>
                          </a:rPr>
                          <m:t>−1</m:t>
                        </m:r>
                      </m:sub>
                    </m:sSub>
                  </m:oMath>
                </a14:m>
                <a:r>
                  <a:rPr lang="en-US" sz="5400" dirty="0"/>
                  <a:t>)</a:t>
                </a:r>
              </a:p>
            </p:txBody>
          </p:sp>
        </mc:Choice>
        <mc:Fallback xmlns="">
          <p:sp>
            <p:nvSpPr>
              <p:cNvPr id="9" name="Content Placeholder 2">
                <a:extLst>
                  <a:ext uri="{FF2B5EF4-FFF2-40B4-BE49-F238E27FC236}">
                    <a16:creationId xmlns:a16="http://schemas.microsoft.com/office/drawing/2014/main" id="{1430B014-C673-06BF-8602-52658A0214A4}"/>
                  </a:ext>
                </a:extLst>
              </p:cNvPr>
              <p:cNvSpPr txBox="1">
                <a:spLocks noRot="1" noChangeAspect="1" noMove="1" noResize="1" noEditPoints="1" noAdjustHandles="1" noChangeArrowheads="1" noChangeShapeType="1" noTextEdit="1"/>
              </p:cNvSpPr>
              <p:nvPr/>
            </p:nvSpPr>
            <p:spPr>
              <a:xfrm>
                <a:off x="-80920" y="2109778"/>
                <a:ext cx="8388944" cy="840010"/>
              </a:xfrm>
              <a:prstGeom prst="rect">
                <a:avLst/>
              </a:prstGeom>
              <a:blipFill>
                <a:blip r:embed="rId2"/>
                <a:stretch>
                  <a:fillRect t="-31343" b="-40299"/>
                </a:stretch>
              </a:blipFill>
            </p:spPr>
            <p:txBody>
              <a:bodyPr/>
              <a:lstStyle/>
              <a:p>
                <a:r>
                  <a:rPr lang="en-US">
                    <a:noFill/>
                  </a:rPr>
                  <a:t> </a:t>
                </a:r>
              </a:p>
            </p:txBody>
          </p:sp>
        </mc:Fallback>
      </mc:AlternateContent>
    </p:spTree>
    <p:extLst>
      <p:ext uri="{BB962C8B-B14F-4D97-AF65-F5344CB8AC3E}">
        <p14:creationId xmlns:p14="http://schemas.microsoft.com/office/powerpoint/2010/main" val="8036725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45A3-4448-93C6-845B-D257658F01E7}"/>
              </a:ext>
            </a:extLst>
          </p:cNvPr>
          <p:cNvSpPr>
            <a:spLocks noGrp="1"/>
          </p:cNvSpPr>
          <p:nvPr>
            <p:ph type="title"/>
          </p:nvPr>
        </p:nvSpPr>
        <p:spPr/>
        <p:txBody>
          <a:bodyPr>
            <a:normAutofit/>
          </a:bodyPr>
          <a:lstStyle/>
          <a:p>
            <a:r>
              <a:rPr lang="en-US" dirty="0"/>
              <a:t>Summary </a:t>
            </a:r>
          </a:p>
        </p:txBody>
      </p:sp>
      <p:sp>
        <p:nvSpPr>
          <p:cNvPr id="3" name="Content Placeholder 2">
            <a:extLst>
              <a:ext uri="{FF2B5EF4-FFF2-40B4-BE49-F238E27FC236}">
                <a16:creationId xmlns:a16="http://schemas.microsoft.com/office/drawing/2014/main" id="{72762EFB-F974-2C0F-50BF-DE8C5C9E7E1F}"/>
              </a:ext>
            </a:extLst>
          </p:cNvPr>
          <p:cNvSpPr>
            <a:spLocks noGrp="1"/>
          </p:cNvSpPr>
          <p:nvPr>
            <p:ph type="body" sz="quarter" idx="16"/>
          </p:nvPr>
        </p:nvSpPr>
        <p:spPr/>
        <p:txBody>
          <a:bodyPr/>
          <a:lstStyle/>
          <a:p>
            <a:r>
              <a:rPr lang="en-US" dirty="0"/>
              <a:t>How well do Transformers work on long sequences? Not so well. </a:t>
            </a:r>
          </a:p>
          <a:p>
            <a:endParaRPr lang="en-US" dirty="0"/>
          </a:p>
          <a:p>
            <a:r>
              <a:rPr lang="en-US" dirty="0"/>
              <a:t>How can we make them more efficient? Induce sparsity. </a:t>
            </a:r>
          </a:p>
          <a:p>
            <a:endParaRPr lang="en-US" dirty="0"/>
          </a:p>
          <a:p>
            <a:r>
              <a:rPr lang="en-US" dirty="0"/>
              <a:t>We will see papers on other aspects of efficiency: </a:t>
            </a:r>
          </a:p>
          <a:p>
            <a:pPr lvl="1"/>
            <a:r>
              <a:rPr lang="en-US" dirty="0"/>
              <a:t>Quantization </a:t>
            </a:r>
          </a:p>
          <a:p>
            <a:pPr lvl="1"/>
            <a:r>
              <a:rPr lang="en-US" dirty="0"/>
              <a:t>Effective use of compute (GPUs) </a:t>
            </a:r>
          </a:p>
          <a:p>
            <a:pPr lvl="1"/>
            <a:r>
              <a:rPr lang="en-US" dirty="0"/>
              <a:t>Architectural variations </a:t>
            </a:r>
          </a:p>
          <a:p>
            <a:pPr lvl="1"/>
            <a:r>
              <a:rPr lang="en-US" dirty="0"/>
              <a:t>… </a:t>
            </a:r>
          </a:p>
        </p:txBody>
      </p:sp>
    </p:spTree>
    <p:extLst>
      <p:ext uri="{BB962C8B-B14F-4D97-AF65-F5344CB8AC3E}">
        <p14:creationId xmlns:p14="http://schemas.microsoft.com/office/powerpoint/2010/main" val="299951978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5400" dirty="0"/>
              <a:t>Retrieval-augmented LMs</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86053301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8B87B-1956-7933-3368-F8BB01D8DBEC}"/>
              </a:ext>
            </a:extLst>
          </p:cNvPr>
          <p:cNvSpPr>
            <a:spLocks noGrp="1"/>
          </p:cNvSpPr>
          <p:nvPr>
            <p:ph type="title"/>
          </p:nvPr>
        </p:nvSpPr>
        <p:spPr/>
        <p:txBody>
          <a:bodyPr/>
          <a:lstStyle/>
          <a:p>
            <a:r>
              <a:rPr lang="en-US" spc="100" dirty="0"/>
              <a:t>Retrieval-</a:t>
            </a:r>
            <a:r>
              <a:rPr lang="en-US" spc="30" dirty="0"/>
              <a:t>based</a:t>
            </a:r>
            <a:r>
              <a:rPr lang="en-US" spc="155" dirty="0"/>
              <a:t> </a:t>
            </a:r>
            <a:r>
              <a:rPr lang="en-US" dirty="0"/>
              <a:t>Language</a:t>
            </a:r>
            <a:r>
              <a:rPr lang="en-US" spc="155" dirty="0"/>
              <a:t> </a:t>
            </a:r>
            <a:r>
              <a:rPr lang="en-US" spc="118" dirty="0"/>
              <a:t>Models</a:t>
            </a:r>
            <a:endParaRPr lang="en-US" dirty="0"/>
          </a:p>
        </p:txBody>
      </p:sp>
      <p:sp>
        <p:nvSpPr>
          <p:cNvPr id="4" name="object 3">
            <a:extLst>
              <a:ext uri="{FF2B5EF4-FFF2-40B4-BE49-F238E27FC236}">
                <a16:creationId xmlns:a16="http://schemas.microsoft.com/office/drawing/2014/main" id="{1C940E35-EC14-A1E1-1F81-EBA1073B4670}"/>
              </a:ext>
            </a:extLst>
          </p:cNvPr>
          <p:cNvSpPr txBox="1"/>
          <p:nvPr/>
        </p:nvSpPr>
        <p:spPr>
          <a:xfrm>
            <a:off x="789701" y="1375989"/>
            <a:ext cx="2170320" cy="236501"/>
          </a:xfrm>
          <a:prstGeom prst="rect">
            <a:avLst/>
          </a:prstGeom>
        </p:spPr>
        <p:txBody>
          <a:bodyPr vert="horz" wrap="square" lIns="0" tIns="5487" rIns="0" bIns="0" rtlCol="0">
            <a:spAutoFit/>
          </a:bodyPr>
          <a:lstStyle/>
          <a:p>
            <a:pPr marL="203603" indent="-197827">
              <a:spcBef>
                <a:spcPts val="43"/>
              </a:spcBef>
              <a:buSzPct val="143939"/>
              <a:buChar char="•"/>
              <a:tabLst>
                <a:tab pos="203603" algn="l"/>
              </a:tabLst>
            </a:pPr>
            <a:r>
              <a:rPr sz="1501" dirty="0"/>
              <a:t>It</a:t>
            </a:r>
            <a:r>
              <a:rPr sz="1501" spc="-23" dirty="0"/>
              <a:t> </a:t>
            </a:r>
            <a:r>
              <a:rPr sz="1501" dirty="0"/>
              <a:t>is</a:t>
            </a:r>
            <a:r>
              <a:rPr sz="1501" spc="-20" dirty="0"/>
              <a:t> </a:t>
            </a:r>
            <a:r>
              <a:rPr sz="1501" dirty="0"/>
              <a:t>a</a:t>
            </a:r>
            <a:r>
              <a:rPr sz="1501" spc="-23" dirty="0"/>
              <a:t> </a:t>
            </a:r>
            <a:r>
              <a:rPr sz="1501" b="1" dirty="0"/>
              <a:t>language</a:t>
            </a:r>
            <a:r>
              <a:rPr sz="1501" b="1" spc="-20" dirty="0"/>
              <a:t> </a:t>
            </a:r>
            <a:r>
              <a:rPr sz="1501" b="1" spc="-5" dirty="0"/>
              <a:t>model</a:t>
            </a:r>
            <a:endParaRPr sz="1501"/>
          </a:p>
        </p:txBody>
      </p:sp>
      <p:sp>
        <p:nvSpPr>
          <p:cNvPr id="5" name="object 4">
            <a:extLst>
              <a:ext uri="{FF2B5EF4-FFF2-40B4-BE49-F238E27FC236}">
                <a16:creationId xmlns:a16="http://schemas.microsoft.com/office/drawing/2014/main" id="{138B3F19-40F5-5D8E-E16E-D07B38E1EFC7}"/>
              </a:ext>
            </a:extLst>
          </p:cNvPr>
          <p:cNvSpPr txBox="1"/>
          <p:nvPr/>
        </p:nvSpPr>
        <p:spPr>
          <a:xfrm>
            <a:off x="3062688" y="1338673"/>
            <a:ext cx="3046246" cy="1202846"/>
          </a:xfrm>
          <a:prstGeom prst="rect">
            <a:avLst/>
          </a:prstGeom>
        </p:spPr>
        <p:txBody>
          <a:bodyPr vert="horz" wrap="square" lIns="0" tIns="7509" rIns="0" bIns="0" rtlCol="0">
            <a:spAutoFit/>
          </a:bodyPr>
          <a:lstStyle/>
          <a:p>
            <a:pPr marL="69312">
              <a:spcBef>
                <a:spcPts val="59"/>
              </a:spcBef>
            </a:pPr>
            <a:r>
              <a:rPr sz="1933" i="1" spc="-23" dirty="0">
                <a:latin typeface="STIXGeneral"/>
                <a:cs typeface="STIXGeneral"/>
              </a:rPr>
              <a:t>P</a:t>
            </a:r>
            <a:r>
              <a:rPr sz="1933" spc="-23" dirty="0">
                <a:latin typeface="STIXGeneral"/>
                <a:cs typeface="STIXGeneral"/>
              </a:rPr>
              <a:t>(</a:t>
            </a:r>
            <a:r>
              <a:rPr sz="1933" i="1" spc="-23" dirty="0">
                <a:latin typeface="STIXGeneral"/>
                <a:cs typeface="STIXGeneral"/>
              </a:rPr>
              <a:t>x</a:t>
            </a:r>
            <a:r>
              <a:rPr sz="2081" i="1" spc="-34" baseline="-19125" dirty="0">
                <a:latin typeface="STIXGeneral"/>
                <a:cs typeface="STIXGeneral"/>
              </a:rPr>
              <a:t>n</a:t>
            </a:r>
            <a:r>
              <a:rPr sz="2081" i="1" spc="-191" baseline="-19125" dirty="0">
                <a:latin typeface="STIXGeneral"/>
                <a:cs typeface="STIXGeneral"/>
              </a:rPr>
              <a:t> </a:t>
            </a:r>
            <a:r>
              <a:rPr sz="1933" dirty="0">
                <a:latin typeface="STIXVariants"/>
                <a:cs typeface="STIXVariants"/>
              </a:rPr>
              <a:t>|</a:t>
            </a:r>
            <a:r>
              <a:rPr sz="1933" spc="-264" dirty="0">
                <a:latin typeface="STIXVariants"/>
                <a:cs typeface="STIXVariants"/>
              </a:rPr>
              <a:t> </a:t>
            </a:r>
            <a:r>
              <a:rPr sz="1933" i="1" spc="-30" dirty="0">
                <a:latin typeface="STIXGeneral"/>
                <a:cs typeface="STIXGeneral"/>
              </a:rPr>
              <a:t>x</a:t>
            </a:r>
            <a:r>
              <a:rPr sz="2081" spc="-44" baseline="-19125" dirty="0">
                <a:latin typeface="STIXGeneral"/>
                <a:cs typeface="STIXGeneral"/>
              </a:rPr>
              <a:t>1</a:t>
            </a:r>
            <a:r>
              <a:rPr sz="1933" spc="-30" dirty="0">
                <a:latin typeface="STIXGeneral"/>
                <a:cs typeface="STIXGeneral"/>
              </a:rPr>
              <a:t>,</a:t>
            </a:r>
            <a:r>
              <a:rPr sz="1933" spc="-152" dirty="0">
                <a:latin typeface="STIXGeneral"/>
                <a:cs typeface="STIXGeneral"/>
              </a:rPr>
              <a:t> </a:t>
            </a:r>
            <a:r>
              <a:rPr sz="1933" i="1" spc="-25" dirty="0">
                <a:latin typeface="STIXGeneral"/>
                <a:cs typeface="STIXGeneral"/>
              </a:rPr>
              <a:t>x</a:t>
            </a:r>
            <a:r>
              <a:rPr sz="2081" spc="-37" baseline="-19125" dirty="0">
                <a:latin typeface="STIXGeneral"/>
                <a:cs typeface="STIXGeneral"/>
              </a:rPr>
              <a:t>2</a:t>
            </a:r>
            <a:r>
              <a:rPr sz="1933" spc="-25" dirty="0">
                <a:latin typeface="STIXGeneral"/>
                <a:cs typeface="STIXGeneral"/>
              </a:rPr>
              <a:t>,</a:t>
            </a:r>
            <a:r>
              <a:rPr sz="1933" spc="-150" dirty="0">
                <a:latin typeface="STIXGeneral"/>
                <a:cs typeface="STIXGeneral"/>
              </a:rPr>
              <a:t> </a:t>
            </a:r>
            <a:r>
              <a:rPr sz="1933" dirty="0">
                <a:latin typeface="STIXGeneral"/>
                <a:cs typeface="STIXGeneral"/>
              </a:rPr>
              <a:t>⋯,</a:t>
            </a:r>
            <a:r>
              <a:rPr sz="1933" spc="-152" dirty="0">
                <a:latin typeface="STIXGeneral"/>
                <a:cs typeface="STIXGeneral"/>
              </a:rPr>
              <a:t> </a:t>
            </a:r>
            <a:r>
              <a:rPr sz="1933" i="1" spc="-5" dirty="0">
                <a:latin typeface="STIXGeneral"/>
                <a:cs typeface="STIXGeneral"/>
              </a:rPr>
              <a:t>x</a:t>
            </a:r>
            <a:r>
              <a:rPr sz="2081" i="1" spc="-7" baseline="-19125" dirty="0">
                <a:latin typeface="STIXGeneral"/>
                <a:cs typeface="STIXGeneral"/>
              </a:rPr>
              <a:t>n</a:t>
            </a:r>
            <a:r>
              <a:rPr sz="2081" spc="-7" baseline="-19125" dirty="0">
                <a:latin typeface="STIXGeneral"/>
                <a:cs typeface="STIXGeneral"/>
              </a:rPr>
              <a:t>−1</a:t>
            </a:r>
            <a:r>
              <a:rPr sz="1933" spc="-5" dirty="0">
                <a:latin typeface="STIXGeneral"/>
                <a:cs typeface="STIXGeneral"/>
              </a:rPr>
              <a:t>)</a:t>
            </a:r>
            <a:endParaRPr sz="1933" dirty="0">
              <a:latin typeface="STIXGeneral"/>
              <a:cs typeface="STIXGeneral"/>
            </a:endParaRPr>
          </a:p>
          <a:p>
            <a:pPr marL="17328">
              <a:spcBef>
                <a:spcPts val="1080"/>
              </a:spcBef>
              <a:tabLst>
                <a:tab pos="2733762" algn="l"/>
              </a:tabLst>
            </a:pPr>
            <a:r>
              <a:rPr sz="1501" dirty="0">
                <a:solidFill>
                  <a:srgbClr val="017100"/>
                </a:solidFill>
              </a:rPr>
              <a:t>The capital city </a:t>
            </a:r>
            <a:r>
              <a:rPr sz="1501" spc="25" dirty="0">
                <a:solidFill>
                  <a:srgbClr val="017100"/>
                </a:solidFill>
              </a:rPr>
              <a:t>of </a:t>
            </a:r>
            <a:r>
              <a:rPr sz="1501" dirty="0">
                <a:solidFill>
                  <a:srgbClr val="017100"/>
                </a:solidFill>
              </a:rPr>
              <a:t>Ontario is </a:t>
            </a:r>
            <a:r>
              <a:rPr sz="1501" u="sng" dirty="0">
                <a:solidFill>
                  <a:srgbClr val="017100"/>
                </a:solidFill>
                <a:uFill>
                  <a:solidFill>
                    <a:srgbClr val="007000"/>
                  </a:solidFill>
                </a:uFill>
              </a:rPr>
              <a:t>	</a:t>
            </a:r>
            <a:endParaRPr sz="1501" dirty="0"/>
          </a:p>
          <a:p>
            <a:pPr marL="388722" marR="13862" indent="-294863">
              <a:lnSpc>
                <a:spcPts val="1464"/>
              </a:lnSpc>
              <a:spcBef>
                <a:spcPts val="1110"/>
              </a:spcBef>
            </a:pPr>
            <a:r>
              <a:rPr sz="1273" spc="-98" dirty="0">
                <a:solidFill>
                  <a:srgbClr val="CB297B"/>
                </a:solidFill>
              </a:rPr>
              <a:t>(can</a:t>
            </a:r>
            <a:r>
              <a:rPr sz="1273" spc="2" dirty="0">
                <a:solidFill>
                  <a:srgbClr val="CB297B"/>
                </a:solidFill>
              </a:rPr>
              <a:t> </a:t>
            </a:r>
            <a:r>
              <a:rPr sz="1273" spc="-84" dirty="0">
                <a:solidFill>
                  <a:srgbClr val="CB297B"/>
                </a:solidFill>
              </a:rPr>
              <a:t>be</a:t>
            </a:r>
            <a:r>
              <a:rPr sz="1273" spc="2" dirty="0">
                <a:solidFill>
                  <a:srgbClr val="CB297B"/>
                </a:solidFill>
              </a:rPr>
              <a:t> </a:t>
            </a:r>
            <a:r>
              <a:rPr sz="1273" spc="-70" dirty="0">
                <a:solidFill>
                  <a:srgbClr val="CB297B"/>
                </a:solidFill>
              </a:rPr>
              <a:t>broadly</a:t>
            </a:r>
            <a:r>
              <a:rPr sz="1273" spc="2" dirty="0">
                <a:solidFill>
                  <a:srgbClr val="CB297B"/>
                </a:solidFill>
              </a:rPr>
              <a:t> </a:t>
            </a:r>
            <a:r>
              <a:rPr sz="1273" spc="-66" dirty="0">
                <a:solidFill>
                  <a:srgbClr val="CB297B"/>
                </a:solidFill>
              </a:rPr>
              <a:t>extended</a:t>
            </a:r>
            <a:r>
              <a:rPr sz="1273" spc="2" dirty="0">
                <a:solidFill>
                  <a:srgbClr val="CB297B"/>
                </a:solidFill>
              </a:rPr>
              <a:t> </a:t>
            </a:r>
            <a:r>
              <a:rPr sz="1273" dirty="0">
                <a:solidFill>
                  <a:srgbClr val="CB297B"/>
                </a:solidFill>
              </a:rPr>
              <a:t>to</a:t>
            </a:r>
            <a:r>
              <a:rPr sz="1273" spc="2" dirty="0">
                <a:solidFill>
                  <a:srgbClr val="CB297B"/>
                </a:solidFill>
              </a:rPr>
              <a:t> </a:t>
            </a:r>
            <a:r>
              <a:rPr sz="1273" spc="-121" dirty="0">
                <a:solidFill>
                  <a:srgbClr val="CB297B"/>
                </a:solidFill>
              </a:rPr>
              <a:t>masked</a:t>
            </a:r>
            <a:r>
              <a:rPr sz="1273" spc="5" dirty="0">
                <a:solidFill>
                  <a:srgbClr val="CB297B"/>
                </a:solidFill>
              </a:rPr>
              <a:t> </a:t>
            </a:r>
            <a:r>
              <a:rPr sz="1273" spc="-134" dirty="0">
                <a:solidFill>
                  <a:srgbClr val="CB297B"/>
                </a:solidFill>
              </a:rPr>
              <a:t>language </a:t>
            </a:r>
            <a:r>
              <a:rPr sz="1273" spc="-86" dirty="0">
                <a:solidFill>
                  <a:srgbClr val="CB297B"/>
                </a:solidFill>
              </a:rPr>
              <a:t>models</a:t>
            </a:r>
            <a:r>
              <a:rPr sz="1273" spc="-2" dirty="0">
                <a:solidFill>
                  <a:srgbClr val="CB297B"/>
                </a:solidFill>
              </a:rPr>
              <a:t> </a:t>
            </a:r>
            <a:r>
              <a:rPr sz="1273" dirty="0">
                <a:solidFill>
                  <a:srgbClr val="CB297B"/>
                </a:solidFill>
              </a:rPr>
              <a:t>or</a:t>
            </a:r>
            <a:r>
              <a:rPr sz="1273" spc="-2" dirty="0">
                <a:solidFill>
                  <a:srgbClr val="CB297B"/>
                </a:solidFill>
              </a:rPr>
              <a:t> </a:t>
            </a:r>
            <a:r>
              <a:rPr sz="1273" spc="-86" dirty="0">
                <a:solidFill>
                  <a:srgbClr val="CB297B"/>
                </a:solidFill>
              </a:rPr>
              <a:t>encoder-</a:t>
            </a:r>
            <a:r>
              <a:rPr sz="1273" spc="-64" dirty="0">
                <a:solidFill>
                  <a:srgbClr val="CB297B"/>
                </a:solidFill>
              </a:rPr>
              <a:t>decoder</a:t>
            </a:r>
            <a:r>
              <a:rPr sz="1273" dirty="0">
                <a:solidFill>
                  <a:srgbClr val="CB297B"/>
                </a:solidFill>
              </a:rPr>
              <a:t> </a:t>
            </a:r>
            <a:r>
              <a:rPr sz="1273" spc="-5" dirty="0">
                <a:solidFill>
                  <a:srgbClr val="CB297B"/>
                </a:solidFill>
              </a:rPr>
              <a:t>models)</a:t>
            </a:r>
            <a:endParaRPr sz="1273" dirty="0"/>
          </a:p>
        </p:txBody>
      </p:sp>
      <p:pic>
        <p:nvPicPr>
          <p:cNvPr id="6" name="object 5">
            <a:extLst>
              <a:ext uri="{FF2B5EF4-FFF2-40B4-BE49-F238E27FC236}">
                <a16:creationId xmlns:a16="http://schemas.microsoft.com/office/drawing/2014/main" id="{00389D93-7758-B9B5-06EF-9DA065C51362}"/>
              </a:ext>
            </a:extLst>
          </p:cNvPr>
          <p:cNvPicPr/>
          <p:nvPr/>
        </p:nvPicPr>
        <p:blipFill>
          <a:blip r:embed="rId2" cstate="print"/>
          <a:stretch>
            <a:fillRect/>
          </a:stretch>
        </p:blipFill>
        <p:spPr>
          <a:xfrm>
            <a:off x="6333037" y="1460002"/>
            <a:ext cx="2308301" cy="916332"/>
          </a:xfrm>
          <a:prstGeom prst="rect">
            <a:avLst/>
          </a:prstGeom>
        </p:spPr>
      </p:pic>
      <p:sp>
        <p:nvSpPr>
          <p:cNvPr id="7" name="object 6">
            <a:extLst>
              <a:ext uri="{FF2B5EF4-FFF2-40B4-BE49-F238E27FC236}">
                <a16:creationId xmlns:a16="http://schemas.microsoft.com/office/drawing/2014/main" id="{D4A53500-192C-6BF5-EEAE-E9E1BA805E0E}"/>
              </a:ext>
            </a:extLst>
          </p:cNvPr>
          <p:cNvSpPr txBox="1"/>
          <p:nvPr/>
        </p:nvSpPr>
        <p:spPr>
          <a:xfrm>
            <a:off x="767252" y="2767261"/>
            <a:ext cx="6122527" cy="236501"/>
          </a:xfrm>
          <a:prstGeom prst="rect">
            <a:avLst/>
          </a:prstGeom>
        </p:spPr>
        <p:txBody>
          <a:bodyPr vert="horz" wrap="square" lIns="0" tIns="5487" rIns="0" bIns="0" rtlCol="0">
            <a:spAutoFit/>
          </a:bodyPr>
          <a:lstStyle/>
          <a:p>
            <a:pPr marL="203603" indent="-197827">
              <a:spcBef>
                <a:spcPts val="43"/>
              </a:spcBef>
              <a:buSzPct val="143939"/>
              <a:buChar char="•"/>
              <a:tabLst>
                <a:tab pos="203603" algn="l"/>
              </a:tabLst>
            </a:pPr>
            <a:r>
              <a:rPr sz="1501" dirty="0"/>
              <a:t>It</a:t>
            </a:r>
            <a:r>
              <a:rPr sz="1501" spc="-16" dirty="0"/>
              <a:t> </a:t>
            </a:r>
            <a:r>
              <a:rPr sz="1501" dirty="0"/>
              <a:t>retrieves</a:t>
            </a:r>
            <a:r>
              <a:rPr sz="1501" spc="-14" dirty="0"/>
              <a:t> </a:t>
            </a:r>
            <a:r>
              <a:rPr sz="1501" dirty="0"/>
              <a:t>from</a:t>
            </a:r>
            <a:r>
              <a:rPr sz="1501" spc="-14" dirty="0"/>
              <a:t> </a:t>
            </a:r>
            <a:r>
              <a:rPr sz="1501" dirty="0"/>
              <a:t>an</a:t>
            </a:r>
            <a:r>
              <a:rPr sz="1501" spc="-16" dirty="0"/>
              <a:t> </a:t>
            </a:r>
            <a:r>
              <a:rPr sz="1501" b="1" dirty="0"/>
              <a:t>external</a:t>
            </a:r>
            <a:r>
              <a:rPr sz="1501" b="1" spc="-14" dirty="0"/>
              <a:t> </a:t>
            </a:r>
            <a:r>
              <a:rPr sz="1501" b="1" dirty="0"/>
              <a:t>datastore</a:t>
            </a:r>
            <a:r>
              <a:rPr sz="1501" b="1" spc="-14" dirty="0"/>
              <a:t> </a:t>
            </a:r>
            <a:r>
              <a:rPr sz="1501" dirty="0"/>
              <a:t>(at</a:t>
            </a:r>
            <a:r>
              <a:rPr sz="1501" spc="-16" dirty="0"/>
              <a:t> </a:t>
            </a:r>
            <a:r>
              <a:rPr sz="1501" dirty="0"/>
              <a:t>least</a:t>
            </a:r>
            <a:r>
              <a:rPr sz="1501" spc="-14" dirty="0"/>
              <a:t> </a:t>
            </a:r>
            <a:r>
              <a:rPr sz="1501" dirty="0"/>
              <a:t>during</a:t>
            </a:r>
            <a:r>
              <a:rPr sz="1501" spc="-14" dirty="0"/>
              <a:t> </a:t>
            </a:r>
            <a:r>
              <a:rPr sz="1501" dirty="0"/>
              <a:t>inference</a:t>
            </a:r>
            <a:r>
              <a:rPr sz="1501" spc="-16" dirty="0"/>
              <a:t> </a:t>
            </a:r>
            <a:r>
              <a:rPr sz="1501" spc="-5" dirty="0"/>
              <a:t>time)</a:t>
            </a:r>
            <a:endParaRPr sz="1501"/>
          </a:p>
        </p:txBody>
      </p:sp>
      <p:pic>
        <p:nvPicPr>
          <p:cNvPr id="8" name="object 7">
            <a:extLst>
              <a:ext uri="{FF2B5EF4-FFF2-40B4-BE49-F238E27FC236}">
                <a16:creationId xmlns:a16="http://schemas.microsoft.com/office/drawing/2014/main" id="{83F42389-50D0-3BC1-50A5-57FC58DFAF32}"/>
              </a:ext>
            </a:extLst>
          </p:cNvPr>
          <p:cNvPicPr/>
          <p:nvPr/>
        </p:nvPicPr>
        <p:blipFill>
          <a:blip r:embed="rId3" cstate="print"/>
          <a:stretch>
            <a:fillRect/>
          </a:stretch>
        </p:blipFill>
        <p:spPr>
          <a:xfrm>
            <a:off x="2172388" y="3211804"/>
            <a:ext cx="3982176" cy="1583516"/>
          </a:xfrm>
          <a:prstGeom prst="rect">
            <a:avLst/>
          </a:prstGeom>
        </p:spPr>
      </p:pic>
      <p:sp>
        <p:nvSpPr>
          <p:cNvPr id="9" name="object 8">
            <a:extLst>
              <a:ext uri="{FF2B5EF4-FFF2-40B4-BE49-F238E27FC236}">
                <a16:creationId xmlns:a16="http://schemas.microsoft.com/office/drawing/2014/main" id="{AB76D17D-22E8-D3E1-198A-1DA85E818932}"/>
              </a:ext>
            </a:extLst>
          </p:cNvPr>
          <p:cNvSpPr txBox="1"/>
          <p:nvPr/>
        </p:nvSpPr>
        <p:spPr>
          <a:xfrm>
            <a:off x="6350605" y="3779726"/>
            <a:ext cx="2299991" cy="432532"/>
          </a:xfrm>
          <a:prstGeom prst="rect">
            <a:avLst/>
          </a:prstGeom>
        </p:spPr>
        <p:txBody>
          <a:bodyPr vert="horz" wrap="square" lIns="0" tIns="21949" rIns="0" bIns="0" rtlCol="0">
            <a:spAutoFit/>
          </a:bodyPr>
          <a:lstStyle/>
          <a:p>
            <a:pPr marL="160283" marR="2310" indent="-154796">
              <a:lnSpc>
                <a:spcPts val="1574"/>
              </a:lnSpc>
              <a:spcBef>
                <a:spcPts val="173"/>
              </a:spcBef>
            </a:pPr>
            <a:r>
              <a:rPr sz="1387" spc="-48" dirty="0">
                <a:solidFill>
                  <a:srgbClr val="CB297B"/>
                </a:solidFill>
              </a:rPr>
              <a:t>(Also</a:t>
            </a:r>
            <a:r>
              <a:rPr sz="1387" spc="-23" dirty="0">
                <a:solidFill>
                  <a:srgbClr val="CB297B"/>
                </a:solidFill>
              </a:rPr>
              <a:t> </a:t>
            </a:r>
            <a:r>
              <a:rPr sz="1387" spc="-52" dirty="0">
                <a:solidFill>
                  <a:srgbClr val="CB297B"/>
                </a:solidFill>
              </a:rPr>
              <a:t>referred</a:t>
            </a:r>
            <a:r>
              <a:rPr sz="1387" spc="-23" dirty="0">
                <a:solidFill>
                  <a:srgbClr val="CB297B"/>
                </a:solidFill>
              </a:rPr>
              <a:t> </a:t>
            </a:r>
            <a:r>
              <a:rPr sz="1387" dirty="0">
                <a:solidFill>
                  <a:srgbClr val="CB297B"/>
                </a:solidFill>
              </a:rPr>
              <a:t>to</a:t>
            </a:r>
            <a:r>
              <a:rPr sz="1387" spc="-23" dirty="0">
                <a:solidFill>
                  <a:srgbClr val="CB297B"/>
                </a:solidFill>
              </a:rPr>
              <a:t> </a:t>
            </a:r>
            <a:r>
              <a:rPr sz="1387" spc="-82" dirty="0">
                <a:solidFill>
                  <a:srgbClr val="CB297B"/>
                </a:solidFill>
              </a:rPr>
              <a:t>semiparametric </a:t>
            </a:r>
            <a:r>
              <a:rPr sz="1387" spc="-121" dirty="0">
                <a:solidFill>
                  <a:srgbClr val="CB297B"/>
                </a:solidFill>
              </a:rPr>
              <a:t>and</a:t>
            </a:r>
            <a:r>
              <a:rPr sz="1387" spc="14" dirty="0">
                <a:solidFill>
                  <a:srgbClr val="CB297B"/>
                </a:solidFill>
              </a:rPr>
              <a:t> </a:t>
            </a:r>
            <a:r>
              <a:rPr sz="1387" spc="-70" dirty="0">
                <a:solidFill>
                  <a:srgbClr val="CB297B"/>
                </a:solidFill>
              </a:rPr>
              <a:t>non-parametric</a:t>
            </a:r>
            <a:r>
              <a:rPr sz="1387" spc="11" dirty="0">
                <a:solidFill>
                  <a:srgbClr val="CB297B"/>
                </a:solidFill>
              </a:rPr>
              <a:t> </a:t>
            </a:r>
            <a:r>
              <a:rPr sz="1387" spc="-9" dirty="0">
                <a:solidFill>
                  <a:srgbClr val="CB297B"/>
                </a:solidFill>
              </a:rPr>
              <a:t>models)</a:t>
            </a:r>
            <a:endParaRPr sz="1387"/>
          </a:p>
        </p:txBody>
      </p:sp>
      <p:sp>
        <p:nvSpPr>
          <p:cNvPr id="10" name="Google Shape;138;g1501cc781cf_0_0">
            <a:extLst>
              <a:ext uri="{FF2B5EF4-FFF2-40B4-BE49-F238E27FC236}">
                <a16:creationId xmlns:a16="http://schemas.microsoft.com/office/drawing/2014/main" id="{C455D233-7370-6C84-DB15-71CE453443D5}"/>
              </a:ext>
            </a:extLst>
          </p:cNvPr>
          <p:cNvSpPr txBox="1"/>
          <p:nvPr/>
        </p:nvSpPr>
        <p:spPr>
          <a:xfrm>
            <a:off x="2903308" y="489311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a:t>
            </a:r>
            <a:r>
              <a:rPr lang="en-US" sz="900" dirty="0" err="1">
                <a:solidFill>
                  <a:schemeClr val="tx1">
                    <a:lumMod val="65000"/>
                    <a:lumOff val="35000"/>
                  </a:schemeClr>
                </a:solidFill>
                <a:latin typeface="Corbel"/>
                <a:ea typeface="Corbel"/>
                <a:cs typeface="Corbel"/>
                <a:sym typeface="Corbel"/>
              </a:rPr>
              <a:t>Akari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Asai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Sewon</a:t>
            </a:r>
            <a:r>
              <a:rPr lang="en-US" sz="900" dirty="0">
                <a:solidFill>
                  <a:schemeClr val="tx1">
                    <a:lumMod val="65000"/>
                    <a:lumOff val="35000"/>
                  </a:schemeClr>
                </a:solidFill>
                <a:latin typeface="Corbel"/>
                <a:ea typeface="Corbel"/>
                <a:cs typeface="Corbel"/>
                <a:sym typeface="Corbel"/>
              </a:rPr>
              <a:t> Min, </a:t>
            </a:r>
            <a:r>
              <a:rPr lang="en-US" sz="900" dirty="0" err="1">
                <a:solidFill>
                  <a:schemeClr val="tx1">
                    <a:lumMod val="65000"/>
                    <a:lumOff val="35000"/>
                  </a:schemeClr>
                </a:solidFill>
                <a:latin typeface="Corbel"/>
                <a:ea typeface="Corbel"/>
                <a:cs typeface="Corbel"/>
                <a:sym typeface="Corbel"/>
              </a:rPr>
              <a:t>Zexuan</a:t>
            </a:r>
            <a:r>
              <a:rPr lang="en-US" sz="900" dirty="0">
                <a:solidFill>
                  <a:schemeClr val="tx1">
                    <a:lumMod val="65000"/>
                    <a:lumOff val="35000"/>
                  </a:schemeClr>
                </a:solidFill>
                <a:latin typeface="Corbel"/>
                <a:ea typeface="Corbel"/>
                <a:cs typeface="Corbel"/>
                <a:sym typeface="Corbel"/>
              </a:rPr>
              <a:t> Zhong, </a:t>
            </a:r>
            <a:r>
              <a:rPr lang="en-US" sz="900" dirty="0" err="1">
                <a:solidFill>
                  <a:schemeClr val="tx1">
                    <a:lumMod val="65000"/>
                    <a:lumOff val="35000"/>
                  </a:schemeClr>
                </a:solidFill>
                <a:latin typeface="Corbel"/>
                <a:ea typeface="Corbel"/>
                <a:cs typeface="Corbel"/>
                <a:sym typeface="Corbel"/>
              </a:rPr>
              <a:t>Danqi</a:t>
            </a:r>
            <a:r>
              <a:rPr lang="en-US" sz="900" dirty="0">
                <a:solidFill>
                  <a:schemeClr val="tx1">
                    <a:lumMod val="65000"/>
                    <a:lumOff val="35000"/>
                  </a:schemeClr>
                </a:solidFill>
                <a:latin typeface="Corbel"/>
                <a:ea typeface="Corbel"/>
                <a:cs typeface="Corbel"/>
                <a:sym typeface="Corbel"/>
              </a:rPr>
              <a:t> Chen</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Tree>
    <p:extLst>
      <p:ext uri="{BB962C8B-B14F-4D97-AF65-F5344CB8AC3E}">
        <p14:creationId xmlns:p14="http://schemas.microsoft.com/office/powerpoint/2010/main" val="24268934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5CA0-910B-30B0-3703-60C0CC18254F}"/>
              </a:ext>
            </a:extLst>
          </p:cNvPr>
          <p:cNvSpPr>
            <a:spLocks noGrp="1"/>
          </p:cNvSpPr>
          <p:nvPr>
            <p:ph type="title"/>
          </p:nvPr>
        </p:nvSpPr>
        <p:spPr/>
        <p:txBody>
          <a:bodyPr/>
          <a:lstStyle/>
          <a:p>
            <a:r>
              <a:rPr lang="en-US" dirty="0"/>
              <a:t>Why retrieval? </a:t>
            </a:r>
          </a:p>
        </p:txBody>
      </p:sp>
      <p:sp>
        <p:nvSpPr>
          <p:cNvPr id="3" name="Text Placeholder 2">
            <a:extLst>
              <a:ext uri="{FF2B5EF4-FFF2-40B4-BE49-F238E27FC236}">
                <a16:creationId xmlns:a16="http://schemas.microsoft.com/office/drawing/2014/main" id="{66C3898B-D88D-C779-3D88-5139C1D72D74}"/>
              </a:ext>
            </a:extLst>
          </p:cNvPr>
          <p:cNvSpPr>
            <a:spLocks noGrp="1"/>
          </p:cNvSpPr>
          <p:nvPr>
            <p:ph type="body" sz="quarter" idx="16"/>
          </p:nvPr>
        </p:nvSpPr>
        <p:spPr/>
        <p:txBody>
          <a:bodyPr/>
          <a:lstStyle/>
          <a:p>
            <a:r>
              <a:rPr lang="en-US" dirty="0">
                <a:solidFill>
                  <a:srgbClr val="C00000"/>
                </a:solidFill>
              </a:rPr>
              <a:t>LLMs can’t memorize all (long-tail) knowledge in their parameters </a:t>
            </a:r>
          </a:p>
        </p:txBody>
      </p:sp>
      <p:pic>
        <p:nvPicPr>
          <p:cNvPr id="4" name="object 4">
            <a:extLst>
              <a:ext uri="{FF2B5EF4-FFF2-40B4-BE49-F238E27FC236}">
                <a16:creationId xmlns:a16="http://schemas.microsoft.com/office/drawing/2014/main" id="{9D92F014-9A9B-FA20-6B35-6D389E02BE54}"/>
              </a:ext>
            </a:extLst>
          </p:cNvPr>
          <p:cNvPicPr/>
          <p:nvPr/>
        </p:nvPicPr>
        <p:blipFill>
          <a:blip r:embed="rId2" cstate="print"/>
          <a:stretch>
            <a:fillRect/>
          </a:stretch>
        </p:blipFill>
        <p:spPr>
          <a:xfrm>
            <a:off x="2093870" y="1979132"/>
            <a:ext cx="318662" cy="347199"/>
          </a:xfrm>
          <a:prstGeom prst="rect">
            <a:avLst/>
          </a:prstGeom>
        </p:spPr>
      </p:pic>
      <p:pic>
        <p:nvPicPr>
          <p:cNvPr id="5" name="object 5">
            <a:extLst>
              <a:ext uri="{FF2B5EF4-FFF2-40B4-BE49-F238E27FC236}">
                <a16:creationId xmlns:a16="http://schemas.microsoft.com/office/drawing/2014/main" id="{3D9A316F-ED9D-AD0C-A40B-03F60277890B}"/>
              </a:ext>
            </a:extLst>
          </p:cNvPr>
          <p:cNvPicPr/>
          <p:nvPr/>
        </p:nvPicPr>
        <p:blipFill>
          <a:blip r:embed="rId3" cstate="print"/>
          <a:stretch>
            <a:fillRect/>
          </a:stretch>
        </p:blipFill>
        <p:spPr>
          <a:xfrm>
            <a:off x="2093619" y="2452738"/>
            <a:ext cx="304996" cy="365229"/>
          </a:xfrm>
          <a:prstGeom prst="rect">
            <a:avLst/>
          </a:prstGeom>
        </p:spPr>
      </p:pic>
      <p:sp>
        <p:nvSpPr>
          <p:cNvPr id="6" name="object 6">
            <a:extLst>
              <a:ext uri="{FF2B5EF4-FFF2-40B4-BE49-F238E27FC236}">
                <a16:creationId xmlns:a16="http://schemas.microsoft.com/office/drawing/2014/main" id="{73F9B040-711F-CEC2-D308-0A3DA3200068}"/>
              </a:ext>
            </a:extLst>
          </p:cNvPr>
          <p:cNvSpPr txBox="1"/>
          <p:nvPr/>
        </p:nvSpPr>
        <p:spPr>
          <a:xfrm>
            <a:off x="2556467" y="2433225"/>
            <a:ext cx="3796833" cy="1330461"/>
          </a:xfrm>
          <a:prstGeom prst="rect">
            <a:avLst/>
          </a:prstGeom>
        </p:spPr>
        <p:txBody>
          <a:bodyPr vert="horz" wrap="square" lIns="0" tIns="15018" rIns="0" bIns="0" rtlCol="0">
            <a:spAutoFit/>
          </a:bodyPr>
          <a:lstStyle/>
          <a:p>
            <a:pPr marL="5776" marR="2310">
              <a:lnSpc>
                <a:spcPts val="1501"/>
              </a:lnSpc>
              <a:spcBef>
                <a:spcPts val="118"/>
              </a:spcBef>
            </a:pPr>
            <a:r>
              <a:rPr sz="1273" dirty="0"/>
              <a:t>Geoffrey</a:t>
            </a:r>
            <a:r>
              <a:rPr sz="1273" spc="20" dirty="0"/>
              <a:t> </a:t>
            </a:r>
            <a:r>
              <a:rPr sz="1273" dirty="0"/>
              <a:t>Hinton</a:t>
            </a:r>
            <a:r>
              <a:rPr sz="1273" spc="20" dirty="0"/>
              <a:t> </a:t>
            </a:r>
            <a:r>
              <a:rPr sz="1273" dirty="0"/>
              <a:t>is</a:t>
            </a:r>
            <a:r>
              <a:rPr sz="1273" spc="20" dirty="0"/>
              <a:t> </a:t>
            </a:r>
            <a:r>
              <a:rPr sz="1273" dirty="0"/>
              <a:t>a</a:t>
            </a:r>
            <a:r>
              <a:rPr sz="1273" spc="20" dirty="0"/>
              <a:t> </a:t>
            </a:r>
            <a:r>
              <a:rPr sz="1273" dirty="0"/>
              <a:t>renowned</a:t>
            </a:r>
            <a:r>
              <a:rPr sz="1273" spc="20" dirty="0"/>
              <a:t> </a:t>
            </a:r>
            <a:r>
              <a:rPr sz="1273" dirty="0"/>
              <a:t>computer</a:t>
            </a:r>
            <a:r>
              <a:rPr sz="1273" spc="20" dirty="0"/>
              <a:t> </a:t>
            </a:r>
            <a:r>
              <a:rPr sz="1273" dirty="0"/>
              <a:t>scientist</a:t>
            </a:r>
            <a:r>
              <a:rPr sz="1273" spc="20" dirty="0"/>
              <a:t> </a:t>
            </a:r>
            <a:r>
              <a:rPr sz="1273" spc="-23" dirty="0"/>
              <a:t>… </a:t>
            </a:r>
            <a:r>
              <a:rPr sz="1273" spc="-5" dirty="0"/>
              <a:t>Here</a:t>
            </a:r>
            <a:r>
              <a:rPr sz="1273" dirty="0"/>
              <a:t> are five important papers authored by </a:t>
            </a:r>
            <a:r>
              <a:rPr sz="1273" spc="-9" dirty="0"/>
              <a:t>him:</a:t>
            </a:r>
            <a:endParaRPr sz="1273" dirty="0"/>
          </a:p>
          <a:p>
            <a:pPr marL="27147" marR="224685" indent="179632">
              <a:lnSpc>
                <a:spcPct val="100600"/>
              </a:lnSpc>
              <a:spcBef>
                <a:spcPts val="591"/>
              </a:spcBef>
              <a:buAutoNum type="arabicPeriod"/>
              <a:tabLst>
                <a:tab pos="206779" algn="l"/>
              </a:tabLst>
            </a:pPr>
            <a:r>
              <a:rPr sz="1273" dirty="0"/>
              <a:t>"</a:t>
            </a:r>
            <a:r>
              <a:rPr sz="1273" b="1" dirty="0"/>
              <a:t>Learning</a:t>
            </a:r>
            <a:r>
              <a:rPr sz="1273" b="1" spc="-11" dirty="0"/>
              <a:t> </a:t>
            </a:r>
            <a:r>
              <a:rPr sz="1273" b="1" dirty="0"/>
              <a:t>Internal</a:t>
            </a:r>
            <a:r>
              <a:rPr sz="1273" b="1" spc="-11" dirty="0"/>
              <a:t> </a:t>
            </a:r>
            <a:r>
              <a:rPr sz="1273" b="1" spc="-5" dirty="0"/>
              <a:t>Representations</a:t>
            </a:r>
            <a:r>
              <a:rPr sz="1273" b="1" spc="-11" dirty="0"/>
              <a:t> </a:t>
            </a:r>
            <a:r>
              <a:rPr sz="1273" b="1" dirty="0"/>
              <a:t>by</a:t>
            </a:r>
            <a:r>
              <a:rPr sz="1273" b="1" spc="-11" dirty="0"/>
              <a:t> </a:t>
            </a:r>
            <a:r>
              <a:rPr sz="1273" b="1" spc="-5" dirty="0"/>
              <a:t>Error </a:t>
            </a:r>
            <a:r>
              <a:rPr sz="1273" b="1" dirty="0"/>
              <a:t>Propagation</a:t>
            </a:r>
            <a:r>
              <a:rPr sz="1273" dirty="0"/>
              <a:t>"</a:t>
            </a:r>
            <a:r>
              <a:rPr sz="1273" spc="5" dirty="0"/>
              <a:t> </a:t>
            </a:r>
            <a:r>
              <a:rPr sz="1273" dirty="0"/>
              <a:t>(with</a:t>
            </a:r>
            <a:r>
              <a:rPr sz="1273" spc="5" dirty="0"/>
              <a:t> </a:t>
            </a:r>
            <a:r>
              <a:rPr sz="1273" b="1" dirty="0"/>
              <a:t>D.</a:t>
            </a:r>
            <a:r>
              <a:rPr sz="1273" b="1" spc="5" dirty="0"/>
              <a:t> </a:t>
            </a:r>
            <a:r>
              <a:rPr sz="1273" b="1" dirty="0"/>
              <a:t>E.</a:t>
            </a:r>
            <a:r>
              <a:rPr sz="1273" b="1" spc="7" dirty="0"/>
              <a:t> </a:t>
            </a:r>
            <a:r>
              <a:rPr sz="1273" b="1" dirty="0"/>
              <a:t>Rumelhart</a:t>
            </a:r>
            <a:r>
              <a:rPr sz="1273" b="1" spc="5" dirty="0"/>
              <a:t> </a:t>
            </a:r>
            <a:r>
              <a:rPr sz="1273" dirty="0"/>
              <a:t>and</a:t>
            </a:r>
            <a:r>
              <a:rPr sz="1273" spc="5" dirty="0"/>
              <a:t> </a:t>
            </a:r>
            <a:r>
              <a:rPr sz="1273" b="1" dirty="0"/>
              <a:t>R.</a:t>
            </a:r>
            <a:r>
              <a:rPr sz="1273" b="1" spc="5" dirty="0"/>
              <a:t> </a:t>
            </a:r>
            <a:r>
              <a:rPr sz="1273" b="1" spc="-11" dirty="0"/>
              <a:t>J. </a:t>
            </a:r>
            <a:r>
              <a:rPr sz="1273" b="1" spc="-16" dirty="0"/>
              <a:t>Williams</a:t>
            </a:r>
            <a:r>
              <a:rPr sz="1273" spc="-16" dirty="0"/>
              <a:t>)</a:t>
            </a:r>
            <a:r>
              <a:rPr sz="1273" spc="-27" dirty="0"/>
              <a:t> </a:t>
            </a:r>
            <a:r>
              <a:rPr sz="1273" spc="68" dirty="0"/>
              <a:t>-</a:t>
            </a:r>
            <a:r>
              <a:rPr sz="1273" spc="-25" dirty="0"/>
              <a:t> </a:t>
            </a:r>
            <a:r>
              <a:rPr sz="1273" dirty="0"/>
              <a:t>This</a:t>
            </a:r>
            <a:r>
              <a:rPr sz="1273" spc="-27" dirty="0"/>
              <a:t> </a:t>
            </a:r>
            <a:r>
              <a:rPr sz="1273" spc="-5" dirty="0"/>
              <a:t>paper,</a:t>
            </a:r>
            <a:r>
              <a:rPr sz="1273" spc="-25" dirty="0"/>
              <a:t> </a:t>
            </a:r>
            <a:r>
              <a:rPr sz="1273" dirty="0"/>
              <a:t>published</a:t>
            </a:r>
            <a:r>
              <a:rPr sz="1273" spc="-25" dirty="0"/>
              <a:t> </a:t>
            </a:r>
            <a:r>
              <a:rPr sz="1273" dirty="0"/>
              <a:t>in</a:t>
            </a:r>
            <a:r>
              <a:rPr sz="1273" spc="-27" dirty="0"/>
              <a:t> </a:t>
            </a:r>
            <a:r>
              <a:rPr sz="1273" b="1" dirty="0"/>
              <a:t>1986</a:t>
            </a:r>
            <a:r>
              <a:rPr sz="1273" dirty="0"/>
              <a:t>,</a:t>
            </a:r>
            <a:r>
              <a:rPr sz="1273" spc="-25" dirty="0"/>
              <a:t> </a:t>
            </a:r>
            <a:r>
              <a:rPr sz="1273" spc="-11" dirty="0"/>
              <a:t>..</a:t>
            </a:r>
            <a:endParaRPr sz="1273" dirty="0"/>
          </a:p>
          <a:p>
            <a:pPr marL="206779" indent="-179632">
              <a:spcBef>
                <a:spcPts val="514"/>
              </a:spcBef>
              <a:buAutoNum type="arabicPeriod"/>
              <a:tabLst>
                <a:tab pos="206779" algn="l"/>
              </a:tabLst>
            </a:pPr>
            <a:r>
              <a:rPr sz="1273" spc="30" dirty="0"/>
              <a:t>"</a:t>
            </a:r>
            <a:r>
              <a:rPr sz="1273" b="1" spc="30" dirty="0"/>
              <a:t>Deep </a:t>
            </a:r>
            <a:r>
              <a:rPr sz="1273" b="1" dirty="0"/>
              <a:t>Boltzmann</a:t>
            </a:r>
            <a:r>
              <a:rPr sz="1273" b="1" spc="30" dirty="0"/>
              <a:t> </a:t>
            </a:r>
            <a:r>
              <a:rPr sz="1273" b="1" dirty="0"/>
              <a:t>Machines</a:t>
            </a:r>
            <a:r>
              <a:rPr sz="1273" dirty="0"/>
              <a:t>"</a:t>
            </a:r>
            <a:r>
              <a:rPr sz="1273" spc="30" dirty="0"/>
              <a:t> </a:t>
            </a:r>
            <a:r>
              <a:rPr sz="1273" dirty="0"/>
              <a:t>(with</a:t>
            </a:r>
            <a:r>
              <a:rPr sz="1273" spc="30" dirty="0"/>
              <a:t> </a:t>
            </a:r>
            <a:r>
              <a:rPr sz="1273" b="1" spc="-11" dirty="0"/>
              <a:t>R.</a:t>
            </a:r>
            <a:endParaRPr sz="1273" dirty="0"/>
          </a:p>
        </p:txBody>
      </p:sp>
      <p:sp>
        <p:nvSpPr>
          <p:cNvPr id="7" name="object 7">
            <a:extLst>
              <a:ext uri="{FF2B5EF4-FFF2-40B4-BE49-F238E27FC236}">
                <a16:creationId xmlns:a16="http://schemas.microsoft.com/office/drawing/2014/main" id="{1519A3CA-3F94-7322-7024-F032A8BADB82}"/>
              </a:ext>
            </a:extLst>
          </p:cNvPr>
          <p:cNvSpPr txBox="1"/>
          <p:nvPr/>
        </p:nvSpPr>
        <p:spPr>
          <a:xfrm>
            <a:off x="2578001" y="3744897"/>
            <a:ext cx="2774198" cy="201720"/>
          </a:xfrm>
          <a:prstGeom prst="rect">
            <a:avLst/>
          </a:prstGeom>
        </p:spPr>
        <p:txBody>
          <a:bodyPr vert="horz" wrap="square" lIns="0" tIns="5776" rIns="0" bIns="0" rtlCol="0">
            <a:spAutoFit/>
          </a:bodyPr>
          <a:lstStyle/>
          <a:p>
            <a:pPr marL="5776">
              <a:spcBef>
                <a:spcPts val="45"/>
              </a:spcBef>
            </a:pPr>
            <a:r>
              <a:rPr sz="1273" b="1" spc="-16" dirty="0"/>
              <a:t>Salakhutdinov</a:t>
            </a:r>
            <a:r>
              <a:rPr sz="1273" spc="-16" dirty="0"/>
              <a:t>)</a:t>
            </a:r>
            <a:r>
              <a:rPr sz="1273" spc="-18" dirty="0"/>
              <a:t> </a:t>
            </a:r>
            <a:r>
              <a:rPr sz="1273" spc="68" dirty="0"/>
              <a:t>-</a:t>
            </a:r>
            <a:r>
              <a:rPr sz="1273" spc="-18" dirty="0"/>
              <a:t> </a:t>
            </a:r>
            <a:r>
              <a:rPr sz="1273" dirty="0"/>
              <a:t>Published</a:t>
            </a:r>
            <a:r>
              <a:rPr sz="1273" spc="-18" dirty="0"/>
              <a:t> </a:t>
            </a:r>
            <a:r>
              <a:rPr sz="1273" dirty="0"/>
              <a:t>in</a:t>
            </a:r>
            <a:r>
              <a:rPr sz="1273" spc="-16" dirty="0"/>
              <a:t> </a:t>
            </a:r>
            <a:r>
              <a:rPr sz="1273" b="1" dirty="0"/>
              <a:t>2009</a:t>
            </a:r>
            <a:r>
              <a:rPr sz="1273" dirty="0"/>
              <a:t>,</a:t>
            </a:r>
            <a:r>
              <a:rPr sz="1273" spc="-18" dirty="0"/>
              <a:t> </a:t>
            </a:r>
            <a:r>
              <a:rPr sz="1273" spc="-11" dirty="0"/>
              <a:t>..</a:t>
            </a:r>
            <a:endParaRPr sz="1273"/>
          </a:p>
        </p:txBody>
      </p:sp>
      <p:pic>
        <p:nvPicPr>
          <p:cNvPr id="8" name="object 8">
            <a:extLst>
              <a:ext uri="{FF2B5EF4-FFF2-40B4-BE49-F238E27FC236}">
                <a16:creationId xmlns:a16="http://schemas.microsoft.com/office/drawing/2014/main" id="{B8C56F08-593C-1323-5201-24305854FDFA}"/>
              </a:ext>
            </a:extLst>
          </p:cNvPr>
          <p:cNvPicPr/>
          <p:nvPr/>
        </p:nvPicPr>
        <p:blipFill>
          <a:blip r:embed="rId4" cstate="print"/>
          <a:stretch>
            <a:fillRect/>
          </a:stretch>
        </p:blipFill>
        <p:spPr>
          <a:xfrm>
            <a:off x="5925961" y="4298160"/>
            <a:ext cx="253547" cy="253547"/>
          </a:xfrm>
          <a:prstGeom prst="rect">
            <a:avLst/>
          </a:prstGeom>
        </p:spPr>
      </p:pic>
      <p:sp>
        <p:nvSpPr>
          <p:cNvPr id="9" name="object 9">
            <a:extLst>
              <a:ext uri="{FF2B5EF4-FFF2-40B4-BE49-F238E27FC236}">
                <a16:creationId xmlns:a16="http://schemas.microsoft.com/office/drawing/2014/main" id="{CFBFBF2B-18E9-5967-927F-C73366DAB130}"/>
              </a:ext>
            </a:extLst>
          </p:cNvPr>
          <p:cNvSpPr txBox="1"/>
          <p:nvPr/>
        </p:nvSpPr>
        <p:spPr>
          <a:xfrm>
            <a:off x="2578002" y="3858665"/>
            <a:ext cx="3911197" cy="598046"/>
          </a:xfrm>
          <a:prstGeom prst="rect">
            <a:avLst/>
          </a:prstGeom>
        </p:spPr>
        <p:txBody>
          <a:bodyPr vert="horz" wrap="square" lIns="0" tIns="5776" rIns="0" bIns="0" rtlCol="0">
            <a:spAutoFit/>
          </a:bodyPr>
          <a:lstStyle/>
          <a:p>
            <a:pPr marL="1362838">
              <a:spcBef>
                <a:spcPts val="45"/>
              </a:spcBef>
            </a:pPr>
            <a:r>
              <a:rPr sz="1273" spc="-23" dirty="0"/>
              <a:t>…</a:t>
            </a:r>
            <a:endParaRPr sz="1273" dirty="0"/>
          </a:p>
          <a:p>
            <a:pPr marL="5776" marR="2310" indent="179632">
              <a:lnSpc>
                <a:spcPct val="100600"/>
              </a:lnSpc>
              <a:spcBef>
                <a:spcPts val="55"/>
              </a:spcBef>
              <a:buAutoNum type="arabicPeriod" startAt="4"/>
              <a:tabLst>
                <a:tab pos="185408" algn="l"/>
              </a:tabLst>
            </a:pPr>
            <a:r>
              <a:rPr sz="1273" spc="30" dirty="0"/>
              <a:t>"</a:t>
            </a:r>
            <a:r>
              <a:rPr sz="1273" b="1" spc="30" dirty="0"/>
              <a:t>Deep</a:t>
            </a:r>
            <a:r>
              <a:rPr sz="1273" b="1" spc="-18" dirty="0"/>
              <a:t> </a:t>
            </a:r>
            <a:r>
              <a:rPr sz="1273" b="1" dirty="0"/>
              <a:t>Learning</a:t>
            </a:r>
            <a:r>
              <a:rPr sz="1273" dirty="0"/>
              <a:t>"</a:t>
            </a:r>
            <a:r>
              <a:rPr sz="1273" spc="-9" dirty="0"/>
              <a:t> </a:t>
            </a:r>
            <a:r>
              <a:rPr sz="1273" dirty="0"/>
              <a:t>(with</a:t>
            </a:r>
            <a:r>
              <a:rPr sz="1273" spc="-7" dirty="0"/>
              <a:t> </a:t>
            </a:r>
            <a:r>
              <a:rPr sz="1273" spc="-102" dirty="0"/>
              <a:t>Y.</a:t>
            </a:r>
            <a:r>
              <a:rPr sz="1273" dirty="0"/>
              <a:t> Bengio</a:t>
            </a:r>
            <a:r>
              <a:rPr sz="1273" spc="-9" dirty="0"/>
              <a:t> </a:t>
            </a:r>
            <a:r>
              <a:rPr sz="1273" dirty="0"/>
              <a:t>and</a:t>
            </a:r>
            <a:r>
              <a:rPr sz="1273" spc="-9" dirty="0"/>
              <a:t> </a:t>
            </a:r>
            <a:r>
              <a:rPr sz="1273" dirty="0"/>
              <a:t>A.</a:t>
            </a:r>
            <a:r>
              <a:rPr sz="1273" spc="-9" dirty="0"/>
              <a:t> </a:t>
            </a:r>
            <a:r>
              <a:rPr sz="1273" spc="-11" dirty="0"/>
              <a:t>Courville)</a:t>
            </a:r>
            <a:r>
              <a:rPr sz="1273" spc="-7" dirty="0"/>
              <a:t> </a:t>
            </a:r>
            <a:r>
              <a:rPr sz="1273" spc="45" dirty="0"/>
              <a:t>- </a:t>
            </a:r>
            <a:r>
              <a:rPr sz="1273" dirty="0"/>
              <a:t>Published</a:t>
            </a:r>
            <a:r>
              <a:rPr sz="1273" spc="-14" dirty="0"/>
              <a:t> </a:t>
            </a:r>
            <a:r>
              <a:rPr sz="1273" dirty="0"/>
              <a:t>as</a:t>
            </a:r>
            <a:r>
              <a:rPr sz="1273" spc="-14" dirty="0"/>
              <a:t> </a:t>
            </a:r>
            <a:r>
              <a:rPr sz="1273" dirty="0"/>
              <a:t>a</a:t>
            </a:r>
            <a:r>
              <a:rPr sz="1273" spc="-11" dirty="0"/>
              <a:t> </a:t>
            </a:r>
            <a:r>
              <a:rPr sz="1273" spc="27" dirty="0"/>
              <a:t>book</a:t>
            </a:r>
            <a:r>
              <a:rPr sz="1273" spc="-14" dirty="0"/>
              <a:t> </a:t>
            </a:r>
            <a:r>
              <a:rPr sz="1273" dirty="0"/>
              <a:t>in</a:t>
            </a:r>
            <a:r>
              <a:rPr sz="1273" spc="-14" dirty="0"/>
              <a:t> </a:t>
            </a:r>
            <a:r>
              <a:rPr sz="1273" b="1" spc="-5" dirty="0"/>
              <a:t>2016</a:t>
            </a:r>
            <a:r>
              <a:rPr sz="1273" spc="-5" dirty="0"/>
              <a:t>,…</a:t>
            </a:r>
            <a:endParaRPr sz="1273" dirty="0"/>
          </a:p>
        </p:txBody>
      </p:sp>
      <p:pic>
        <p:nvPicPr>
          <p:cNvPr id="11" name="object 21">
            <a:extLst>
              <a:ext uri="{FF2B5EF4-FFF2-40B4-BE49-F238E27FC236}">
                <a16:creationId xmlns:a16="http://schemas.microsoft.com/office/drawing/2014/main" id="{6CEFB8A6-4FA7-7526-97E3-08AAD72D3F79}"/>
              </a:ext>
            </a:extLst>
          </p:cNvPr>
          <p:cNvPicPr/>
          <p:nvPr/>
        </p:nvPicPr>
        <p:blipFill>
          <a:blip r:embed="rId5" cstate="print"/>
          <a:stretch>
            <a:fillRect/>
          </a:stretch>
        </p:blipFill>
        <p:spPr>
          <a:xfrm>
            <a:off x="5880040" y="3188023"/>
            <a:ext cx="387180" cy="379921"/>
          </a:xfrm>
          <a:prstGeom prst="rect">
            <a:avLst/>
          </a:prstGeom>
        </p:spPr>
      </p:pic>
      <p:pic>
        <p:nvPicPr>
          <p:cNvPr id="12" name="object 22">
            <a:extLst>
              <a:ext uri="{FF2B5EF4-FFF2-40B4-BE49-F238E27FC236}">
                <a16:creationId xmlns:a16="http://schemas.microsoft.com/office/drawing/2014/main" id="{6F528C22-BE53-65D5-B57F-E2F438F1E777}"/>
              </a:ext>
            </a:extLst>
          </p:cNvPr>
          <p:cNvPicPr/>
          <p:nvPr/>
        </p:nvPicPr>
        <p:blipFill>
          <a:blip r:embed="rId5" cstate="print"/>
          <a:stretch>
            <a:fillRect/>
          </a:stretch>
        </p:blipFill>
        <p:spPr>
          <a:xfrm>
            <a:off x="5880040" y="3617056"/>
            <a:ext cx="387180" cy="379921"/>
          </a:xfrm>
          <a:prstGeom prst="rect">
            <a:avLst/>
          </a:prstGeom>
        </p:spPr>
      </p:pic>
      <p:sp>
        <p:nvSpPr>
          <p:cNvPr id="13" name="TextBox 12">
            <a:extLst>
              <a:ext uri="{FF2B5EF4-FFF2-40B4-BE49-F238E27FC236}">
                <a16:creationId xmlns:a16="http://schemas.microsoft.com/office/drawing/2014/main" id="{635A0D0D-C4CF-042B-B2B4-9830F061FF26}"/>
              </a:ext>
            </a:extLst>
          </p:cNvPr>
          <p:cNvSpPr txBox="1"/>
          <p:nvPr/>
        </p:nvSpPr>
        <p:spPr>
          <a:xfrm>
            <a:off x="2398615" y="1969794"/>
            <a:ext cx="4572000" cy="307777"/>
          </a:xfrm>
          <a:prstGeom prst="rect">
            <a:avLst/>
          </a:prstGeom>
          <a:noFill/>
        </p:spPr>
        <p:txBody>
          <a:bodyPr wrap="square">
            <a:spAutoFit/>
          </a:bodyPr>
          <a:lstStyle/>
          <a:p>
            <a:pPr marL="5776"/>
            <a:r>
              <a:rPr lang="en-US" sz="1400" dirty="0"/>
              <a:t>List</a:t>
            </a:r>
            <a:r>
              <a:rPr lang="en-US" sz="1400" spc="18" dirty="0"/>
              <a:t> </a:t>
            </a:r>
            <a:r>
              <a:rPr lang="en-US" sz="1400" dirty="0"/>
              <a:t>5</a:t>
            </a:r>
            <a:r>
              <a:rPr lang="en-US" sz="1400" spc="18" dirty="0"/>
              <a:t> </a:t>
            </a:r>
            <a:r>
              <a:rPr lang="en-US" sz="1400" dirty="0"/>
              <a:t>important</a:t>
            </a:r>
            <a:r>
              <a:rPr lang="en-US" sz="1400" spc="18" dirty="0"/>
              <a:t> </a:t>
            </a:r>
            <a:r>
              <a:rPr lang="en-US" sz="1400" dirty="0"/>
              <a:t>papers</a:t>
            </a:r>
            <a:r>
              <a:rPr lang="en-US" sz="1400" spc="18" dirty="0"/>
              <a:t> </a:t>
            </a:r>
            <a:r>
              <a:rPr lang="en-US" sz="1400" dirty="0"/>
              <a:t>authored</a:t>
            </a:r>
            <a:r>
              <a:rPr lang="en-US" sz="1400" spc="18" dirty="0"/>
              <a:t> </a:t>
            </a:r>
            <a:r>
              <a:rPr lang="en-US" sz="1400" dirty="0"/>
              <a:t>by</a:t>
            </a:r>
            <a:r>
              <a:rPr lang="en-US" sz="1400" spc="18" dirty="0"/>
              <a:t> </a:t>
            </a:r>
            <a:r>
              <a:rPr lang="en-US" sz="1400" dirty="0"/>
              <a:t>Geoffrey</a:t>
            </a:r>
            <a:r>
              <a:rPr lang="en-US" sz="1400" spc="18" dirty="0"/>
              <a:t> </a:t>
            </a:r>
            <a:r>
              <a:rPr lang="en-US" sz="1400" spc="-5" dirty="0"/>
              <a:t>Hinton</a:t>
            </a:r>
            <a:endParaRPr lang="en-US" sz="1400" dirty="0"/>
          </a:p>
        </p:txBody>
      </p:sp>
      <p:sp>
        <p:nvSpPr>
          <p:cNvPr id="14" name="Google Shape;138;g1501cc781cf_0_0">
            <a:extLst>
              <a:ext uri="{FF2B5EF4-FFF2-40B4-BE49-F238E27FC236}">
                <a16:creationId xmlns:a16="http://schemas.microsoft.com/office/drawing/2014/main" id="{BF0E0316-2C6A-1950-FB70-3E2BC276C980}"/>
              </a:ext>
            </a:extLst>
          </p:cNvPr>
          <p:cNvSpPr txBox="1"/>
          <p:nvPr/>
        </p:nvSpPr>
        <p:spPr>
          <a:xfrm>
            <a:off x="2648746" y="485289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a:t>
            </a:r>
            <a:r>
              <a:rPr lang="en-US" sz="900" dirty="0" err="1">
                <a:solidFill>
                  <a:schemeClr val="tx1">
                    <a:lumMod val="65000"/>
                    <a:lumOff val="35000"/>
                  </a:schemeClr>
                </a:solidFill>
                <a:latin typeface="Corbel"/>
                <a:ea typeface="Corbel"/>
                <a:cs typeface="Corbel"/>
                <a:sym typeface="Corbel"/>
              </a:rPr>
              <a:t>Akari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Asai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Sewon</a:t>
            </a:r>
            <a:r>
              <a:rPr lang="en-US" sz="900" dirty="0">
                <a:solidFill>
                  <a:schemeClr val="tx1">
                    <a:lumMod val="65000"/>
                    <a:lumOff val="35000"/>
                  </a:schemeClr>
                </a:solidFill>
                <a:latin typeface="Corbel"/>
                <a:ea typeface="Corbel"/>
                <a:cs typeface="Corbel"/>
                <a:sym typeface="Corbel"/>
              </a:rPr>
              <a:t> Min, </a:t>
            </a:r>
            <a:r>
              <a:rPr lang="en-US" sz="900" dirty="0" err="1">
                <a:solidFill>
                  <a:schemeClr val="tx1">
                    <a:lumMod val="65000"/>
                    <a:lumOff val="35000"/>
                  </a:schemeClr>
                </a:solidFill>
                <a:latin typeface="Corbel"/>
                <a:ea typeface="Corbel"/>
                <a:cs typeface="Corbel"/>
                <a:sym typeface="Corbel"/>
              </a:rPr>
              <a:t>Zexuan</a:t>
            </a:r>
            <a:r>
              <a:rPr lang="en-US" sz="900" dirty="0">
                <a:solidFill>
                  <a:schemeClr val="tx1">
                    <a:lumMod val="65000"/>
                    <a:lumOff val="35000"/>
                  </a:schemeClr>
                </a:solidFill>
                <a:latin typeface="Corbel"/>
                <a:ea typeface="Corbel"/>
                <a:cs typeface="Corbel"/>
                <a:sym typeface="Corbel"/>
              </a:rPr>
              <a:t> Zhong, </a:t>
            </a:r>
            <a:r>
              <a:rPr lang="en-US" sz="900" dirty="0" err="1">
                <a:solidFill>
                  <a:schemeClr val="tx1">
                    <a:lumMod val="65000"/>
                    <a:lumOff val="35000"/>
                  </a:schemeClr>
                </a:solidFill>
                <a:latin typeface="Corbel"/>
                <a:ea typeface="Corbel"/>
                <a:cs typeface="Corbel"/>
                <a:sym typeface="Corbel"/>
              </a:rPr>
              <a:t>Danqi</a:t>
            </a:r>
            <a:r>
              <a:rPr lang="en-US" sz="900" dirty="0">
                <a:solidFill>
                  <a:schemeClr val="tx1">
                    <a:lumMod val="65000"/>
                    <a:lumOff val="35000"/>
                  </a:schemeClr>
                </a:solidFill>
                <a:latin typeface="Corbel"/>
                <a:ea typeface="Corbel"/>
                <a:cs typeface="Corbel"/>
                <a:sym typeface="Corbel"/>
              </a:rPr>
              <a:t> Chen</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Tree>
    <p:extLst>
      <p:ext uri="{BB962C8B-B14F-4D97-AF65-F5344CB8AC3E}">
        <p14:creationId xmlns:p14="http://schemas.microsoft.com/office/powerpoint/2010/main" val="17265496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C4D50-61BC-787C-0715-818742345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839AF-6EB2-FFD6-F9DA-D2D5B539F193}"/>
              </a:ext>
            </a:extLst>
          </p:cNvPr>
          <p:cNvSpPr>
            <a:spLocks noGrp="1"/>
          </p:cNvSpPr>
          <p:nvPr>
            <p:ph type="title"/>
          </p:nvPr>
        </p:nvSpPr>
        <p:spPr/>
        <p:txBody>
          <a:bodyPr/>
          <a:lstStyle/>
          <a:p>
            <a:r>
              <a:rPr lang="en-US" dirty="0"/>
              <a:t>Why retrieval? </a:t>
            </a:r>
          </a:p>
        </p:txBody>
      </p:sp>
      <p:sp>
        <p:nvSpPr>
          <p:cNvPr id="3" name="Text Placeholder 2">
            <a:extLst>
              <a:ext uri="{FF2B5EF4-FFF2-40B4-BE49-F238E27FC236}">
                <a16:creationId xmlns:a16="http://schemas.microsoft.com/office/drawing/2014/main" id="{66A4DBA2-64A8-D2CE-4EAE-A55B08691C19}"/>
              </a:ext>
            </a:extLst>
          </p:cNvPr>
          <p:cNvSpPr>
            <a:spLocks noGrp="1"/>
          </p:cNvSpPr>
          <p:nvPr>
            <p:ph type="body" sz="quarter" idx="16"/>
          </p:nvPr>
        </p:nvSpPr>
        <p:spPr/>
        <p:txBody>
          <a:bodyPr/>
          <a:lstStyle/>
          <a:p>
            <a:r>
              <a:rPr lang="en-US" dirty="0">
                <a:solidFill>
                  <a:srgbClr val="C00000"/>
                </a:solidFill>
              </a:rPr>
              <a:t>LLMs can’t memorize all (long-tail) knowledge in their parameters </a:t>
            </a:r>
          </a:p>
          <a:p>
            <a:r>
              <a:rPr lang="en-US" dirty="0">
                <a:solidFill>
                  <a:srgbClr val="C00000"/>
                </a:solidFill>
              </a:rPr>
              <a:t>LLMs’ knowledge is easily outdated and hard to update</a:t>
            </a:r>
          </a:p>
        </p:txBody>
      </p:sp>
      <p:sp>
        <p:nvSpPr>
          <p:cNvPr id="14" name="Google Shape;138;g1501cc781cf_0_0">
            <a:extLst>
              <a:ext uri="{FF2B5EF4-FFF2-40B4-BE49-F238E27FC236}">
                <a16:creationId xmlns:a16="http://schemas.microsoft.com/office/drawing/2014/main" id="{0E1DF201-F0E4-B0A5-D56D-126EB823EA79}"/>
              </a:ext>
            </a:extLst>
          </p:cNvPr>
          <p:cNvSpPr txBox="1"/>
          <p:nvPr/>
        </p:nvSpPr>
        <p:spPr>
          <a:xfrm>
            <a:off x="2648746" y="485289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a:t>
            </a:r>
            <a:r>
              <a:rPr lang="en-US" sz="900" dirty="0" err="1">
                <a:solidFill>
                  <a:schemeClr val="tx1">
                    <a:lumMod val="65000"/>
                    <a:lumOff val="35000"/>
                  </a:schemeClr>
                </a:solidFill>
                <a:latin typeface="Corbel"/>
                <a:ea typeface="Corbel"/>
                <a:cs typeface="Corbel"/>
                <a:sym typeface="Corbel"/>
              </a:rPr>
              <a:t>Akari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Asai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Sewon</a:t>
            </a:r>
            <a:r>
              <a:rPr lang="en-US" sz="900" dirty="0">
                <a:solidFill>
                  <a:schemeClr val="tx1">
                    <a:lumMod val="65000"/>
                    <a:lumOff val="35000"/>
                  </a:schemeClr>
                </a:solidFill>
                <a:latin typeface="Corbel"/>
                <a:ea typeface="Corbel"/>
                <a:cs typeface="Corbel"/>
                <a:sym typeface="Corbel"/>
              </a:rPr>
              <a:t> Min, </a:t>
            </a:r>
            <a:r>
              <a:rPr lang="en-US" sz="900" dirty="0" err="1">
                <a:solidFill>
                  <a:schemeClr val="tx1">
                    <a:lumMod val="65000"/>
                    <a:lumOff val="35000"/>
                  </a:schemeClr>
                </a:solidFill>
                <a:latin typeface="Corbel"/>
                <a:ea typeface="Corbel"/>
                <a:cs typeface="Corbel"/>
                <a:sym typeface="Corbel"/>
              </a:rPr>
              <a:t>Zexuan</a:t>
            </a:r>
            <a:r>
              <a:rPr lang="en-US" sz="900" dirty="0">
                <a:solidFill>
                  <a:schemeClr val="tx1">
                    <a:lumMod val="65000"/>
                    <a:lumOff val="35000"/>
                  </a:schemeClr>
                </a:solidFill>
                <a:latin typeface="Corbel"/>
                <a:ea typeface="Corbel"/>
                <a:cs typeface="Corbel"/>
                <a:sym typeface="Corbel"/>
              </a:rPr>
              <a:t> Zhong, </a:t>
            </a:r>
            <a:r>
              <a:rPr lang="en-US" sz="900" dirty="0" err="1">
                <a:solidFill>
                  <a:schemeClr val="tx1">
                    <a:lumMod val="65000"/>
                    <a:lumOff val="35000"/>
                  </a:schemeClr>
                </a:solidFill>
                <a:latin typeface="Corbel"/>
                <a:ea typeface="Corbel"/>
                <a:cs typeface="Corbel"/>
                <a:sym typeface="Corbel"/>
              </a:rPr>
              <a:t>Danqi</a:t>
            </a:r>
            <a:r>
              <a:rPr lang="en-US" sz="900" dirty="0">
                <a:solidFill>
                  <a:schemeClr val="tx1">
                    <a:lumMod val="65000"/>
                    <a:lumOff val="35000"/>
                  </a:schemeClr>
                </a:solidFill>
                <a:latin typeface="Corbel"/>
                <a:ea typeface="Corbel"/>
                <a:cs typeface="Corbel"/>
                <a:sym typeface="Corbel"/>
              </a:rPr>
              <a:t> Chen</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
        <p:nvSpPr>
          <p:cNvPr id="10" name="object 3">
            <a:extLst>
              <a:ext uri="{FF2B5EF4-FFF2-40B4-BE49-F238E27FC236}">
                <a16:creationId xmlns:a16="http://schemas.microsoft.com/office/drawing/2014/main" id="{757988FA-230D-41E2-AFBB-4DB950F39099}"/>
              </a:ext>
            </a:extLst>
          </p:cNvPr>
          <p:cNvSpPr txBox="1"/>
          <p:nvPr/>
        </p:nvSpPr>
        <p:spPr>
          <a:xfrm>
            <a:off x="1252316" y="2249720"/>
            <a:ext cx="6270103" cy="1366702"/>
          </a:xfrm>
          <a:prstGeom prst="rect">
            <a:avLst/>
          </a:prstGeom>
        </p:spPr>
        <p:txBody>
          <a:bodyPr vert="horz" wrap="square" lIns="0" tIns="7220" rIns="0" bIns="0" rtlCol="0">
            <a:spAutoFit/>
          </a:bodyPr>
          <a:lstStyle/>
          <a:p>
            <a:pPr>
              <a:spcBef>
                <a:spcPts val="537"/>
              </a:spcBef>
            </a:pPr>
            <a:endParaRPr sz="1637" dirty="0"/>
          </a:p>
          <a:p>
            <a:pPr marL="5776"/>
            <a:r>
              <a:rPr sz="1273" dirty="0"/>
              <a:t>Who</a:t>
            </a:r>
            <a:r>
              <a:rPr sz="1273" spc="-7" dirty="0"/>
              <a:t> </a:t>
            </a:r>
            <a:r>
              <a:rPr sz="1273" dirty="0"/>
              <a:t>is</a:t>
            </a:r>
            <a:r>
              <a:rPr sz="1273" spc="-5" dirty="0"/>
              <a:t> </a:t>
            </a:r>
            <a:r>
              <a:rPr sz="1273" dirty="0"/>
              <a:t>the</a:t>
            </a:r>
            <a:r>
              <a:rPr sz="1273" spc="-5" dirty="0"/>
              <a:t> </a:t>
            </a:r>
            <a:r>
              <a:rPr sz="1273" spc="-11" dirty="0"/>
              <a:t>CEO</a:t>
            </a:r>
            <a:r>
              <a:rPr sz="1273" spc="-5" dirty="0"/>
              <a:t> </a:t>
            </a:r>
            <a:r>
              <a:rPr sz="1273" dirty="0"/>
              <a:t>of</a:t>
            </a:r>
            <a:r>
              <a:rPr sz="1273" spc="-7" dirty="0"/>
              <a:t> </a:t>
            </a:r>
            <a:r>
              <a:rPr sz="1273" spc="-5" dirty="0"/>
              <a:t>Twitter?</a:t>
            </a:r>
            <a:endParaRPr sz="1273" dirty="0"/>
          </a:p>
          <a:p>
            <a:pPr>
              <a:spcBef>
                <a:spcPts val="377"/>
              </a:spcBef>
            </a:pPr>
            <a:endParaRPr sz="1273" dirty="0"/>
          </a:p>
          <a:p>
            <a:pPr marL="28013" marR="3712498">
              <a:lnSpc>
                <a:spcPct val="100899"/>
              </a:lnSpc>
            </a:pPr>
            <a:r>
              <a:rPr sz="1455" dirty="0"/>
              <a:t>As</a:t>
            </a:r>
            <a:r>
              <a:rPr sz="1455" spc="14" dirty="0"/>
              <a:t> </a:t>
            </a:r>
            <a:r>
              <a:rPr sz="1455" spc="30" dirty="0"/>
              <a:t>of</a:t>
            </a:r>
            <a:r>
              <a:rPr sz="1455" spc="14" dirty="0"/>
              <a:t> </a:t>
            </a:r>
            <a:r>
              <a:rPr sz="1455" dirty="0"/>
              <a:t>my</a:t>
            </a:r>
            <a:r>
              <a:rPr sz="1455" spc="16" dirty="0"/>
              <a:t> </a:t>
            </a:r>
            <a:r>
              <a:rPr sz="1455" b="1" dirty="0"/>
              <a:t>knowledge</a:t>
            </a:r>
            <a:r>
              <a:rPr sz="1455" b="1" spc="14" dirty="0"/>
              <a:t> </a:t>
            </a:r>
            <a:r>
              <a:rPr sz="1455" b="1" dirty="0"/>
              <a:t>cutoff</a:t>
            </a:r>
            <a:r>
              <a:rPr sz="1455" b="1" spc="16" dirty="0"/>
              <a:t> </a:t>
            </a:r>
            <a:r>
              <a:rPr sz="1455" b="1" spc="-11" dirty="0"/>
              <a:t>in </a:t>
            </a:r>
            <a:r>
              <a:rPr sz="1455" b="1" dirty="0"/>
              <a:t>September</a:t>
            </a:r>
            <a:r>
              <a:rPr sz="1455" b="1" spc="5" dirty="0"/>
              <a:t> </a:t>
            </a:r>
            <a:r>
              <a:rPr sz="1455" b="1" dirty="0"/>
              <a:t>2021</a:t>
            </a:r>
            <a:r>
              <a:rPr sz="1455" dirty="0"/>
              <a:t>,</a:t>
            </a:r>
            <a:r>
              <a:rPr sz="1455" spc="5" dirty="0"/>
              <a:t> </a:t>
            </a:r>
            <a:r>
              <a:rPr sz="1455" dirty="0"/>
              <a:t>the</a:t>
            </a:r>
            <a:r>
              <a:rPr sz="1455" spc="5" dirty="0"/>
              <a:t> </a:t>
            </a:r>
            <a:r>
              <a:rPr sz="1455" dirty="0"/>
              <a:t>CEO</a:t>
            </a:r>
            <a:r>
              <a:rPr sz="1455" spc="7" dirty="0"/>
              <a:t> </a:t>
            </a:r>
            <a:r>
              <a:rPr sz="1455" spc="18" dirty="0"/>
              <a:t>of </a:t>
            </a:r>
            <a:r>
              <a:rPr sz="1455" dirty="0"/>
              <a:t>Twitter</a:t>
            </a:r>
            <a:r>
              <a:rPr sz="1455" spc="-25" dirty="0"/>
              <a:t> </a:t>
            </a:r>
            <a:r>
              <a:rPr sz="1455" dirty="0"/>
              <a:t>is</a:t>
            </a:r>
            <a:r>
              <a:rPr sz="1455" spc="-25" dirty="0"/>
              <a:t> </a:t>
            </a:r>
            <a:r>
              <a:rPr sz="1455" b="1" spc="23" dirty="0"/>
              <a:t>Jack</a:t>
            </a:r>
            <a:r>
              <a:rPr sz="1455" b="1" spc="-23" dirty="0"/>
              <a:t> </a:t>
            </a:r>
            <a:r>
              <a:rPr sz="1455" b="1" spc="-5" dirty="0"/>
              <a:t>Dorsey</a:t>
            </a:r>
            <a:r>
              <a:rPr sz="1455" spc="-5" dirty="0"/>
              <a:t>….</a:t>
            </a:r>
            <a:endParaRPr sz="1455" dirty="0"/>
          </a:p>
        </p:txBody>
      </p:sp>
      <p:pic>
        <p:nvPicPr>
          <p:cNvPr id="15" name="object 4">
            <a:extLst>
              <a:ext uri="{FF2B5EF4-FFF2-40B4-BE49-F238E27FC236}">
                <a16:creationId xmlns:a16="http://schemas.microsoft.com/office/drawing/2014/main" id="{810E5B2C-EFDA-3F49-8A3E-B86A365BB97D}"/>
              </a:ext>
            </a:extLst>
          </p:cNvPr>
          <p:cNvPicPr/>
          <p:nvPr/>
        </p:nvPicPr>
        <p:blipFill>
          <a:blip r:embed="rId2" cstate="print"/>
          <a:stretch>
            <a:fillRect/>
          </a:stretch>
        </p:blipFill>
        <p:spPr>
          <a:xfrm>
            <a:off x="768408" y="2487449"/>
            <a:ext cx="318662" cy="347199"/>
          </a:xfrm>
          <a:prstGeom prst="rect">
            <a:avLst/>
          </a:prstGeom>
        </p:spPr>
      </p:pic>
      <p:pic>
        <p:nvPicPr>
          <p:cNvPr id="16" name="object 5">
            <a:extLst>
              <a:ext uri="{FF2B5EF4-FFF2-40B4-BE49-F238E27FC236}">
                <a16:creationId xmlns:a16="http://schemas.microsoft.com/office/drawing/2014/main" id="{400DD870-75D4-44C9-F74B-1047759B19D2}"/>
              </a:ext>
            </a:extLst>
          </p:cNvPr>
          <p:cNvPicPr/>
          <p:nvPr/>
        </p:nvPicPr>
        <p:blipFill>
          <a:blip r:embed="rId3" cstate="print"/>
          <a:stretch>
            <a:fillRect/>
          </a:stretch>
        </p:blipFill>
        <p:spPr>
          <a:xfrm>
            <a:off x="818769" y="3115718"/>
            <a:ext cx="291293" cy="348819"/>
          </a:xfrm>
          <a:prstGeom prst="rect">
            <a:avLst/>
          </a:prstGeom>
        </p:spPr>
      </p:pic>
      <p:pic>
        <p:nvPicPr>
          <p:cNvPr id="17" name="object 6">
            <a:extLst>
              <a:ext uri="{FF2B5EF4-FFF2-40B4-BE49-F238E27FC236}">
                <a16:creationId xmlns:a16="http://schemas.microsoft.com/office/drawing/2014/main" id="{4528314F-A3A4-5C1D-70DC-947629982289}"/>
              </a:ext>
            </a:extLst>
          </p:cNvPr>
          <p:cNvPicPr/>
          <p:nvPr/>
        </p:nvPicPr>
        <p:blipFill>
          <a:blip r:embed="rId4" cstate="print"/>
          <a:stretch>
            <a:fillRect/>
          </a:stretch>
        </p:blipFill>
        <p:spPr>
          <a:xfrm>
            <a:off x="4717939" y="2433812"/>
            <a:ext cx="4035821" cy="1870622"/>
          </a:xfrm>
          <a:prstGeom prst="rect">
            <a:avLst/>
          </a:prstGeom>
        </p:spPr>
      </p:pic>
      <p:sp>
        <p:nvSpPr>
          <p:cNvPr id="19" name="TextBox 18">
            <a:extLst>
              <a:ext uri="{FF2B5EF4-FFF2-40B4-BE49-F238E27FC236}">
                <a16:creationId xmlns:a16="http://schemas.microsoft.com/office/drawing/2014/main" id="{7BF2FC1B-2EFD-BD4A-8A09-FC60921C66A5}"/>
              </a:ext>
            </a:extLst>
          </p:cNvPr>
          <p:cNvSpPr txBox="1"/>
          <p:nvPr/>
        </p:nvSpPr>
        <p:spPr>
          <a:xfrm>
            <a:off x="768408" y="4001089"/>
            <a:ext cx="4572000" cy="523220"/>
          </a:xfrm>
          <a:prstGeom prst="rect">
            <a:avLst/>
          </a:prstGeom>
          <a:noFill/>
        </p:spPr>
        <p:txBody>
          <a:bodyPr wrap="square">
            <a:spAutoFit/>
          </a:bodyPr>
          <a:lstStyle/>
          <a:p>
            <a:pPr marL="146998" indent="-141222">
              <a:spcBef>
                <a:spcPts val="50"/>
              </a:spcBef>
              <a:buChar char="•"/>
              <a:tabLst>
                <a:tab pos="146998" algn="l"/>
              </a:tabLst>
            </a:pPr>
            <a:r>
              <a:rPr lang="en-US" sz="1400" dirty="0"/>
              <a:t>The</a:t>
            </a:r>
            <a:r>
              <a:rPr lang="en-US" sz="1400" spc="18" dirty="0"/>
              <a:t> </a:t>
            </a:r>
            <a:r>
              <a:rPr lang="en-US" sz="1400" dirty="0"/>
              <a:t>datastore</a:t>
            </a:r>
            <a:r>
              <a:rPr lang="en-US" sz="1400" spc="20" dirty="0"/>
              <a:t> </a:t>
            </a:r>
            <a:r>
              <a:rPr lang="en-US" sz="1400" dirty="0"/>
              <a:t>can</a:t>
            </a:r>
            <a:r>
              <a:rPr lang="en-US" sz="1400" spc="18" dirty="0"/>
              <a:t> </a:t>
            </a:r>
            <a:r>
              <a:rPr lang="en-US" sz="1400" dirty="0"/>
              <a:t>be</a:t>
            </a:r>
            <a:r>
              <a:rPr lang="en-US" sz="1400" spc="20" dirty="0"/>
              <a:t> </a:t>
            </a:r>
            <a:r>
              <a:rPr lang="en-US" sz="1400" dirty="0"/>
              <a:t>easily</a:t>
            </a:r>
            <a:r>
              <a:rPr lang="en-US" sz="1400" spc="18" dirty="0"/>
              <a:t> </a:t>
            </a:r>
            <a:r>
              <a:rPr lang="en-US" sz="1400" b="1" dirty="0"/>
              <a:t>updated</a:t>
            </a:r>
            <a:r>
              <a:rPr lang="en-US" sz="1400" b="1" spc="18" dirty="0"/>
              <a:t> </a:t>
            </a:r>
            <a:r>
              <a:rPr lang="en-US" sz="1400" spc="-11" dirty="0"/>
              <a:t>and</a:t>
            </a:r>
            <a:endParaRPr lang="en-US" sz="1400" dirty="0"/>
          </a:p>
          <a:p>
            <a:pPr marL="91260">
              <a:spcBef>
                <a:spcPts val="30"/>
              </a:spcBef>
            </a:pPr>
            <a:r>
              <a:rPr lang="en-US" sz="1400" b="1" dirty="0"/>
              <a:t>expanded</a:t>
            </a:r>
            <a:r>
              <a:rPr lang="en-US" sz="1400" b="1" spc="-16" dirty="0"/>
              <a:t> </a:t>
            </a:r>
            <a:r>
              <a:rPr lang="en-US" sz="1400" spc="89" dirty="0"/>
              <a:t>-</a:t>
            </a:r>
            <a:r>
              <a:rPr lang="en-US" sz="1400" spc="-16" dirty="0"/>
              <a:t> </a:t>
            </a:r>
            <a:r>
              <a:rPr lang="en-US" sz="1400" dirty="0"/>
              <a:t>even</a:t>
            </a:r>
            <a:r>
              <a:rPr lang="en-US" sz="1400" spc="-14" dirty="0"/>
              <a:t> </a:t>
            </a:r>
            <a:r>
              <a:rPr lang="en-US" sz="1400" spc="27" dirty="0"/>
              <a:t>without</a:t>
            </a:r>
            <a:r>
              <a:rPr lang="en-US" sz="1400" spc="-16" dirty="0"/>
              <a:t> </a:t>
            </a:r>
            <a:r>
              <a:rPr lang="en-US" sz="1400" spc="-5" dirty="0"/>
              <a:t>retraining!</a:t>
            </a:r>
            <a:endParaRPr lang="en-US" sz="1400" dirty="0"/>
          </a:p>
        </p:txBody>
      </p:sp>
    </p:spTree>
    <p:extLst>
      <p:ext uri="{BB962C8B-B14F-4D97-AF65-F5344CB8AC3E}">
        <p14:creationId xmlns:p14="http://schemas.microsoft.com/office/powerpoint/2010/main" val="12041485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7607"/>
            <a:ext cx="8085415" cy="477054"/>
          </a:xfrm>
          <a:prstGeom prst="rect">
            <a:avLst/>
          </a:prstGeom>
        </p:spPr>
        <p:txBody>
          <a:bodyPr vert="horz" wrap="square" lIns="0" tIns="15240" rIns="0" bIns="0" rtlCol="0">
            <a:spAutoFit/>
          </a:bodyPr>
          <a:lstStyle/>
          <a:p>
            <a:pPr marL="12700">
              <a:lnSpc>
                <a:spcPct val="100000"/>
              </a:lnSpc>
              <a:spcBef>
                <a:spcPts val="120"/>
              </a:spcBef>
            </a:pPr>
            <a:r>
              <a:rPr spc="105" dirty="0"/>
              <a:t>A</a:t>
            </a:r>
            <a:r>
              <a:rPr spc="85" dirty="0"/>
              <a:t>n</a:t>
            </a:r>
            <a:r>
              <a:rPr dirty="0"/>
              <a:t>a</a:t>
            </a:r>
            <a:r>
              <a:rPr spc="25" dirty="0"/>
              <a:t>t</a:t>
            </a:r>
            <a:r>
              <a:rPr spc="114" dirty="0"/>
              <a:t>o</a:t>
            </a:r>
            <a:r>
              <a:rPr spc="70" dirty="0"/>
              <a:t>my</a:t>
            </a:r>
            <a:r>
              <a:rPr spc="-200" dirty="0"/>
              <a:t> </a:t>
            </a:r>
            <a:r>
              <a:rPr spc="100" dirty="0"/>
              <a:t>o</a:t>
            </a:r>
            <a:r>
              <a:rPr spc="155" dirty="0"/>
              <a:t>f</a:t>
            </a:r>
            <a:r>
              <a:rPr spc="-200" dirty="0"/>
              <a:t> </a:t>
            </a:r>
            <a:r>
              <a:rPr spc="25" dirty="0"/>
              <a:t>a</a:t>
            </a:r>
            <a:r>
              <a:rPr spc="-200" dirty="0"/>
              <a:t> </a:t>
            </a:r>
            <a:r>
              <a:rPr lang="en-US" spc="50" dirty="0"/>
              <a:t>N</a:t>
            </a:r>
            <a:r>
              <a:rPr spc="50" dirty="0"/>
              <a:t>eu</a:t>
            </a:r>
            <a:r>
              <a:rPr spc="-20" dirty="0"/>
              <a:t>r</a:t>
            </a:r>
            <a:r>
              <a:rPr spc="-10" dirty="0"/>
              <a:t>al</a:t>
            </a:r>
            <a:r>
              <a:rPr spc="-200" dirty="0"/>
              <a:t> </a:t>
            </a:r>
            <a:r>
              <a:rPr lang="en-US" spc="-35" dirty="0"/>
              <a:t>R</a:t>
            </a:r>
            <a:r>
              <a:rPr spc="60" dirty="0"/>
              <a:t>e</a:t>
            </a:r>
            <a:r>
              <a:rPr spc="45" dirty="0"/>
              <a:t>tr</a:t>
            </a:r>
            <a:r>
              <a:rPr spc="15" dirty="0"/>
              <a:t>i</a:t>
            </a:r>
            <a:r>
              <a:rPr spc="75" dirty="0"/>
              <a:t>e</a:t>
            </a:r>
            <a:r>
              <a:rPr spc="10" dirty="0"/>
              <a:t>v</a:t>
            </a:r>
            <a:r>
              <a:rPr spc="70" dirty="0"/>
              <a:t>er</a:t>
            </a:r>
          </a:p>
        </p:txBody>
      </p:sp>
      <p:sp>
        <p:nvSpPr>
          <p:cNvPr id="33" name="Content Placeholder 32">
            <a:extLst>
              <a:ext uri="{FF2B5EF4-FFF2-40B4-BE49-F238E27FC236}">
                <a16:creationId xmlns:a16="http://schemas.microsoft.com/office/drawing/2014/main" id="{CD505237-591C-8236-03CB-0C538319B336}"/>
              </a:ext>
            </a:extLst>
          </p:cNvPr>
          <p:cNvSpPr>
            <a:spLocks noGrp="1"/>
          </p:cNvSpPr>
          <p:nvPr>
            <p:ph type="body" sz="quarter" idx="16"/>
          </p:nvPr>
        </p:nvSpPr>
        <p:spPr/>
        <p:txBody>
          <a:bodyPr>
            <a:normAutofit/>
          </a:bodyPr>
          <a:lstStyle/>
          <a:p>
            <a:pPr marL="12065" indent="0">
              <a:lnSpc>
                <a:spcPts val="1664"/>
              </a:lnSpc>
              <a:buNone/>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12065" indent="0">
              <a:lnSpc>
                <a:spcPts val="1664"/>
              </a:lnSpc>
              <a:buNone/>
              <a:tabLst>
                <a:tab pos="376555" algn="l"/>
                <a:tab pos="377190" algn="l"/>
              </a:tabLst>
            </a:pPr>
            <a:endParaRPr lang="en-US" dirty="0"/>
          </a:p>
        </p:txBody>
      </p:sp>
      <p:grpSp>
        <p:nvGrpSpPr>
          <p:cNvPr id="7" name="object 7"/>
          <p:cNvGrpSpPr/>
          <p:nvPr/>
        </p:nvGrpSpPr>
        <p:grpSpPr>
          <a:xfrm>
            <a:off x="5721062" y="2135112"/>
            <a:ext cx="1179830" cy="387350"/>
            <a:chOff x="5721062" y="2135112"/>
            <a:chExt cx="1179830" cy="387350"/>
          </a:xfrm>
        </p:grpSpPr>
        <p:sp>
          <p:nvSpPr>
            <p:cNvPr id="8" name="object 8"/>
            <p:cNvSpPr/>
            <p:nvPr/>
          </p:nvSpPr>
          <p:spPr>
            <a:xfrm>
              <a:off x="5725824" y="2139875"/>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9" name="object 9"/>
            <p:cNvSpPr/>
            <p:nvPr/>
          </p:nvSpPr>
          <p:spPr>
            <a:xfrm>
              <a:off x="5725824" y="2139875"/>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0" name="object 10"/>
          <p:cNvSpPr txBox="1"/>
          <p:nvPr/>
        </p:nvSpPr>
        <p:spPr>
          <a:xfrm>
            <a:off x="6069841" y="2214130"/>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1" name="object 11"/>
          <p:cNvGrpSpPr/>
          <p:nvPr/>
        </p:nvGrpSpPr>
        <p:grpSpPr>
          <a:xfrm>
            <a:off x="5721062" y="2617837"/>
            <a:ext cx="1179830" cy="387350"/>
            <a:chOff x="5721062" y="2617837"/>
            <a:chExt cx="1179830" cy="387350"/>
          </a:xfrm>
        </p:grpSpPr>
        <p:sp>
          <p:nvSpPr>
            <p:cNvPr id="12" name="object 12"/>
            <p:cNvSpPr/>
            <p:nvPr/>
          </p:nvSpPr>
          <p:spPr>
            <a:xfrm>
              <a:off x="5725824" y="2622599"/>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13" name="object 13"/>
            <p:cNvSpPr/>
            <p:nvPr/>
          </p:nvSpPr>
          <p:spPr>
            <a:xfrm>
              <a:off x="5725824" y="2622599"/>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4" name="object 14"/>
          <p:cNvSpPr txBox="1"/>
          <p:nvPr/>
        </p:nvSpPr>
        <p:spPr>
          <a:xfrm>
            <a:off x="6069841" y="2696855"/>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5" name="object 15"/>
          <p:cNvGrpSpPr/>
          <p:nvPr/>
        </p:nvGrpSpPr>
        <p:grpSpPr>
          <a:xfrm>
            <a:off x="5721062" y="3100562"/>
            <a:ext cx="1179830" cy="387350"/>
            <a:chOff x="5721062" y="3100562"/>
            <a:chExt cx="1179830" cy="387350"/>
          </a:xfrm>
        </p:grpSpPr>
        <p:sp>
          <p:nvSpPr>
            <p:cNvPr id="16" name="object 16"/>
            <p:cNvSpPr/>
            <p:nvPr/>
          </p:nvSpPr>
          <p:spPr>
            <a:xfrm>
              <a:off x="5725824" y="3105324"/>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17" name="object 17"/>
            <p:cNvSpPr/>
            <p:nvPr/>
          </p:nvSpPr>
          <p:spPr>
            <a:xfrm>
              <a:off x="5725824" y="3105324"/>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8" name="object 18"/>
          <p:cNvSpPr txBox="1"/>
          <p:nvPr/>
        </p:nvSpPr>
        <p:spPr>
          <a:xfrm>
            <a:off x="6069841" y="3179580"/>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9" name="object 19"/>
          <p:cNvGrpSpPr/>
          <p:nvPr/>
        </p:nvGrpSpPr>
        <p:grpSpPr>
          <a:xfrm>
            <a:off x="5721062" y="3583287"/>
            <a:ext cx="1179830" cy="387350"/>
            <a:chOff x="5721062" y="3583287"/>
            <a:chExt cx="1179830" cy="387350"/>
          </a:xfrm>
        </p:grpSpPr>
        <p:sp>
          <p:nvSpPr>
            <p:cNvPr id="20" name="object 20"/>
            <p:cNvSpPr/>
            <p:nvPr/>
          </p:nvSpPr>
          <p:spPr>
            <a:xfrm>
              <a:off x="5725824" y="3588049"/>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21" name="object 21"/>
            <p:cNvSpPr/>
            <p:nvPr/>
          </p:nvSpPr>
          <p:spPr>
            <a:xfrm>
              <a:off x="5725824" y="3588049"/>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22" name="object 22"/>
          <p:cNvSpPr txBox="1"/>
          <p:nvPr/>
        </p:nvSpPr>
        <p:spPr>
          <a:xfrm>
            <a:off x="6069841" y="3662305"/>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sp>
        <p:nvSpPr>
          <p:cNvPr id="23" name="object 23"/>
          <p:cNvSpPr txBox="1"/>
          <p:nvPr/>
        </p:nvSpPr>
        <p:spPr>
          <a:xfrm>
            <a:off x="2235324" y="2881950"/>
            <a:ext cx="1170305" cy="293029"/>
          </a:xfrm>
          <a:prstGeom prst="rect">
            <a:avLst/>
          </a:prstGeom>
          <a:solidFill>
            <a:srgbClr val="EEEEEE"/>
          </a:solidFill>
          <a:ln w="9524">
            <a:solidFill>
              <a:srgbClr val="595959"/>
            </a:solidFill>
          </a:ln>
        </p:spPr>
        <p:txBody>
          <a:bodyPr vert="horz" wrap="square" lIns="0" tIns="76835" rIns="0" bIns="0" rtlCol="0">
            <a:spAutoFit/>
          </a:bodyPr>
          <a:lstStyle/>
          <a:p>
            <a:pPr marL="361315">
              <a:lnSpc>
                <a:spcPct val="100000"/>
              </a:lnSpc>
              <a:spcBef>
                <a:spcPts val="605"/>
              </a:spcBef>
            </a:pPr>
            <a:r>
              <a:rPr sz="1400" spc="-35" dirty="0">
                <a:latin typeface="Corbel" panose="020B0503020204020204" pitchFamily="34" charset="0"/>
                <a:cs typeface="Tahoma"/>
              </a:rPr>
              <a:t>input</a:t>
            </a:r>
            <a:endParaRPr sz="1400" dirty="0">
              <a:latin typeface="Corbel" panose="020B0503020204020204" pitchFamily="34" charset="0"/>
              <a:cs typeface="Tahoma"/>
            </a:endParaRPr>
          </a:p>
        </p:txBody>
      </p:sp>
      <p:sp>
        <p:nvSpPr>
          <p:cNvPr id="26" name="object 26"/>
          <p:cNvSpPr/>
          <p:nvPr/>
        </p:nvSpPr>
        <p:spPr>
          <a:xfrm>
            <a:off x="3766299" y="2792249"/>
            <a:ext cx="386080" cy="200660"/>
          </a:xfrm>
          <a:custGeom>
            <a:avLst/>
            <a:gdLst/>
            <a:ahLst/>
            <a:cxnLst/>
            <a:rect l="l" t="t" r="r" b="b"/>
            <a:pathLst>
              <a:path w="386079" h="200660">
                <a:moveTo>
                  <a:pt x="385499" y="200099"/>
                </a:moveTo>
                <a:lnTo>
                  <a:pt x="0" y="200099"/>
                </a:lnTo>
                <a:lnTo>
                  <a:pt x="0" y="0"/>
                </a:lnTo>
                <a:lnTo>
                  <a:pt x="385499" y="0"/>
                </a:lnTo>
                <a:lnTo>
                  <a:pt x="385499" y="200099"/>
                </a:lnTo>
                <a:close/>
              </a:path>
            </a:pathLst>
          </a:custGeom>
          <a:solidFill>
            <a:srgbClr val="FFFFFF"/>
          </a:solidFill>
        </p:spPr>
        <p:txBody>
          <a:bodyPr wrap="square" lIns="0" tIns="0" rIns="0" bIns="0" rtlCol="0"/>
          <a:lstStyle/>
          <a:p>
            <a:endParaRPr/>
          </a:p>
        </p:txBody>
      </p:sp>
      <p:sp>
        <p:nvSpPr>
          <p:cNvPr id="28" name="object 28"/>
          <p:cNvSpPr/>
          <p:nvPr/>
        </p:nvSpPr>
        <p:spPr>
          <a:xfrm>
            <a:off x="3766299" y="3097049"/>
            <a:ext cx="386080" cy="200660"/>
          </a:xfrm>
          <a:custGeom>
            <a:avLst/>
            <a:gdLst/>
            <a:ahLst/>
            <a:cxnLst/>
            <a:rect l="l" t="t" r="r" b="b"/>
            <a:pathLst>
              <a:path w="386079" h="200660">
                <a:moveTo>
                  <a:pt x="385499" y="200099"/>
                </a:moveTo>
                <a:lnTo>
                  <a:pt x="0" y="200099"/>
                </a:lnTo>
                <a:lnTo>
                  <a:pt x="0" y="0"/>
                </a:lnTo>
                <a:lnTo>
                  <a:pt x="385499" y="0"/>
                </a:lnTo>
                <a:lnTo>
                  <a:pt x="385499" y="200099"/>
                </a:lnTo>
                <a:close/>
              </a:path>
            </a:pathLst>
          </a:custGeom>
          <a:solidFill>
            <a:srgbClr val="FFFFFF"/>
          </a:solidFill>
        </p:spPr>
        <p:txBody>
          <a:bodyPr wrap="square" lIns="0" tIns="0" rIns="0" bIns="0" rtlCol="0"/>
          <a:lstStyle/>
          <a:p>
            <a:endParaRPr/>
          </a:p>
        </p:txBody>
      </p:sp>
      <p:sp>
        <p:nvSpPr>
          <p:cNvPr id="34" name="TextBox 33">
            <a:extLst>
              <a:ext uri="{FF2B5EF4-FFF2-40B4-BE49-F238E27FC236}">
                <a16:creationId xmlns:a16="http://schemas.microsoft.com/office/drawing/2014/main" id="{918660BE-8B60-70B1-DA2D-25E8974DB1F2}"/>
              </a:ext>
            </a:extLst>
          </p:cNvPr>
          <p:cNvSpPr txBox="1"/>
          <p:nvPr/>
        </p:nvSpPr>
        <p:spPr>
          <a:xfrm>
            <a:off x="5192950" y="1319771"/>
            <a:ext cx="2351926" cy="738664"/>
          </a:xfrm>
          <a:prstGeom prst="rect">
            <a:avLst/>
          </a:prstGeom>
          <a:noFill/>
        </p:spPr>
        <p:txBody>
          <a:bodyPr wrap="none" rtlCol="0">
            <a:spAutoFit/>
          </a:bodyPr>
          <a:lstStyle/>
          <a:p>
            <a:pPr algn="ctr"/>
            <a:r>
              <a:rPr lang="en-US" dirty="0"/>
              <a:t>We have a “datastore” that </a:t>
            </a:r>
            <a:br>
              <a:rPr lang="en-US" dirty="0"/>
            </a:br>
            <a:r>
              <a:rPr lang="en-US" dirty="0"/>
              <a:t>contains a variety </a:t>
            </a:r>
            <a:br>
              <a:rPr lang="en-US" dirty="0"/>
            </a:br>
            <a:r>
              <a:rPr lang="en-US" dirty="0"/>
              <a:t>of documents </a:t>
            </a:r>
          </a:p>
        </p:txBody>
      </p:sp>
      <p:pic>
        <p:nvPicPr>
          <p:cNvPr id="1027" name="Picture 3" descr="English Wikipedia - Wikipedia">
            <a:extLst>
              <a:ext uri="{FF2B5EF4-FFF2-40B4-BE49-F238E27FC236}">
                <a16:creationId xmlns:a16="http://schemas.microsoft.com/office/drawing/2014/main" id="{0C49B030-BF02-47D4-F5BC-F4CEBF7BF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405" y="4086102"/>
            <a:ext cx="851141" cy="9772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826E0E2-AF96-4BB8-C61B-CF10B706A539}"/>
              </a:ext>
            </a:extLst>
          </p:cNvPr>
          <p:cNvSpPr txBox="1"/>
          <p:nvPr/>
        </p:nvSpPr>
        <p:spPr>
          <a:xfrm>
            <a:off x="1691496" y="1899919"/>
            <a:ext cx="2343910" cy="738664"/>
          </a:xfrm>
          <a:prstGeom prst="rect">
            <a:avLst/>
          </a:prstGeom>
          <a:noFill/>
        </p:spPr>
        <p:txBody>
          <a:bodyPr wrap="none" rtlCol="0">
            <a:spAutoFit/>
          </a:bodyPr>
          <a:lstStyle/>
          <a:p>
            <a:pPr algn="ctr"/>
            <a:r>
              <a:rPr lang="en-US" dirty="0"/>
              <a:t>Given an input, we want to </a:t>
            </a:r>
            <a:br>
              <a:rPr lang="en-US" dirty="0"/>
            </a:br>
            <a:r>
              <a:rPr lang="en-US" dirty="0"/>
              <a:t>find the relevant docs </a:t>
            </a:r>
            <a:br>
              <a:rPr lang="en-US" dirty="0"/>
            </a:br>
            <a:r>
              <a:rPr lang="en-US" dirty="0"/>
              <a:t>from the datastore</a:t>
            </a:r>
          </a:p>
        </p:txBody>
      </p:sp>
    </p:spTree>
    <p:extLst>
      <p:ext uri="{BB962C8B-B14F-4D97-AF65-F5344CB8AC3E}">
        <p14:creationId xmlns:p14="http://schemas.microsoft.com/office/powerpoint/2010/main" val="296337023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F6E6D-658D-6614-F2A8-9561771B38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13DB0A9-EEAB-E3E6-911C-82213B1FA70B}"/>
              </a:ext>
            </a:extLst>
          </p:cNvPr>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A</a:t>
            </a:r>
            <a:r>
              <a:rPr spc="85" dirty="0"/>
              <a:t>n</a:t>
            </a:r>
            <a:r>
              <a:rPr dirty="0"/>
              <a:t>a</a:t>
            </a:r>
            <a:r>
              <a:rPr spc="25" dirty="0"/>
              <a:t>t</a:t>
            </a:r>
            <a:r>
              <a:rPr spc="114" dirty="0"/>
              <a:t>o</a:t>
            </a:r>
            <a:r>
              <a:rPr spc="70" dirty="0"/>
              <a:t>my</a:t>
            </a:r>
            <a:r>
              <a:rPr spc="-200" dirty="0"/>
              <a:t> </a:t>
            </a:r>
            <a:r>
              <a:rPr spc="100" dirty="0"/>
              <a:t>o</a:t>
            </a:r>
            <a:r>
              <a:rPr spc="155" dirty="0"/>
              <a:t>f</a:t>
            </a:r>
            <a:r>
              <a:rPr spc="-200" dirty="0"/>
              <a:t> </a:t>
            </a:r>
            <a:r>
              <a:rPr spc="25" dirty="0"/>
              <a:t>a</a:t>
            </a:r>
            <a:r>
              <a:rPr spc="-200" dirty="0"/>
              <a:t> </a:t>
            </a:r>
            <a:r>
              <a:rPr lang="en-US" spc="50" dirty="0"/>
              <a:t>N</a:t>
            </a:r>
            <a:r>
              <a:rPr spc="50" dirty="0"/>
              <a:t>eu</a:t>
            </a:r>
            <a:r>
              <a:rPr spc="-20" dirty="0"/>
              <a:t>r</a:t>
            </a:r>
            <a:r>
              <a:rPr spc="-10" dirty="0"/>
              <a:t>al</a:t>
            </a:r>
            <a:r>
              <a:rPr spc="-200" dirty="0"/>
              <a:t> </a:t>
            </a:r>
            <a:r>
              <a:rPr lang="en-US" spc="-35" dirty="0"/>
              <a:t>R</a:t>
            </a:r>
            <a:r>
              <a:rPr spc="60" dirty="0"/>
              <a:t>e</a:t>
            </a:r>
            <a:r>
              <a:rPr spc="45" dirty="0"/>
              <a:t>tr</a:t>
            </a:r>
            <a:r>
              <a:rPr spc="15" dirty="0"/>
              <a:t>i</a:t>
            </a:r>
            <a:r>
              <a:rPr spc="75" dirty="0"/>
              <a:t>e</a:t>
            </a:r>
            <a:r>
              <a:rPr spc="10" dirty="0"/>
              <a:t>v</a:t>
            </a:r>
            <a:r>
              <a:rPr spc="70" dirty="0"/>
              <a:t>er</a:t>
            </a:r>
          </a:p>
        </p:txBody>
      </p:sp>
      <p:sp>
        <p:nvSpPr>
          <p:cNvPr id="33" name="Content Placeholder 32">
            <a:extLst>
              <a:ext uri="{FF2B5EF4-FFF2-40B4-BE49-F238E27FC236}">
                <a16:creationId xmlns:a16="http://schemas.microsoft.com/office/drawing/2014/main" id="{1E74FCD1-3F6A-C149-0AA7-CEE74A3C4BFB}"/>
              </a:ext>
            </a:extLst>
          </p:cNvPr>
          <p:cNvSpPr>
            <a:spLocks noGrp="1"/>
          </p:cNvSpPr>
          <p:nvPr>
            <p:ph type="body" sz="quarter" idx="16"/>
          </p:nvPr>
        </p:nvSpPr>
        <p:spPr/>
        <p:txBody>
          <a:bodyPr>
            <a:normAutofit/>
          </a:bodyPr>
          <a:lstStyle/>
          <a:p>
            <a:pPr marL="376555" indent="-339090">
              <a:lnSpc>
                <a:spcPts val="1664"/>
              </a:lnSpc>
              <a:spcBef>
                <a:spcPts val="100"/>
              </a:spcBef>
              <a:buAutoNum type="arabicPeriod"/>
              <a:tabLst>
                <a:tab pos="376555" algn="l"/>
                <a:tab pos="377190" algn="l"/>
              </a:tabLst>
            </a:pPr>
            <a:r>
              <a:rPr lang="en-US" dirty="0"/>
              <a:t>Score the input against each key.</a:t>
            </a:r>
          </a:p>
          <a:p>
            <a:pPr marL="376555" indent="-364490">
              <a:lnSpc>
                <a:spcPts val="1664"/>
              </a:lnSpc>
              <a:buAutoNum type="arabicPeriod"/>
              <a:tabLst>
                <a:tab pos="376555" algn="l"/>
                <a:tab pos="377190" algn="l"/>
              </a:tabLst>
            </a:pPr>
            <a:r>
              <a:rPr lang="en-US" dirty="0"/>
              <a:t>Return the value for the highest scoring key.</a:t>
            </a:r>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12065" indent="0">
              <a:lnSpc>
                <a:spcPts val="1664"/>
              </a:lnSpc>
              <a:buNone/>
              <a:tabLst>
                <a:tab pos="376555" algn="l"/>
                <a:tab pos="377190" algn="l"/>
              </a:tabLst>
            </a:pPr>
            <a:endParaRPr lang="en-US" dirty="0"/>
          </a:p>
        </p:txBody>
      </p:sp>
      <p:sp>
        <p:nvSpPr>
          <p:cNvPr id="3" name="object 3">
            <a:extLst>
              <a:ext uri="{FF2B5EF4-FFF2-40B4-BE49-F238E27FC236}">
                <a16:creationId xmlns:a16="http://schemas.microsoft.com/office/drawing/2014/main" id="{4117DDAC-DEC5-C0EF-9BBC-9C6C96023EB0}"/>
              </a:ext>
            </a:extLst>
          </p:cNvPr>
          <p:cNvSpPr txBox="1"/>
          <p:nvPr/>
        </p:nvSpPr>
        <p:spPr>
          <a:xfrm>
            <a:off x="4343400" y="2139875"/>
            <a:ext cx="1170305" cy="293029"/>
          </a:xfrm>
          <a:prstGeom prst="rect">
            <a:avLst/>
          </a:prstGeom>
          <a:solidFill>
            <a:srgbClr val="D9EAD3"/>
          </a:solidFill>
          <a:ln w="9524">
            <a:solidFill>
              <a:srgbClr val="595959"/>
            </a:solidFill>
          </a:ln>
        </p:spPr>
        <p:txBody>
          <a:bodyPr vert="horz" wrap="square" lIns="0" tIns="76835" rIns="0" bIns="0" rtlCol="0">
            <a:spAutoFit/>
          </a:bodyPr>
          <a:lstStyle/>
          <a:p>
            <a:pPr algn="ctr">
              <a:lnSpc>
                <a:spcPct val="100000"/>
              </a:lnSpc>
              <a:spcBef>
                <a:spcPts val="605"/>
              </a:spcBef>
            </a:pPr>
            <a:r>
              <a:rPr sz="1400" spc="-35" dirty="0">
                <a:latin typeface="Corbel" panose="020B0503020204020204" pitchFamily="34" charset="0"/>
                <a:cs typeface="Tahoma"/>
              </a:rPr>
              <a:t>key</a:t>
            </a:r>
            <a:endParaRPr sz="1400" dirty="0">
              <a:latin typeface="Corbel" panose="020B0503020204020204" pitchFamily="34" charset="0"/>
              <a:cs typeface="Tahoma"/>
            </a:endParaRPr>
          </a:p>
        </p:txBody>
      </p:sp>
      <p:sp>
        <p:nvSpPr>
          <p:cNvPr id="4" name="object 4">
            <a:extLst>
              <a:ext uri="{FF2B5EF4-FFF2-40B4-BE49-F238E27FC236}">
                <a16:creationId xmlns:a16="http://schemas.microsoft.com/office/drawing/2014/main" id="{293212EA-E192-EEB6-8028-792398B8A8CB}"/>
              </a:ext>
            </a:extLst>
          </p:cNvPr>
          <p:cNvSpPr txBox="1"/>
          <p:nvPr/>
        </p:nvSpPr>
        <p:spPr>
          <a:xfrm>
            <a:off x="4343400" y="2622599"/>
            <a:ext cx="1170305" cy="293029"/>
          </a:xfrm>
          <a:prstGeom prst="rect">
            <a:avLst/>
          </a:prstGeom>
          <a:solidFill>
            <a:srgbClr val="D9EAD3"/>
          </a:solidFill>
          <a:ln w="9524">
            <a:solidFill>
              <a:srgbClr val="595959"/>
            </a:solidFill>
          </a:ln>
        </p:spPr>
        <p:txBody>
          <a:bodyPr vert="horz" wrap="square" lIns="0" tIns="76835" rIns="0" bIns="0" rtlCol="0">
            <a:spAutoFit/>
          </a:bodyPr>
          <a:lstStyle/>
          <a:p>
            <a:pPr algn="ctr">
              <a:lnSpc>
                <a:spcPct val="100000"/>
              </a:lnSpc>
              <a:spcBef>
                <a:spcPts val="605"/>
              </a:spcBef>
            </a:pPr>
            <a:r>
              <a:rPr sz="1400" spc="-35" dirty="0">
                <a:latin typeface="Corbel" panose="020B0503020204020204" pitchFamily="34" charset="0"/>
                <a:cs typeface="Tahoma"/>
              </a:rPr>
              <a:t>key</a:t>
            </a:r>
            <a:endParaRPr sz="1400" dirty="0">
              <a:latin typeface="Corbel" panose="020B0503020204020204" pitchFamily="34" charset="0"/>
              <a:cs typeface="Tahoma"/>
            </a:endParaRPr>
          </a:p>
        </p:txBody>
      </p:sp>
      <p:sp>
        <p:nvSpPr>
          <p:cNvPr id="5" name="object 5">
            <a:extLst>
              <a:ext uri="{FF2B5EF4-FFF2-40B4-BE49-F238E27FC236}">
                <a16:creationId xmlns:a16="http://schemas.microsoft.com/office/drawing/2014/main" id="{B5A4C07E-03CE-30BE-D4A4-0C195F9B777F}"/>
              </a:ext>
            </a:extLst>
          </p:cNvPr>
          <p:cNvSpPr txBox="1"/>
          <p:nvPr/>
        </p:nvSpPr>
        <p:spPr>
          <a:xfrm>
            <a:off x="4343400" y="3105324"/>
            <a:ext cx="1170305" cy="293029"/>
          </a:xfrm>
          <a:prstGeom prst="rect">
            <a:avLst/>
          </a:prstGeom>
          <a:solidFill>
            <a:srgbClr val="D9EAD3"/>
          </a:solidFill>
          <a:ln w="9524">
            <a:solidFill>
              <a:srgbClr val="595959"/>
            </a:solidFill>
          </a:ln>
        </p:spPr>
        <p:txBody>
          <a:bodyPr vert="horz" wrap="square" lIns="0" tIns="76835" rIns="0" bIns="0" rtlCol="0">
            <a:spAutoFit/>
          </a:bodyPr>
          <a:lstStyle/>
          <a:p>
            <a:pPr algn="ctr">
              <a:lnSpc>
                <a:spcPct val="100000"/>
              </a:lnSpc>
              <a:spcBef>
                <a:spcPts val="605"/>
              </a:spcBef>
            </a:pPr>
            <a:r>
              <a:rPr sz="1400" spc="-35" dirty="0">
                <a:latin typeface="Corbel" panose="020B0503020204020204" pitchFamily="34" charset="0"/>
                <a:cs typeface="Tahoma"/>
              </a:rPr>
              <a:t>key</a:t>
            </a:r>
            <a:endParaRPr sz="1400" dirty="0">
              <a:latin typeface="Corbel" panose="020B0503020204020204" pitchFamily="34" charset="0"/>
              <a:cs typeface="Tahoma"/>
            </a:endParaRPr>
          </a:p>
        </p:txBody>
      </p:sp>
      <p:sp>
        <p:nvSpPr>
          <p:cNvPr id="6" name="object 6">
            <a:extLst>
              <a:ext uri="{FF2B5EF4-FFF2-40B4-BE49-F238E27FC236}">
                <a16:creationId xmlns:a16="http://schemas.microsoft.com/office/drawing/2014/main" id="{BE185D41-C01C-0DFA-F432-2C8C812AF2F2}"/>
              </a:ext>
            </a:extLst>
          </p:cNvPr>
          <p:cNvSpPr txBox="1"/>
          <p:nvPr/>
        </p:nvSpPr>
        <p:spPr>
          <a:xfrm>
            <a:off x="4343400" y="3588049"/>
            <a:ext cx="1170305" cy="293029"/>
          </a:xfrm>
          <a:prstGeom prst="rect">
            <a:avLst/>
          </a:prstGeom>
          <a:solidFill>
            <a:srgbClr val="D9EAD3"/>
          </a:solidFill>
          <a:ln w="9524">
            <a:solidFill>
              <a:srgbClr val="595959"/>
            </a:solidFill>
          </a:ln>
        </p:spPr>
        <p:txBody>
          <a:bodyPr vert="horz" wrap="square" lIns="0" tIns="76835" rIns="0" bIns="0" rtlCol="0">
            <a:spAutoFit/>
          </a:bodyPr>
          <a:lstStyle/>
          <a:p>
            <a:pPr algn="ctr">
              <a:lnSpc>
                <a:spcPct val="100000"/>
              </a:lnSpc>
              <a:spcBef>
                <a:spcPts val="605"/>
              </a:spcBef>
            </a:pPr>
            <a:r>
              <a:rPr sz="1400" spc="-35" dirty="0">
                <a:latin typeface="Corbel" panose="020B0503020204020204" pitchFamily="34" charset="0"/>
                <a:cs typeface="Tahoma"/>
              </a:rPr>
              <a:t>key</a:t>
            </a:r>
            <a:endParaRPr sz="1400" dirty="0">
              <a:latin typeface="Corbel" panose="020B0503020204020204" pitchFamily="34" charset="0"/>
              <a:cs typeface="Tahoma"/>
            </a:endParaRPr>
          </a:p>
        </p:txBody>
      </p:sp>
      <p:grpSp>
        <p:nvGrpSpPr>
          <p:cNvPr id="7" name="object 7">
            <a:extLst>
              <a:ext uri="{FF2B5EF4-FFF2-40B4-BE49-F238E27FC236}">
                <a16:creationId xmlns:a16="http://schemas.microsoft.com/office/drawing/2014/main" id="{C8E09A96-7F3A-B683-DB08-5B664329D2ED}"/>
              </a:ext>
            </a:extLst>
          </p:cNvPr>
          <p:cNvGrpSpPr/>
          <p:nvPr/>
        </p:nvGrpSpPr>
        <p:grpSpPr>
          <a:xfrm>
            <a:off x="5721062" y="2135112"/>
            <a:ext cx="1179830" cy="387350"/>
            <a:chOff x="5721062" y="2135112"/>
            <a:chExt cx="1179830" cy="387350"/>
          </a:xfrm>
        </p:grpSpPr>
        <p:sp>
          <p:nvSpPr>
            <p:cNvPr id="8" name="object 8">
              <a:extLst>
                <a:ext uri="{FF2B5EF4-FFF2-40B4-BE49-F238E27FC236}">
                  <a16:creationId xmlns:a16="http://schemas.microsoft.com/office/drawing/2014/main" id="{221031EB-37E2-E433-D80A-F4FDCF88B16C}"/>
                </a:ext>
              </a:extLst>
            </p:cNvPr>
            <p:cNvSpPr/>
            <p:nvPr/>
          </p:nvSpPr>
          <p:spPr>
            <a:xfrm>
              <a:off x="5725824" y="2139875"/>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9" name="object 9">
              <a:extLst>
                <a:ext uri="{FF2B5EF4-FFF2-40B4-BE49-F238E27FC236}">
                  <a16:creationId xmlns:a16="http://schemas.microsoft.com/office/drawing/2014/main" id="{007E26E1-D7EF-7B16-FA67-E66BF9A94E42}"/>
                </a:ext>
              </a:extLst>
            </p:cNvPr>
            <p:cNvSpPr/>
            <p:nvPr/>
          </p:nvSpPr>
          <p:spPr>
            <a:xfrm>
              <a:off x="5725824" y="2139875"/>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0" name="object 10">
            <a:extLst>
              <a:ext uri="{FF2B5EF4-FFF2-40B4-BE49-F238E27FC236}">
                <a16:creationId xmlns:a16="http://schemas.microsoft.com/office/drawing/2014/main" id="{8CC4355B-109E-CA4F-8D04-DA98BC676E2C}"/>
              </a:ext>
            </a:extLst>
          </p:cNvPr>
          <p:cNvSpPr txBox="1"/>
          <p:nvPr/>
        </p:nvSpPr>
        <p:spPr>
          <a:xfrm>
            <a:off x="6069841" y="2214130"/>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1" name="object 11">
            <a:extLst>
              <a:ext uri="{FF2B5EF4-FFF2-40B4-BE49-F238E27FC236}">
                <a16:creationId xmlns:a16="http://schemas.microsoft.com/office/drawing/2014/main" id="{EDCF3718-0B7B-719B-D640-3BB1AE37AED2}"/>
              </a:ext>
            </a:extLst>
          </p:cNvPr>
          <p:cNvGrpSpPr/>
          <p:nvPr/>
        </p:nvGrpSpPr>
        <p:grpSpPr>
          <a:xfrm>
            <a:off x="5721062" y="2617837"/>
            <a:ext cx="1179830" cy="387350"/>
            <a:chOff x="5721062" y="2617837"/>
            <a:chExt cx="1179830" cy="387350"/>
          </a:xfrm>
        </p:grpSpPr>
        <p:sp>
          <p:nvSpPr>
            <p:cNvPr id="12" name="object 12">
              <a:extLst>
                <a:ext uri="{FF2B5EF4-FFF2-40B4-BE49-F238E27FC236}">
                  <a16:creationId xmlns:a16="http://schemas.microsoft.com/office/drawing/2014/main" id="{A476C89B-F033-1409-FA26-ABEA1531F8CE}"/>
                </a:ext>
              </a:extLst>
            </p:cNvPr>
            <p:cNvSpPr/>
            <p:nvPr/>
          </p:nvSpPr>
          <p:spPr>
            <a:xfrm>
              <a:off x="5725824" y="2622599"/>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13" name="object 13">
              <a:extLst>
                <a:ext uri="{FF2B5EF4-FFF2-40B4-BE49-F238E27FC236}">
                  <a16:creationId xmlns:a16="http://schemas.microsoft.com/office/drawing/2014/main" id="{50DBDBDB-7947-5B27-142A-893C94EC8811}"/>
                </a:ext>
              </a:extLst>
            </p:cNvPr>
            <p:cNvSpPr/>
            <p:nvPr/>
          </p:nvSpPr>
          <p:spPr>
            <a:xfrm>
              <a:off x="5725824" y="2622599"/>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2276CDB3-853B-082B-9252-D73B224BDCAC}"/>
              </a:ext>
            </a:extLst>
          </p:cNvPr>
          <p:cNvSpPr txBox="1"/>
          <p:nvPr/>
        </p:nvSpPr>
        <p:spPr>
          <a:xfrm>
            <a:off x="6069841" y="2696855"/>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5" name="object 15">
            <a:extLst>
              <a:ext uri="{FF2B5EF4-FFF2-40B4-BE49-F238E27FC236}">
                <a16:creationId xmlns:a16="http://schemas.microsoft.com/office/drawing/2014/main" id="{38EA2C1B-53A4-ECDA-79FD-03387BDD56CD}"/>
              </a:ext>
            </a:extLst>
          </p:cNvPr>
          <p:cNvGrpSpPr/>
          <p:nvPr/>
        </p:nvGrpSpPr>
        <p:grpSpPr>
          <a:xfrm>
            <a:off x="5721062" y="3100562"/>
            <a:ext cx="1179830" cy="387350"/>
            <a:chOff x="5721062" y="3100562"/>
            <a:chExt cx="1179830" cy="387350"/>
          </a:xfrm>
        </p:grpSpPr>
        <p:sp>
          <p:nvSpPr>
            <p:cNvPr id="16" name="object 16">
              <a:extLst>
                <a:ext uri="{FF2B5EF4-FFF2-40B4-BE49-F238E27FC236}">
                  <a16:creationId xmlns:a16="http://schemas.microsoft.com/office/drawing/2014/main" id="{35904B1A-89C9-29F6-8948-F70A05CF528B}"/>
                </a:ext>
              </a:extLst>
            </p:cNvPr>
            <p:cNvSpPr/>
            <p:nvPr/>
          </p:nvSpPr>
          <p:spPr>
            <a:xfrm>
              <a:off x="5725824" y="3105324"/>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17" name="object 17">
              <a:extLst>
                <a:ext uri="{FF2B5EF4-FFF2-40B4-BE49-F238E27FC236}">
                  <a16:creationId xmlns:a16="http://schemas.microsoft.com/office/drawing/2014/main" id="{4E972582-6946-C1D3-DEE8-9A8210C22D67}"/>
                </a:ext>
              </a:extLst>
            </p:cNvPr>
            <p:cNvSpPr/>
            <p:nvPr/>
          </p:nvSpPr>
          <p:spPr>
            <a:xfrm>
              <a:off x="5725824" y="3105324"/>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8" name="object 18">
            <a:extLst>
              <a:ext uri="{FF2B5EF4-FFF2-40B4-BE49-F238E27FC236}">
                <a16:creationId xmlns:a16="http://schemas.microsoft.com/office/drawing/2014/main" id="{72FFC903-48A0-BAC9-80C3-7C9F4B5651F1}"/>
              </a:ext>
            </a:extLst>
          </p:cNvPr>
          <p:cNvSpPr txBox="1"/>
          <p:nvPr/>
        </p:nvSpPr>
        <p:spPr>
          <a:xfrm>
            <a:off x="6069841" y="3179580"/>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9" name="object 19">
            <a:extLst>
              <a:ext uri="{FF2B5EF4-FFF2-40B4-BE49-F238E27FC236}">
                <a16:creationId xmlns:a16="http://schemas.microsoft.com/office/drawing/2014/main" id="{B55C1735-E2B1-4684-BF3B-4C75FB13A0FE}"/>
              </a:ext>
            </a:extLst>
          </p:cNvPr>
          <p:cNvGrpSpPr/>
          <p:nvPr/>
        </p:nvGrpSpPr>
        <p:grpSpPr>
          <a:xfrm>
            <a:off x="5721062" y="3583287"/>
            <a:ext cx="1179830" cy="387350"/>
            <a:chOff x="5721062" y="3583287"/>
            <a:chExt cx="1179830" cy="387350"/>
          </a:xfrm>
        </p:grpSpPr>
        <p:sp>
          <p:nvSpPr>
            <p:cNvPr id="20" name="object 20">
              <a:extLst>
                <a:ext uri="{FF2B5EF4-FFF2-40B4-BE49-F238E27FC236}">
                  <a16:creationId xmlns:a16="http://schemas.microsoft.com/office/drawing/2014/main" id="{61222B7A-B112-59AD-514A-9116EA973528}"/>
                </a:ext>
              </a:extLst>
            </p:cNvPr>
            <p:cNvSpPr/>
            <p:nvPr/>
          </p:nvSpPr>
          <p:spPr>
            <a:xfrm>
              <a:off x="5725824" y="3588049"/>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21" name="object 21">
              <a:extLst>
                <a:ext uri="{FF2B5EF4-FFF2-40B4-BE49-F238E27FC236}">
                  <a16:creationId xmlns:a16="http://schemas.microsoft.com/office/drawing/2014/main" id="{5A3B4B16-1D75-D831-1AF3-B78EBA2076E1}"/>
                </a:ext>
              </a:extLst>
            </p:cNvPr>
            <p:cNvSpPr/>
            <p:nvPr/>
          </p:nvSpPr>
          <p:spPr>
            <a:xfrm>
              <a:off x="5725824" y="3588049"/>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AC199EFD-6876-4BC1-A87C-DFB55F687ABA}"/>
              </a:ext>
            </a:extLst>
          </p:cNvPr>
          <p:cNvSpPr txBox="1"/>
          <p:nvPr/>
        </p:nvSpPr>
        <p:spPr>
          <a:xfrm>
            <a:off x="6069841" y="3662305"/>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sp>
        <p:nvSpPr>
          <p:cNvPr id="23" name="object 23">
            <a:extLst>
              <a:ext uri="{FF2B5EF4-FFF2-40B4-BE49-F238E27FC236}">
                <a16:creationId xmlns:a16="http://schemas.microsoft.com/office/drawing/2014/main" id="{EE1D8F26-A6B2-3464-8F3B-B016D0D891EC}"/>
              </a:ext>
            </a:extLst>
          </p:cNvPr>
          <p:cNvSpPr txBox="1"/>
          <p:nvPr/>
        </p:nvSpPr>
        <p:spPr>
          <a:xfrm>
            <a:off x="2235324" y="2881950"/>
            <a:ext cx="1170305" cy="293029"/>
          </a:xfrm>
          <a:prstGeom prst="rect">
            <a:avLst/>
          </a:prstGeom>
          <a:solidFill>
            <a:srgbClr val="EEEEEE"/>
          </a:solidFill>
          <a:ln w="9524">
            <a:solidFill>
              <a:srgbClr val="595959"/>
            </a:solidFill>
          </a:ln>
        </p:spPr>
        <p:txBody>
          <a:bodyPr vert="horz" wrap="square" lIns="0" tIns="76835" rIns="0" bIns="0" rtlCol="0">
            <a:spAutoFit/>
          </a:bodyPr>
          <a:lstStyle/>
          <a:p>
            <a:pPr marL="361315">
              <a:lnSpc>
                <a:spcPct val="100000"/>
              </a:lnSpc>
              <a:spcBef>
                <a:spcPts val="605"/>
              </a:spcBef>
            </a:pPr>
            <a:r>
              <a:rPr sz="1400" spc="-35" dirty="0">
                <a:latin typeface="Corbel" panose="020B0503020204020204" pitchFamily="34" charset="0"/>
                <a:cs typeface="Tahoma"/>
              </a:rPr>
              <a:t>input</a:t>
            </a:r>
            <a:endParaRPr sz="1400" dirty="0">
              <a:latin typeface="Corbel" panose="020B0503020204020204" pitchFamily="34" charset="0"/>
              <a:cs typeface="Tahoma"/>
            </a:endParaRPr>
          </a:p>
        </p:txBody>
      </p:sp>
      <p:sp>
        <p:nvSpPr>
          <p:cNvPr id="24" name="object 24">
            <a:extLst>
              <a:ext uri="{FF2B5EF4-FFF2-40B4-BE49-F238E27FC236}">
                <a16:creationId xmlns:a16="http://schemas.microsoft.com/office/drawing/2014/main" id="{58250C36-BD77-03F7-04E2-E2EB3BC497A2}"/>
              </a:ext>
            </a:extLst>
          </p:cNvPr>
          <p:cNvSpPr/>
          <p:nvPr/>
        </p:nvSpPr>
        <p:spPr>
          <a:xfrm>
            <a:off x="3405625" y="2328449"/>
            <a:ext cx="937894" cy="1448435"/>
          </a:xfrm>
          <a:custGeom>
            <a:avLst/>
            <a:gdLst/>
            <a:ahLst/>
            <a:cxnLst/>
            <a:rect l="l" t="t" r="r" b="b"/>
            <a:pathLst>
              <a:path w="937895" h="1448435">
                <a:moveTo>
                  <a:pt x="0" y="742199"/>
                </a:moveTo>
                <a:lnTo>
                  <a:pt x="937799" y="0"/>
                </a:lnTo>
              </a:path>
              <a:path w="937895" h="1448435">
                <a:moveTo>
                  <a:pt x="0" y="742199"/>
                </a:moveTo>
                <a:lnTo>
                  <a:pt x="937799" y="482999"/>
                </a:lnTo>
              </a:path>
              <a:path w="937895" h="1448435">
                <a:moveTo>
                  <a:pt x="0" y="742199"/>
                </a:moveTo>
                <a:lnTo>
                  <a:pt x="937799" y="965699"/>
                </a:lnTo>
              </a:path>
              <a:path w="937895" h="1448435">
                <a:moveTo>
                  <a:pt x="0" y="742199"/>
                </a:moveTo>
                <a:lnTo>
                  <a:pt x="937799" y="1448399"/>
                </a:lnTo>
              </a:path>
            </a:pathLst>
          </a:custGeom>
          <a:ln w="9524">
            <a:solidFill>
              <a:srgbClr val="595959"/>
            </a:solidFill>
          </a:ln>
        </p:spPr>
        <p:txBody>
          <a:bodyPr wrap="square" lIns="0" tIns="0" rIns="0" bIns="0" rtlCol="0"/>
          <a:lstStyle/>
          <a:p>
            <a:endParaRPr/>
          </a:p>
        </p:txBody>
      </p:sp>
      <p:sp>
        <p:nvSpPr>
          <p:cNvPr id="25" name="object 25">
            <a:extLst>
              <a:ext uri="{FF2B5EF4-FFF2-40B4-BE49-F238E27FC236}">
                <a16:creationId xmlns:a16="http://schemas.microsoft.com/office/drawing/2014/main" id="{9FCB45D2-83B1-C51F-B3F3-3851BD6BC3B1}"/>
              </a:ext>
            </a:extLst>
          </p:cNvPr>
          <p:cNvSpPr txBox="1"/>
          <p:nvPr/>
        </p:nvSpPr>
        <p:spPr>
          <a:xfrm>
            <a:off x="3841048" y="2468146"/>
            <a:ext cx="236220" cy="212879"/>
          </a:xfrm>
          <a:prstGeom prst="rect">
            <a:avLst/>
          </a:prstGeom>
        </p:spPr>
        <p:txBody>
          <a:bodyPr vert="horz" wrap="square" lIns="0" tIns="12700" rIns="0" bIns="0" rtlCol="0">
            <a:spAutoFit/>
          </a:bodyPr>
          <a:lstStyle/>
          <a:p>
            <a:pPr marL="12700">
              <a:lnSpc>
                <a:spcPct val="100000"/>
              </a:lnSpc>
              <a:spcBef>
                <a:spcPts val="100"/>
              </a:spcBef>
            </a:pPr>
            <a:r>
              <a:rPr sz="1300" spc="-135" dirty="0">
                <a:latin typeface="Corbel" panose="020B0503020204020204" pitchFamily="34" charset="0"/>
                <a:cs typeface="Tahoma"/>
              </a:rPr>
              <a:t>1.2</a:t>
            </a:r>
            <a:endParaRPr sz="1300" dirty="0">
              <a:latin typeface="Corbel" panose="020B0503020204020204" pitchFamily="34" charset="0"/>
              <a:cs typeface="Tahoma"/>
            </a:endParaRPr>
          </a:p>
        </p:txBody>
      </p:sp>
      <p:sp>
        <p:nvSpPr>
          <p:cNvPr id="26" name="object 26">
            <a:extLst>
              <a:ext uri="{FF2B5EF4-FFF2-40B4-BE49-F238E27FC236}">
                <a16:creationId xmlns:a16="http://schemas.microsoft.com/office/drawing/2014/main" id="{2E76B3DE-FFDD-0F7D-8369-D35C75426931}"/>
              </a:ext>
            </a:extLst>
          </p:cNvPr>
          <p:cNvSpPr/>
          <p:nvPr/>
        </p:nvSpPr>
        <p:spPr>
          <a:xfrm>
            <a:off x="3766299" y="2792249"/>
            <a:ext cx="386080" cy="200660"/>
          </a:xfrm>
          <a:custGeom>
            <a:avLst/>
            <a:gdLst/>
            <a:ahLst/>
            <a:cxnLst/>
            <a:rect l="l" t="t" r="r" b="b"/>
            <a:pathLst>
              <a:path w="386079" h="200660">
                <a:moveTo>
                  <a:pt x="385499" y="200099"/>
                </a:moveTo>
                <a:lnTo>
                  <a:pt x="0" y="200099"/>
                </a:lnTo>
                <a:lnTo>
                  <a:pt x="0" y="0"/>
                </a:lnTo>
                <a:lnTo>
                  <a:pt x="385499" y="0"/>
                </a:lnTo>
                <a:lnTo>
                  <a:pt x="385499" y="200099"/>
                </a:lnTo>
                <a:close/>
              </a:path>
            </a:pathLst>
          </a:custGeom>
          <a:solidFill>
            <a:srgbClr val="FFFFFF"/>
          </a:solidFill>
        </p:spPr>
        <p:txBody>
          <a:bodyPr wrap="square" lIns="0" tIns="0" rIns="0" bIns="0" rtlCol="0"/>
          <a:lstStyle/>
          <a:p>
            <a:endParaRPr/>
          </a:p>
        </p:txBody>
      </p:sp>
      <p:sp>
        <p:nvSpPr>
          <p:cNvPr id="27" name="object 27">
            <a:extLst>
              <a:ext uri="{FF2B5EF4-FFF2-40B4-BE49-F238E27FC236}">
                <a16:creationId xmlns:a16="http://schemas.microsoft.com/office/drawing/2014/main" id="{375A5F03-CE84-B5A2-E40D-B5B006C56329}"/>
              </a:ext>
            </a:extLst>
          </p:cNvPr>
          <p:cNvSpPr txBox="1"/>
          <p:nvPr/>
        </p:nvSpPr>
        <p:spPr>
          <a:xfrm>
            <a:off x="3820087" y="2772946"/>
            <a:ext cx="278130" cy="212879"/>
          </a:xfrm>
          <a:prstGeom prst="rect">
            <a:avLst/>
          </a:prstGeom>
        </p:spPr>
        <p:txBody>
          <a:bodyPr vert="horz" wrap="square" lIns="0" tIns="12700" rIns="0" bIns="0" rtlCol="0">
            <a:spAutoFit/>
          </a:bodyPr>
          <a:lstStyle/>
          <a:p>
            <a:pPr marL="12700">
              <a:lnSpc>
                <a:spcPct val="100000"/>
              </a:lnSpc>
              <a:spcBef>
                <a:spcPts val="100"/>
              </a:spcBef>
            </a:pPr>
            <a:r>
              <a:rPr sz="1300" spc="-25" dirty="0">
                <a:latin typeface="Corbel" panose="020B0503020204020204" pitchFamily="34" charset="0"/>
                <a:cs typeface="Tahoma"/>
              </a:rPr>
              <a:t>0.3</a:t>
            </a:r>
            <a:endParaRPr sz="1300" dirty="0">
              <a:latin typeface="Corbel" panose="020B0503020204020204" pitchFamily="34" charset="0"/>
              <a:cs typeface="Tahoma"/>
            </a:endParaRPr>
          </a:p>
        </p:txBody>
      </p:sp>
      <p:sp>
        <p:nvSpPr>
          <p:cNvPr id="28" name="object 28">
            <a:extLst>
              <a:ext uri="{FF2B5EF4-FFF2-40B4-BE49-F238E27FC236}">
                <a16:creationId xmlns:a16="http://schemas.microsoft.com/office/drawing/2014/main" id="{C49FF5CA-76D4-7C55-8A4C-8A546F4E3A8E}"/>
              </a:ext>
            </a:extLst>
          </p:cNvPr>
          <p:cNvSpPr/>
          <p:nvPr/>
        </p:nvSpPr>
        <p:spPr>
          <a:xfrm>
            <a:off x="3766299" y="3097049"/>
            <a:ext cx="386080" cy="200660"/>
          </a:xfrm>
          <a:custGeom>
            <a:avLst/>
            <a:gdLst/>
            <a:ahLst/>
            <a:cxnLst/>
            <a:rect l="l" t="t" r="r" b="b"/>
            <a:pathLst>
              <a:path w="386079" h="200660">
                <a:moveTo>
                  <a:pt x="385499" y="200099"/>
                </a:moveTo>
                <a:lnTo>
                  <a:pt x="0" y="200099"/>
                </a:lnTo>
                <a:lnTo>
                  <a:pt x="0" y="0"/>
                </a:lnTo>
                <a:lnTo>
                  <a:pt x="385499" y="0"/>
                </a:lnTo>
                <a:lnTo>
                  <a:pt x="385499" y="200099"/>
                </a:lnTo>
                <a:close/>
              </a:path>
            </a:pathLst>
          </a:custGeom>
          <a:solidFill>
            <a:srgbClr val="FFFFFF"/>
          </a:solidFill>
        </p:spPr>
        <p:txBody>
          <a:bodyPr wrap="square" lIns="0" tIns="0" rIns="0" bIns="0" rtlCol="0"/>
          <a:lstStyle/>
          <a:p>
            <a:endParaRPr/>
          </a:p>
        </p:txBody>
      </p:sp>
      <p:sp>
        <p:nvSpPr>
          <p:cNvPr id="29" name="object 29">
            <a:extLst>
              <a:ext uri="{FF2B5EF4-FFF2-40B4-BE49-F238E27FC236}">
                <a16:creationId xmlns:a16="http://schemas.microsoft.com/office/drawing/2014/main" id="{363C8F68-BC1E-4CC7-09AB-A2514AA9CB79}"/>
              </a:ext>
            </a:extLst>
          </p:cNvPr>
          <p:cNvSpPr txBox="1"/>
          <p:nvPr/>
        </p:nvSpPr>
        <p:spPr>
          <a:xfrm>
            <a:off x="3826524" y="3077746"/>
            <a:ext cx="265430" cy="212879"/>
          </a:xfrm>
          <a:prstGeom prst="rect">
            <a:avLst/>
          </a:prstGeom>
        </p:spPr>
        <p:txBody>
          <a:bodyPr vert="horz" wrap="square" lIns="0" tIns="12700" rIns="0" bIns="0" rtlCol="0">
            <a:spAutoFit/>
          </a:bodyPr>
          <a:lstStyle/>
          <a:p>
            <a:pPr marL="12700">
              <a:lnSpc>
                <a:spcPct val="100000"/>
              </a:lnSpc>
              <a:spcBef>
                <a:spcPts val="100"/>
              </a:spcBef>
            </a:pPr>
            <a:r>
              <a:rPr sz="1300" spc="-60" dirty="0">
                <a:latin typeface="Corbel" panose="020B0503020204020204" pitchFamily="34" charset="0"/>
                <a:cs typeface="Tahoma"/>
              </a:rPr>
              <a:t>6.8</a:t>
            </a:r>
            <a:endParaRPr sz="1300" dirty="0">
              <a:latin typeface="Corbel" panose="020B0503020204020204" pitchFamily="34" charset="0"/>
              <a:cs typeface="Tahoma"/>
            </a:endParaRPr>
          </a:p>
        </p:txBody>
      </p:sp>
      <p:sp>
        <p:nvSpPr>
          <p:cNvPr id="30" name="object 30">
            <a:extLst>
              <a:ext uri="{FF2B5EF4-FFF2-40B4-BE49-F238E27FC236}">
                <a16:creationId xmlns:a16="http://schemas.microsoft.com/office/drawing/2014/main" id="{B678764E-4B4B-88D1-F3FF-B17580B8A7A3}"/>
              </a:ext>
            </a:extLst>
          </p:cNvPr>
          <p:cNvSpPr txBox="1"/>
          <p:nvPr/>
        </p:nvSpPr>
        <p:spPr>
          <a:xfrm>
            <a:off x="3853348" y="3382545"/>
            <a:ext cx="212090" cy="212879"/>
          </a:xfrm>
          <a:prstGeom prst="rect">
            <a:avLst/>
          </a:prstGeom>
        </p:spPr>
        <p:txBody>
          <a:bodyPr vert="horz" wrap="square" lIns="0" tIns="12700" rIns="0" bIns="0" rtlCol="0">
            <a:spAutoFit/>
          </a:bodyPr>
          <a:lstStyle/>
          <a:p>
            <a:pPr marL="12700">
              <a:lnSpc>
                <a:spcPct val="100000"/>
              </a:lnSpc>
              <a:spcBef>
                <a:spcPts val="100"/>
              </a:spcBef>
            </a:pPr>
            <a:r>
              <a:rPr sz="1300" spc="-250" dirty="0">
                <a:latin typeface="Corbel" panose="020B0503020204020204" pitchFamily="34" charset="0"/>
                <a:cs typeface="Tahoma"/>
              </a:rPr>
              <a:t>7</a:t>
            </a:r>
            <a:r>
              <a:rPr sz="1300" spc="-90" dirty="0">
                <a:latin typeface="Corbel" panose="020B0503020204020204" pitchFamily="34" charset="0"/>
                <a:cs typeface="Tahoma"/>
              </a:rPr>
              <a:t>.</a:t>
            </a:r>
            <a:r>
              <a:rPr sz="1300" spc="-265" dirty="0">
                <a:latin typeface="Corbel" panose="020B0503020204020204" pitchFamily="34" charset="0"/>
                <a:cs typeface="Tahoma"/>
              </a:rPr>
              <a:t>1</a:t>
            </a:r>
            <a:endParaRPr sz="1300" dirty="0">
              <a:latin typeface="Corbel" panose="020B0503020204020204" pitchFamily="34" charset="0"/>
              <a:cs typeface="Tahoma"/>
            </a:endParaRPr>
          </a:p>
        </p:txBody>
      </p:sp>
      <p:sp>
        <p:nvSpPr>
          <p:cNvPr id="32" name="Google Shape;138;g1501cc781cf_0_0">
            <a:extLst>
              <a:ext uri="{FF2B5EF4-FFF2-40B4-BE49-F238E27FC236}">
                <a16:creationId xmlns:a16="http://schemas.microsoft.com/office/drawing/2014/main" id="{413FD175-8908-5A6D-F80C-2D550DBFB1D7}"/>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Kelvin </a:t>
            </a:r>
            <a:r>
              <a:rPr lang="en-US" sz="900" dirty="0" err="1">
                <a:solidFill>
                  <a:schemeClr val="tx1">
                    <a:lumMod val="65000"/>
                    <a:lumOff val="35000"/>
                  </a:schemeClr>
                </a:solidFill>
                <a:latin typeface="Corbel"/>
                <a:ea typeface="Corbel"/>
                <a:cs typeface="Corbel"/>
                <a:sym typeface="Corbel"/>
              </a:rPr>
              <a:t>Guu</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
        <p:nvSpPr>
          <p:cNvPr id="31" name="object 32">
            <a:extLst>
              <a:ext uri="{FF2B5EF4-FFF2-40B4-BE49-F238E27FC236}">
                <a16:creationId xmlns:a16="http://schemas.microsoft.com/office/drawing/2014/main" id="{30CA7A1A-509C-B2C0-D566-49454FE1CE1F}"/>
              </a:ext>
            </a:extLst>
          </p:cNvPr>
          <p:cNvSpPr txBox="1"/>
          <p:nvPr/>
        </p:nvSpPr>
        <p:spPr>
          <a:xfrm>
            <a:off x="778212" y="4474107"/>
            <a:ext cx="7396523" cy="335989"/>
          </a:xfrm>
          <a:prstGeom prst="rect">
            <a:avLst/>
          </a:prstGeom>
        </p:spPr>
        <p:txBody>
          <a:bodyPr vert="horz" wrap="square" lIns="0" tIns="12700" rIns="0" bIns="0" rtlCol="0">
            <a:spAutoFit/>
          </a:bodyPr>
          <a:lstStyle/>
          <a:p>
            <a:pPr marL="12700">
              <a:lnSpc>
                <a:spcPct val="100000"/>
              </a:lnSpc>
              <a:spcBef>
                <a:spcPts val="100"/>
              </a:spcBef>
              <a:tabLst>
                <a:tab pos="4894580" algn="l"/>
              </a:tabLst>
            </a:pPr>
            <a:r>
              <a:rPr lang="en-US" sz="1800" spc="95" dirty="0">
                <a:solidFill>
                  <a:srgbClr val="C00000"/>
                </a:solidFill>
                <a:latin typeface="Corbel" panose="020B0503020204020204" pitchFamily="34" charset="0"/>
                <a:cs typeface="Tahoma"/>
              </a:rPr>
              <a:t>A similarity </a:t>
            </a:r>
            <a:r>
              <a:rPr sz="1800" spc="65" dirty="0">
                <a:solidFill>
                  <a:srgbClr val="C00000"/>
                </a:solidFill>
                <a:latin typeface="Corbel" panose="020B0503020204020204" pitchFamily="34" charset="0"/>
                <a:cs typeface="Tahoma"/>
              </a:rPr>
              <a:t>f</a:t>
            </a:r>
            <a:r>
              <a:rPr sz="1800" spc="45" dirty="0">
                <a:solidFill>
                  <a:srgbClr val="C00000"/>
                </a:solidFill>
                <a:latin typeface="Corbel" panose="020B0503020204020204" pitchFamily="34" charset="0"/>
                <a:cs typeface="Tahoma"/>
              </a:rPr>
              <a:t>un</a:t>
            </a:r>
            <a:r>
              <a:rPr sz="1800" spc="25" dirty="0">
                <a:solidFill>
                  <a:srgbClr val="C00000"/>
                </a:solidFill>
                <a:latin typeface="Corbel" panose="020B0503020204020204" pitchFamily="34" charset="0"/>
                <a:cs typeface="Tahoma"/>
              </a:rPr>
              <a:t>c</a:t>
            </a:r>
            <a:r>
              <a:rPr sz="1800" spc="45" dirty="0">
                <a:solidFill>
                  <a:srgbClr val="C00000"/>
                </a:solidFill>
                <a:latin typeface="Corbel" panose="020B0503020204020204" pitchFamily="34" charset="0"/>
                <a:cs typeface="Tahoma"/>
              </a:rPr>
              <a:t>t</a:t>
            </a:r>
            <a:r>
              <a:rPr sz="1800" spc="-15" dirty="0">
                <a:solidFill>
                  <a:srgbClr val="C00000"/>
                </a:solidFill>
                <a:latin typeface="Corbel" panose="020B0503020204020204" pitchFamily="34" charset="0"/>
                <a:cs typeface="Tahoma"/>
              </a:rPr>
              <a:t>i</a:t>
            </a:r>
            <a:r>
              <a:rPr sz="1800" spc="55" dirty="0">
                <a:solidFill>
                  <a:srgbClr val="C00000"/>
                </a:solidFill>
                <a:latin typeface="Corbel" panose="020B0503020204020204" pitchFamily="34" charset="0"/>
                <a:cs typeface="Tahoma"/>
              </a:rPr>
              <a:t>o</a:t>
            </a:r>
            <a:r>
              <a:rPr sz="1800" spc="-80" dirty="0">
                <a:solidFill>
                  <a:srgbClr val="C00000"/>
                </a:solidFill>
                <a:latin typeface="Corbel" panose="020B0503020204020204" pitchFamily="34" charset="0"/>
                <a:cs typeface="Tahoma"/>
              </a:rPr>
              <a:t>n:</a:t>
            </a:r>
            <a:r>
              <a:rPr sz="1800" dirty="0">
                <a:solidFill>
                  <a:srgbClr val="C00000"/>
                </a:solidFill>
                <a:latin typeface="Corbel" panose="020B0503020204020204" pitchFamily="34" charset="0"/>
                <a:cs typeface="Tahoma"/>
              </a:rPr>
              <a:t> </a:t>
            </a:r>
            <a:r>
              <a:rPr sz="1400" spc="85" dirty="0">
                <a:latin typeface="Corbel" panose="020B0503020204020204" pitchFamily="34" charset="0"/>
                <a:cs typeface="Tahoma"/>
              </a:rPr>
              <a:t> </a:t>
            </a:r>
            <a:r>
              <a:rPr lang="en-US" sz="1400" spc="85" dirty="0">
                <a:latin typeface="Corbel" panose="020B0503020204020204" pitchFamily="34" charset="0"/>
                <a:cs typeface="Tahoma"/>
              </a:rPr>
              <a:t>       </a:t>
            </a:r>
            <a:r>
              <a:rPr lang="en-US" sz="2100" b="1" spc="-5" dirty="0">
                <a:latin typeface="Consolas"/>
                <a:cs typeface="Consolas"/>
              </a:rPr>
              <a:t>sim</a:t>
            </a:r>
            <a:r>
              <a:rPr sz="2100" b="1" spc="-5" dirty="0">
                <a:latin typeface="Consolas"/>
                <a:cs typeface="Consolas"/>
              </a:rPr>
              <a:t>(input</a:t>
            </a:r>
            <a:r>
              <a:rPr sz="2100" b="1" dirty="0">
                <a:latin typeface="Consolas"/>
                <a:cs typeface="Consolas"/>
              </a:rPr>
              <a:t>,</a:t>
            </a:r>
            <a:r>
              <a:rPr sz="2100" b="1" spc="-10" dirty="0">
                <a:latin typeface="Consolas"/>
                <a:cs typeface="Consolas"/>
              </a:rPr>
              <a:t> </a:t>
            </a:r>
            <a:r>
              <a:rPr sz="2100" b="1" spc="-5" dirty="0">
                <a:latin typeface="Consolas"/>
                <a:cs typeface="Consolas"/>
              </a:rPr>
              <a:t>key</a:t>
            </a:r>
            <a:r>
              <a:rPr sz="2100" b="1" dirty="0">
                <a:latin typeface="Consolas"/>
                <a:cs typeface="Consolas"/>
              </a:rPr>
              <a:t>)</a:t>
            </a:r>
            <a:r>
              <a:rPr sz="2100" b="1" spc="35" dirty="0">
                <a:latin typeface="Consolas"/>
                <a:cs typeface="Consolas"/>
              </a:rPr>
              <a:t> </a:t>
            </a:r>
            <a:r>
              <a:rPr sz="2100" b="1" dirty="0">
                <a:latin typeface="Arial"/>
                <a:cs typeface="Arial"/>
              </a:rPr>
              <a:t>→	</a:t>
            </a:r>
            <a:r>
              <a:rPr sz="2100" b="1" spc="-5" dirty="0">
                <a:latin typeface="Consolas"/>
                <a:cs typeface="Consolas"/>
              </a:rPr>
              <a:t>score</a:t>
            </a:r>
            <a:endParaRPr sz="2100" dirty="0">
              <a:latin typeface="Consolas"/>
              <a:cs typeface="Consolas"/>
            </a:endParaRPr>
          </a:p>
        </p:txBody>
      </p:sp>
    </p:spTree>
    <p:extLst>
      <p:ext uri="{BB962C8B-B14F-4D97-AF65-F5344CB8AC3E}">
        <p14:creationId xmlns:p14="http://schemas.microsoft.com/office/powerpoint/2010/main" val="18115086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919" y="487607"/>
            <a:ext cx="8085415" cy="477054"/>
          </a:xfrm>
          <a:prstGeom prst="rect">
            <a:avLst/>
          </a:prstGeom>
        </p:spPr>
        <p:txBody>
          <a:bodyPr vert="horz" wrap="square" lIns="0" tIns="15240" rIns="0" bIns="0" rtlCol="0">
            <a:spAutoFit/>
          </a:bodyPr>
          <a:lstStyle/>
          <a:p>
            <a:pPr marL="12700">
              <a:lnSpc>
                <a:spcPct val="100000"/>
              </a:lnSpc>
              <a:spcBef>
                <a:spcPts val="120"/>
              </a:spcBef>
            </a:pPr>
            <a:r>
              <a:rPr lang="en-US" dirty="0"/>
              <a:t>Similarity via Sentence Embeddings</a:t>
            </a:r>
            <a:endParaRPr dirty="0"/>
          </a:p>
        </p:txBody>
      </p:sp>
      <p:sp>
        <p:nvSpPr>
          <p:cNvPr id="2" name="Text Placeholder 1">
            <a:extLst>
              <a:ext uri="{FF2B5EF4-FFF2-40B4-BE49-F238E27FC236}">
                <a16:creationId xmlns:a16="http://schemas.microsoft.com/office/drawing/2014/main" id="{83CDFCE8-167E-8DE4-1336-7C6052AB7607}"/>
              </a:ext>
            </a:extLst>
          </p:cNvPr>
          <p:cNvSpPr>
            <a:spLocks noGrp="1"/>
          </p:cNvSpPr>
          <p:nvPr>
            <p:ph type="body" sz="quarter" idx="16"/>
          </p:nvPr>
        </p:nvSpPr>
        <p:spPr>
          <a:xfrm>
            <a:off x="5431881" y="1637538"/>
            <a:ext cx="3665760" cy="3077573"/>
          </a:xfrm>
        </p:spPr>
        <p:txBody>
          <a:bodyPr/>
          <a:lstStyle/>
          <a:p>
            <a:r>
              <a:rPr lang="en-US" b="1" dirty="0"/>
              <a:t>Advantages: </a:t>
            </a:r>
          </a:p>
          <a:p>
            <a:pPr lvl="1"/>
            <a:r>
              <a:rPr lang="en-US" dirty="0"/>
              <a:t>Differentiable -- can optimize with gradient descent.</a:t>
            </a:r>
            <a:br>
              <a:rPr lang="en-US" dirty="0"/>
            </a:br>
            <a:endParaRPr lang="en-US" dirty="0"/>
          </a:p>
          <a:p>
            <a:pPr lvl="1"/>
            <a:endParaRPr lang="en-US" dirty="0"/>
          </a:p>
          <a:p>
            <a:pPr lvl="1"/>
            <a:endParaRPr lang="en-US" dirty="0"/>
          </a:p>
          <a:p>
            <a:r>
              <a:rPr lang="en-US" b="1" dirty="0"/>
              <a:t>Disadvantages: </a:t>
            </a:r>
          </a:p>
          <a:p>
            <a:pPr lvl="1"/>
            <a:r>
              <a:rPr lang="en-US" dirty="0"/>
              <a:t>Works well for data on which your LM is pre-trained on. </a:t>
            </a:r>
            <a:br>
              <a:rPr lang="en-US" dirty="0"/>
            </a:br>
            <a:endParaRPr lang="en-US" dirty="0"/>
          </a:p>
          <a:p>
            <a:pPr lvl="1"/>
            <a:endParaRPr lang="en-US" dirty="0"/>
          </a:p>
        </p:txBody>
      </p:sp>
      <p:sp>
        <p:nvSpPr>
          <p:cNvPr id="4" name="object 4"/>
          <p:cNvSpPr txBox="1"/>
          <p:nvPr/>
        </p:nvSpPr>
        <p:spPr>
          <a:xfrm>
            <a:off x="511526" y="1319650"/>
            <a:ext cx="5051635" cy="335989"/>
          </a:xfrm>
          <a:prstGeom prst="rect">
            <a:avLst/>
          </a:prstGeom>
        </p:spPr>
        <p:txBody>
          <a:bodyPr vert="horz" wrap="square" lIns="0" tIns="12700" rIns="0" bIns="0" rtlCol="0">
            <a:spAutoFit/>
          </a:bodyPr>
          <a:lstStyle/>
          <a:p>
            <a:pPr marL="12700">
              <a:lnSpc>
                <a:spcPct val="100000"/>
              </a:lnSpc>
              <a:spcBef>
                <a:spcPts val="100"/>
              </a:spcBef>
              <a:tabLst>
                <a:tab pos="2918460" algn="l"/>
              </a:tabLst>
            </a:pPr>
            <a:r>
              <a:rPr lang="en-US" sz="2100" b="1" spc="-5" dirty="0">
                <a:latin typeface="Consolas"/>
                <a:cs typeface="Consolas"/>
              </a:rPr>
              <a:t>sim</a:t>
            </a:r>
            <a:r>
              <a:rPr sz="2100" b="1" spc="-5" dirty="0">
                <a:latin typeface="Consolas"/>
                <a:cs typeface="Consolas"/>
              </a:rPr>
              <a:t>(</a:t>
            </a:r>
            <a:r>
              <a:rPr lang="en-US" sz="2100" b="1" spc="-5" dirty="0">
                <a:latin typeface="Consolas"/>
                <a:cs typeface="Consolas"/>
              </a:rPr>
              <a:t>I</a:t>
            </a:r>
            <a:r>
              <a:rPr sz="2100" b="1" dirty="0">
                <a:latin typeface="Consolas"/>
                <a:cs typeface="Consolas"/>
              </a:rPr>
              <a:t>,</a:t>
            </a:r>
            <a:r>
              <a:rPr lang="en-US" sz="2100" b="1" dirty="0">
                <a:latin typeface="Consolas"/>
                <a:cs typeface="Consolas"/>
              </a:rPr>
              <a:t>M</a:t>
            </a:r>
            <a:r>
              <a:rPr sz="2100" b="1" dirty="0">
                <a:latin typeface="Consolas"/>
                <a:cs typeface="Consolas"/>
              </a:rPr>
              <a:t>)</a:t>
            </a:r>
            <a:r>
              <a:rPr lang="en-US" sz="2100" b="1" dirty="0">
                <a:latin typeface="Consolas"/>
                <a:cs typeface="Consolas"/>
              </a:rPr>
              <a:t>= Encoder(I) x Encoder(M)</a:t>
            </a:r>
            <a:endParaRPr sz="2100" dirty="0">
              <a:latin typeface="Consolas"/>
              <a:cs typeface="Consolas"/>
            </a:endParaRPr>
          </a:p>
        </p:txBody>
      </p:sp>
      <p:sp>
        <p:nvSpPr>
          <p:cNvPr id="26" name="Google Shape;138;g1501cc781cf_0_0">
            <a:extLst>
              <a:ext uri="{FF2B5EF4-FFF2-40B4-BE49-F238E27FC236}">
                <a16:creationId xmlns:a16="http://schemas.microsoft.com/office/drawing/2014/main" id="{31881717-AF14-00F2-A312-320C57E954F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Kelvin </a:t>
            </a:r>
            <a:r>
              <a:rPr lang="en-US" sz="900" dirty="0" err="1">
                <a:solidFill>
                  <a:schemeClr val="tx1">
                    <a:lumMod val="65000"/>
                    <a:lumOff val="35000"/>
                  </a:schemeClr>
                </a:solidFill>
                <a:latin typeface="Corbel"/>
                <a:ea typeface="Corbel"/>
                <a:cs typeface="Corbel"/>
                <a:sym typeface="Corbel"/>
              </a:rPr>
              <a:t>Guu</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grpSp>
        <p:nvGrpSpPr>
          <p:cNvPr id="5" name="Group 4">
            <a:extLst>
              <a:ext uri="{FF2B5EF4-FFF2-40B4-BE49-F238E27FC236}">
                <a16:creationId xmlns:a16="http://schemas.microsoft.com/office/drawing/2014/main" id="{B677D5D9-C9A6-F762-DA2F-16CD16029022}"/>
              </a:ext>
            </a:extLst>
          </p:cNvPr>
          <p:cNvGrpSpPr/>
          <p:nvPr/>
        </p:nvGrpSpPr>
        <p:grpSpPr>
          <a:xfrm>
            <a:off x="907706" y="1903328"/>
            <a:ext cx="3663950" cy="2545991"/>
            <a:chOff x="255445" y="1296987"/>
            <a:chExt cx="4653398" cy="3121967"/>
          </a:xfrm>
        </p:grpSpPr>
        <p:pic>
          <p:nvPicPr>
            <p:cNvPr id="28" name="object 3">
              <a:extLst>
                <a:ext uri="{FF2B5EF4-FFF2-40B4-BE49-F238E27FC236}">
                  <a16:creationId xmlns:a16="http://schemas.microsoft.com/office/drawing/2014/main" id="{39711174-84FB-F464-6289-4B6F0ECBDE23}"/>
                </a:ext>
              </a:extLst>
            </p:cNvPr>
            <p:cNvPicPr/>
            <p:nvPr/>
          </p:nvPicPr>
          <p:blipFill>
            <a:blip r:embed="rId2" cstate="print"/>
            <a:stretch>
              <a:fillRect/>
            </a:stretch>
          </p:blipFill>
          <p:spPr>
            <a:xfrm>
              <a:off x="255445" y="2813506"/>
              <a:ext cx="2115273" cy="1082569"/>
            </a:xfrm>
            <a:prstGeom prst="rect">
              <a:avLst/>
            </a:prstGeom>
          </p:spPr>
        </p:pic>
        <p:sp>
          <p:nvSpPr>
            <p:cNvPr id="29" name="object 4">
              <a:extLst>
                <a:ext uri="{FF2B5EF4-FFF2-40B4-BE49-F238E27FC236}">
                  <a16:creationId xmlns:a16="http://schemas.microsoft.com/office/drawing/2014/main" id="{4CD75E9C-B644-D2C1-836B-511119755078}"/>
                </a:ext>
              </a:extLst>
            </p:cNvPr>
            <p:cNvSpPr txBox="1"/>
            <p:nvPr/>
          </p:nvSpPr>
          <p:spPr>
            <a:xfrm>
              <a:off x="805763" y="4097374"/>
              <a:ext cx="926466" cy="321580"/>
            </a:xfrm>
            <a:prstGeom prst="rect">
              <a:avLst/>
            </a:prstGeom>
            <a:solidFill>
              <a:srgbClr val="EEEEEE"/>
            </a:solidFill>
            <a:ln w="9524">
              <a:solidFill>
                <a:srgbClr val="595959"/>
              </a:solidFill>
            </a:ln>
          </p:spPr>
          <p:txBody>
            <a:bodyPr vert="horz" wrap="square" lIns="0" tIns="76835" rIns="0" bIns="0" rtlCol="0" anchor="ctr">
              <a:spAutoFit/>
            </a:bodyPr>
            <a:lstStyle/>
            <a:p>
              <a:pPr marL="239395">
                <a:lnSpc>
                  <a:spcPct val="100000"/>
                </a:lnSpc>
                <a:spcBef>
                  <a:spcPts val="605"/>
                </a:spcBef>
              </a:pPr>
              <a:r>
                <a:rPr sz="1200" spc="-35" dirty="0">
                  <a:latin typeface="Corbel" panose="020B0503020204020204" pitchFamily="34" charset="0"/>
                  <a:cs typeface="Tahoma"/>
                </a:rPr>
                <a:t>input</a:t>
              </a:r>
              <a:endParaRPr sz="1200" dirty="0">
                <a:latin typeface="Corbel" panose="020B0503020204020204" pitchFamily="34" charset="0"/>
                <a:cs typeface="Tahoma"/>
              </a:endParaRPr>
            </a:p>
          </p:txBody>
        </p:sp>
        <p:grpSp>
          <p:nvGrpSpPr>
            <p:cNvPr id="30" name="object 5">
              <a:extLst>
                <a:ext uri="{FF2B5EF4-FFF2-40B4-BE49-F238E27FC236}">
                  <a16:creationId xmlns:a16="http://schemas.microsoft.com/office/drawing/2014/main" id="{0F988DFD-B801-7576-5CF4-AB8F6EF6943C}"/>
                </a:ext>
              </a:extLst>
            </p:cNvPr>
            <p:cNvGrpSpPr/>
            <p:nvPr/>
          </p:nvGrpSpPr>
          <p:grpSpPr>
            <a:xfrm>
              <a:off x="591451" y="2295062"/>
              <a:ext cx="1355090" cy="1821814"/>
              <a:chOff x="717912" y="2295062"/>
              <a:chExt cx="1355090" cy="1821814"/>
            </a:xfrm>
          </p:grpSpPr>
          <p:sp>
            <p:nvSpPr>
              <p:cNvPr id="31" name="object 6">
                <a:extLst>
                  <a:ext uri="{FF2B5EF4-FFF2-40B4-BE49-F238E27FC236}">
                    <a16:creationId xmlns:a16="http://schemas.microsoft.com/office/drawing/2014/main" id="{56937351-0D89-C7A1-CDC3-E0A8150E96B8}"/>
                  </a:ext>
                </a:extLst>
              </p:cNvPr>
              <p:cNvSpPr/>
              <p:nvPr/>
            </p:nvSpPr>
            <p:spPr>
              <a:xfrm>
                <a:off x="1395424" y="3960899"/>
                <a:ext cx="0" cy="151130"/>
              </a:xfrm>
              <a:custGeom>
                <a:avLst/>
                <a:gdLst/>
                <a:ahLst/>
                <a:cxnLst/>
                <a:rect l="l" t="t" r="r" b="b"/>
                <a:pathLst>
                  <a:path h="151129">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32" name="object 7">
                <a:extLst>
                  <a:ext uri="{FF2B5EF4-FFF2-40B4-BE49-F238E27FC236}">
                    <a16:creationId xmlns:a16="http://schemas.microsoft.com/office/drawing/2014/main" id="{0236C54F-449D-84FF-4441-51AC3FE52134}"/>
                  </a:ext>
                </a:extLst>
              </p:cNvPr>
              <p:cNvSpPr/>
              <p:nvPr/>
            </p:nvSpPr>
            <p:spPr>
              <a:xfrm>
                <a:off x="1379692" y="39176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33" name="object 8">
                <a:extLst>
                  <a:ext uri="{FF2B5EF4-FFF2-40B4-BE49-F238E27FC236}">
                    <a16:creationId xmlns:a16="http://schemas.microsoft.com/office/drawing/2014/main" id="{9C42A1C5-156A-C6FB-CBE4-1C9102C25078}"/>
                  </a:ext>
                </a:extLst>
              </p:cNvPr>
              <p:cNvSpPr/>
              <p:nvPr/>
            </p:nvSpPr>
            <p:spPr>
              <a:xfrm>
                <a:off x="1379692" y="39176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sp>
            <p:nvSpPr>
              <p:cNvPr id="34" name="object 9">
                <a:extLst>
                  <a:ext uri="{FF2B5EF4-FFF2-40B4-BE49-F238E27FC236}">
                    <a16:creationId xmlns:a16="http://schemas.microsoft.com/office/drawing/2014/main" id="{3DD188F4-555A-587A-6C1D-78CFA4252684}"/>
                  </a:ext>
                </a:extLst>
              </p:cNvPr>
              <p:cNvSpPr/>
              <p:nvPr/>
            </p:nvSpPr>
            <p:spPr>
              <a:xfrm>
                <a:off x="1395424" y="2665499"/>
                <a:ext cx="0" cy="151130"/>
              </a:xfrm>
              <a:custGeom>
                <a:avLst/>
                <a:gdLst/>
                <a:ahLst/>
                <a:cxnLst/>
                <a:rect l="l" t="t" r="r" b="b"/>
                <a:pathLst>
                  <a:path h="151130">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35" name="object 10">
                <a:extLst>
                  <a:ext uri="{FF2B5EF4-FFF2-40B4-BE49-F238E27FC236}">
                    <a16:creationId xmlns:a16="http://schemas.microsoft.com/office/drawing/2014/main" id="{281B08DA-2FD0-B3A5-B088-BBC30C12C413}"/>
                  </a:ext>
                </a:extLst>
              </p:cNvPr>
              <p:cNvSpPr/>
              <p:nvPr/>
            </p:nvSpPr>
            <p:spPr>
              <a:xfrm>
                <a:off x="1379692" y="26222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36" name="object 11">
                <a:extLst>
                  <a:ext uri="{FF2B5EF4-FFF2-40B4-BE49-F238E27FC236}">
                    <a16:creationId xmlns:a16="http://schemas.microsoft.com/office/drawing/2014/main" id="{BB35D383-98A4-590E-F642-081AB8C3BF02}"/>
                  </a:ext>
                </a:extLst>
              </p:cNvPr>
              <p:cNvSpPr/>
              <p:nvPr/>
            </p:nvSpPr>
            <p:spPr>
              <a:xfrm>
                <a:off x="1379692" y="26222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sp>
            <p:nvSpPr>
              <p:cNvPr id="37" name="object 12">
                <a:extLst>
                  <a:ext uri="{FF2B5EF4-FFF2-40B4-BE49-F238E27FC236}">
                    <a16:creationId xmlns:a16="http://schemas.microsoft.com/office/drawing/2014/main" id="{64861D80-93BA-9E22-CF1B-64DF6201BD47}"/>
                  </a:ext>
                </a:extLst>
              </p:cNvPr>
              <p:cNvSpPr/>
              <p:nvPr/>
            </p:nvSpPr>
            <p:spPr>
              <a:xfrm>
                <a:off x="722674" y="2299824"/>
                <a:ext cx="1345565" cy="330835"/>
              </a:xfrm>
              <a:custGeom>
                <a:avLst/>
                <a:gdLst/>
                <a:ahLst/>
                <a:cxnLst/>
                <a:rect l="l" t="t" r="r" b="b"/>
                <a:pathLst>
                  <a:path w="1345564" h="330835">
                    <a:moveTo>
                      <a:pt x="1290448" y="330299"/>
                    </a:moveTo>
                    <a:lnTo>
                      <a:pt x="55051" y="330299"/>
                    </a:lnTo>
                    <a:lnTo>
                      <a:pt x="33622" y="325973"/>
                    </a:lnTo>
                    <a:lnTo>
                      <a:pt x="16124" y="314175"/>
                    </a:lnTo>
                    <a:lnTo>
                      <a:pt x="4326" y="296677"/>
                    </a:lnTo>
                    <a:lnTo>
                      <a:pt x="0" y="275248"/>
                    </a:lnTo>
                    <a:lnTo>
                      <a:pt x="0" y="55051"/>
                    </a:lnTo>
                    <a:lnTo>
                      <a:pt x="4326" y="33622"/>
                    </a:lnTo>
                    <a:lnTo>
                      <a:pt x="16124" y="16124"/>
                    </a:lnTo>
                    <a:lnTo>
                      <a:pt x="33622" y="4326"/>
                    </a:lnTo>
                    <a:lnTo>
                      <a:pt x="55051" y="0"/>
                    </a:lnTo>
                    <a:lnTo>
                      <a:pt x="1290448" y="0"/>
                    </a:lnTo>
                    <a:lnTo>
                      <a:pt x="1329375" y="16123"/>
                    </a:lnTo>
                    <a:lnTo>
                      <a:pt x="1345499" y="55051"/>
                    </a:lnTo>
                    <a:lnTo>
                      <a:pt x="1345499" y="275248"/>
                    </a:lnTo>
                    <a:lnTo>
                      <a:pt x="1341173" y="296677"/>
                    </a:lnTo>
                    <a:lnTo>
                      <a:pt x="1329375" y="314175"/>
                    </a:lnTo>
                    <a:lnTo>
                      <a:pt x="1311877" y="325973"/>
                    </a:lnTo>
                    <a:lnTo>
                      <a:pt x="1290448" y="330299"/>
                    </a:lnTo>
                    <a:close/>
                  </a:path>
                </a:pathLst>
              </a:custGeom>
              <a:solidFill>
                <a:srgbClr val="EEEEEE"/>
              </a:solidFill>
            </p:spPr>
            <p:txBody>
              <a:bodyPr wrap="square" lIns="0" tIns="0" rIns="0" bIns="0" rtlCol="0" anchor="ctr"/>
              <a:lstStyle/>
              <a:p>
                <a:pPr algn="ctr"/>
                <a:endParaRPr sz="1200"/>
              </a:p>
            </p:txBody>
          </p:sp>
          <p:sp>
            <p:nvSpPr>
              <p:cNvPr id="38" name="object 13">
                <a:extLst>
                  <a:ext uri="{FF2B5EF4-FFF2-40B4-BE49-F238E27FC236}">
                    <a16:creationId xmlns:a16="http://schemas.microsoft.com/office/drawing/2014/main" id="{8606A73A-B1C2-E29D-F762-9A946C16DDC1}"/>
                  </a:ext>
                </a:extLst>
              </p:cNvPr>
              <p:cNvSpPr/>
              <p:nvPr/>
            </p:nvSpPr>
            <p:spPr>
              <a:xfrm>
                <a:off x="722674" y="2299824"/>
                <a:ext cx="1345565" cy="330835"/>
              </a:xfrm>
              <a:custGeom>
                <a:avLst/>
                <a:gdLst/>
                <a:ahLst/>
                <a:cxnLst/>
                <a:rect l="l" t="t" r="r" b="b"/>
                <a:pathLst>
                  <a:path w="1345564" h="330835">
                    <a:moveTo>
                      <a:pt x="0" y="55051"/>
                    </a:moveTo>
                    <a:lnTo>
                      <a:pt x="4326" y="33622"/>
                    </a:lnTo>
                    <a:lnTo>
                      <a:pt x="16124" y="16124"/>
                    </a:lnTo>
                    <a:lnTo>
                      <a:pt x="33622" y="4326"/>
                    </a:lnTo>
                    <a:lnTo>
                      <a:pt x="55051" y="0"/>
                    </a:lnTo>
                    <a:lnTo>
                      <a:pt x="1290448" y="0"/>
                    </a:lnTo>
                    <a:lnTo>
                      <a:pt x="1329375" y="16123"/>
                    </a:lnTo>
                    <a:lnTo>
                      <a:pt x="1345499" y="55051"/>
                    </a:lnTo>
                    <a:lnTo>
                      <a:pt x="1345499" y="275248"/>
                    </a:lnTo>
                    <a:lnTo>
                      <a:pt x="1341173" y="296677"/>
                    </a:lnTo>
                    <a:lnTo>
                      <a:pt x="1329375" y="314175"/>
                    </a:lnTo>
                    <a:lnTo>
                      <a:pt x="1311877" y="325973"/>
                    </a:lnTo>
                    <a:lnTo>
                      <a:pt x="1290448" y="330299"/>
                    </a:lnTo>
                    <a:lnTo>
                      <a:pt x="55051" y="330299"/>
                    </a:lnTo>
                    <a:lnTo>
                      <a:pt x="33622" y="325973"/>
                    </a:lnTo>
                    <a:lnTo>
                      <a:pt x="16124" y="314175"/>
                    </a:lnTo>
                    <a:lnTo>
                      <a:pt x="4326" y="296677"/>
                    </a:lnTo>
                    <a:lnTo>
                      <a:pt x="0" y="275248"/>
                    </a:lnTo>
                    <a:lnTo>
                      <a:pt x="0" y="55051"/>
                    </a:lnTo>
                    <a:close/>
                  </a:path>
                </a:pathLst>
              </a:custGeom>
              <a:ln w="9524">
                <a:solidFill>
                  <a:srgbClr val="595959"/>
                </a:solidFill>
              </a:ln>
            </p:spPr>
            <p:txBody>
              <a:bodyPr wrap="square" lIns="0" tIns="0" rIns="0" bIns="0" rtlCol="0" anchor="ctr"/>
              <a:lstStyle/>
              <a:p>
                <a:pPr algn="ctr"/>
                <a:endParaRPr sz="1200"/>
              </a:p>
            </p:txBody>
          </p:sp>
        </p:grpSp>
        <p:sp>
          <p:nvSpPr>
            <p:cNvPr id="39" name="object 14">
              <a:extLst>
                <a:ext uri="{FF2B5EF4-FFF2-40B4-BE49-F238E27FC236}">
                  <a16:creationId xmlns:a16="http://schemas.microsoft.com/office/drawing/2014/main" id="{02B93BB1-7FCB-70A0-67FD-453971435457}"/>
                </a:ext>
              </a:extLst>
            </p:cNvPr>
            <p:cNvSpPr txBox="1"/>
            <p:nvPr/>
          </p:nvSpPr>
          <p:spPr>
            <a:xfrm>
              <a:off x="731427" y="2333438"/>
              <a:ext cx="1076325" cy="242168"/>
            </a:xfrm>
            <a:prstGeom prst="rect">
              <a:avLst/>
            </a:prstGeom>
          </p:spPr>
          <p:txBody>
            <a:bodyPr vert="horz" wrap="square" lIns="0" tIns="12700" rIns="0" bIns="0" rtlCol="0" anchor="ctr">
              <a:spAutoFit/>
            </a:bodyPr>
            <a:lstStyle/>
            <a:p>
              <a:pPr marL="12700" algn="ctr">
                <a:lnSpc>
                  <a:spcPct val="100000"/>
                </a:lnSpc>
                <a:spcBef>
                  <a:spcPts val="100"/>
                </a:spcBef>
              </a:pPr>
              <a:r>
                <a:rPr sz="1200" spc="-30" dirty="0">
                  <a:latin typeface="Corbel" panose="020B0503020204020204" pitchFamily="34" charset="0"/>
                  <a:cs typeface="Tahoma"/>
                </a:rPr>
                <a:t>in</a:t>
              </a:r>
              <a:r>
                <a:rPr sz="1200" spc="-50" dirty="0">
                  <a:latin typeface="Corbel" panose="020B0503020204020204" pitchFamily="34" charset="0"/>
                  <a:cs typeface="Tahoma"/>
                </a:rPr>
                <a:t>p</a:t>
              </a:r>
              <a:r>
                <a:rPr sz="1200" spc="-55" dirty="0">
                  <a:latin typeface="Corbel" panose="020B0503020204020204" pitchFamily="34" charset="0"/>
                  <a:cs typeface="Tahoma"/>
                </a:rPr>
                <a:t>u</a:t>
              </a:r>
              <a:r>
                <a:rPr sz="1200" dirty="0">
                  <a:latin typeface="Corbel" panose="020B0503020204020204" pitchFamily="34" charset="0"/>
                  <a:cs typeface="Tahoma"/>
                </a:rPr>
                <a:t>t</a:t>
              </a:r>
              <a:r>
                <a:rPr sz="1200" spc="-85" dirty="0">
                  <a:latin typeface="Corbel" panose="020B0503020204020204" pitchFamily="34" charset="0"/>
                  <a:cs typeface="Tahoma"/>
                </a:rPr>
                <a:t> </a:t>
              </a:r>
              <a:r>
                <a:rPr sz="1200" spc="-25" dirty="0">
                  <a:latin typeface="Corbel" panose="020B0503020204020204" pitchFamily="34" charset="0"/>
                  <a:cs typeface="Tahoma"/>
                </a:rPr>
                <a:t>v</a:t>
              </a:r>
              <a:r>
                <a:rPr sz="1200" spc="-5" dirty="0">
                  <a:latin typeface="Corbel" panose="020B0503020204020204" pitchFamily="34" charset="0"/>
                  <a:cs typeface="Tahoma"/>
                </a:rPr>
                <a:t>e</a:t>
              </a:r>
              <a:r>
                <a:rPr sz="1200" spc="50" dirty="0">
                  <a:latin typeface="Corbel" panose="020B0503020204020204" pitchFamily="34" charset="0"/>
                  <a:cs typeface="Tahoma"/>
                </a:rPr>
                <a:t>c</a:t>
              </a:r>
              <a:r>
                <a:rPr sz="1200" spc="-25" dirty="0">
                  <a:latin typeface="Corbel" panose="020B0503020204020204" pitchFamily="34" charset="0"/>
                  <a:cs typeface="Tahoma"/>
                </a:rPr>
                <a:t>t</a:t>
              </a:r>
              <a:r>
                <a:rPr sz="1200" spc="-20" dirty="0">
                  <a:latin typeface="Corbel" panose="020B0503020204020204" pitchFamily="34" charset="0"/>
                  <a:cs typeface="Tahoma"/>
                </a:rPr>
                <a:t>o</a:t>
              </a:r>
              <a:r>
                <a:rPr sz="1200" spc="-10" dirty="0">
                  <a:latin typeface="Corbel" panose="020B0503020204020204" pitchFamily="34" charset="0"/>
                  <a:cs typeface="Tahoma"/>
                </a:rPr>
                <a:t>r</a:t>
              </a:r>
              <a:endParaRPr sz="1200" dirty="0">
                <a:latin typeface="Corbel" panose="020B0503020204020204" pitchFamily="34" charset="0"/>
                <a:cs typeface="Tahoma"/>
              </a:endParaRPr>
            </a:p>
          </p:txBody>
        </p:sp>
        <p:pic>
          <p:nvPicPr>
            <p:cNvPr id="40" name="object 15">
              <a:extLst>
                <a:ext uri="{FF2B5EF4-FFF2-40B4-BE49-F238E27FC236}">
                  <a16:creationId xmlns:a16="http://schemas.microsoft.com/office/drawing/2014/main" id="{6153B670-8313-6E78-E593-4527C6127F6C}"/>
                </a:ext>
              </a:extLst>
            </p:cNvPr>
            <p:cNvPicPr/>
            <p:nvPr/>
          </p:nvPicPr>
          <p:blipFill>
            <a:blip r:embed="rId2" cstate="print"/>
            <a:stretch>
              <a:fillRect/>
            </a:stretch>
          </p:blipFill>
          <p:spPr>
            <a:xfrm>
              <a:off x="2793570" y="2813506"/>
              <a:ext cx="2115273" cy="1082569"/>
            </a:xfrm>
            <a:prstGeom prst="rect">
              <a:avLst/>
            </a:prstGeom>
          </p:spPr>
        </p:pic>
        <p:sp>
          <p:nvSpPr>
            <p:cNvPr id="41" name="object 16">
              <a:extLst>
                <a:ext uri="{FF2B5EF4-FFF2-40B4-BE49-F238E27FC236}">
                  <a16:creationId xmlns:a16="http://schemas.microsoft.com/office/drawing/2014/main" id="{9CDDAE80-1D74-D922-8EF6-9815FD372F36}"/>
                </a:ext>
              </a:extLst>
            </p:cNvPr>
            <p:cNvSpPr txBox="1"/>
            <p:nvPr/>
          </p:nvSpPr>
          <p:spPr>
            <a:xfrm>
              <a:off x="3343888" y="4097374"/>
              <a:ext cx="926466" cy="321580"/>
            </a:xfrm>
            <a:prstGeom prst="rect">
              <a:avLst/>
            </a:prstGeom>
            <a:solidFill>
              <a:srgbClr val="D9EAD3"/>
            </a:solidFill>
            <a:ln w="9524">
              <a:solidFill>
                <a:srgbClr val="595959"/>
              </a:solidFill>
            </a:ln>
          </p:spPr>
          <p:txBody>
            <a:bodyPr vert="horz" wrap="square" lIns="0" tIns="76835" rIns="0" bIns="0" rtlCol="0" anchor="ctr">
              <a:spAutoFit/>
            </a:bodyPr>
            <a:lstStyle/>
            <a:p>
              <a:pPr marL="104139">
                <a:lnSpc>
                  <a:spcPct val="100000"/>
                </a:lnSpc>
                <a:spcBef>
                  <a:spcPts val="605"/>
                </a:spcBef>
              </a:pPr>
              <a:r>
                <a:rPr lang="en-US" sz="1200" spc="-25" dirty="0">
                  <a:latin typeface="Corbel" panose="020B0503020204020204" pitchFamily="34" charset="0"/>
                  <a:cs typeface="Tahoma"/>
                </a:rPr>
                <a:t>  </a:t>
              </a:r>
              <a:r>
                <a:rPr sz="1200" spc="-25" dirty="0">
                  <a:latin typeface="Corbel" panose="020B0503020204020204" pitchFamily="34" charset="0"/>
                  <a:cs typeface="Tahoma"/>
                </a:rPr>
                <a:t>memory</a:t>
              </a:r>
              <a:endParaRPr sz="1200" dirty="0">
                <a:latin typeface="Corbel" panose="020B0503020204020204" pitchFamily="34" charset="0"/>
                <a:cs typeface="Tahoma"/>
              </a:endParaRPr>
            </a:p>
          </p:txBody>
        </p:sp>
        <p:grpSp>
          <p:nvGrpSpPr>
            <p:cNvPr id="42" name="object 17">
              <a:extLst>
                <a:ext uri="{FF2B5EF4-FFF2-40B4-BE49-F238E27FC236}">
                  <a16:creationId xmlns:a16="http://schemas.microsoft.com/office/drawing/2014/main" id="{451FD79A-640A-5AA9-E62B-10FAF7E2A5FA}"/>
                </a:ext>
              </a:extLst>
            </p:cNvPr>
            <p:cNvGrpSpPr/>
            <p:nvPr/>
          </p:nvGrpSpPr>
          <p:grpSpPr>
            <a:xfrm>
              <a:off x="3106051" y="2295062"/>
              <a:ext cx="1355090" cy="1821814"/>
              <a:chOff x="3232512" y="2295062"/>
              <a:chExt cx="1355090" cy="1821814"/>
            </a:xfrm>
          </p:grpSpPr>
          <p:sp>
            <p:nvSpPr>
              <p:cNvPr id="43" name="object 18">
                <a:extLst>
                  <a:ext uri="{FF2B5EF4-FFF2-40B4-BE49-F238E27FC236}">
                    <a16:creationId xmlns:a16="http://schemas.microsoft.com/office/drawing/2014/main" id="{648D7A57-C4AA-AAC2-5755-3982C523E104}"/>
                  </a:ext>
                </a:extLst>
              </p:cNvPr>
              <p:cNvSpPr/>
              <p:nvPr/>
            </p:nvSpPr>
            <p:spPr>
              <a:xfrm>
                <a:off x="3933550" y="3960899"/>
                <a:ext cx="0" cy="151130"/>
              </a:xfrm>
              <a:custGeom>
                <a:avLst/>
                <a:gdLst/>
                <a:ahLst/>
                <a:cxnLst/>
                <a:rect l="l" t="t" r="r" b="b"/>
                <a:pathLst>
                  <a:path h="151129">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44" name="object 19">
                <a:extLst>
                  <a:ext uri="{FF2B5EF4-FFF2-40B4-BE49-F238E27FC236}">
                    <a16:creationId xmlns:a16="http://schemas.microsoft.com/office/drawing/2014/main" id="{8192279C-D0A5-F6CD-8A8D-979F4E2DD1BF}"/>
                  </a:ext>
                </a:extLst>
              </p:cNvPr>
              <p:cNvSpPr/>
              <p:nvPr/>
            </p:nvSpPr>
            <p:spPr>
              <a:xfrm>
                <a:off x="3917817" y="39176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45" name="object 20">
                <a:extLst>
                  <a:ext uri="{FF2B5EF4-FFF2-40B4-BE49-F238E27FC236}">
                    <a16:creationId xmlns:a16="http://schemas.microsoft.com/office/drawing/2014/main" id="{04D5B0B1-02F7-F5B8-87E0-939362893809}"/>
                  </a:ext>
                </a:extLst>
              </p:cNvPr>
              <p:cNvSpPr/>
              <p:nvPr/>
            </p:nvSpPr>
            <p:spPr>
              <a:xfrm>
                <a:off x="3917817" y="39176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sp>
            <p:nvSpPr>
              <p:cNvPr id="46" name="object 21">
                <a:extLst>
                  <a:ext uri="{FF2B5EF4-FFF2-40B4-BE49-F238E27FC236}">
                    <a16:creationId xmlns:a16="http://schemas.microsoft.com/office/drawing/2014/main" id="{D0A2BCD4-559F-594F-D9EC-81181E62C308}"/>
                  </a:ext>
                </a:extLst>
              </p:cNvPr>
              <p:cNvSpPr/>
              <p:nvPr/>
            </p:nvSpPr>
            <p:spPr>
              <a:xfrm>
                <a:off x="3910025" y="2665499"/>
                <a:ext cx="0" cy="151130"/>
              </a:xfrm>
              <a:custGeom>
                <a:avLst/>
                <a:gdLst/>
                <a:ahLst/>
                <a:cxnLst/>
                <a:rect l="l" t="t" r="r" b="b"/>
                <a:pathLst>
                  <a:path h="151130">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47" name="object 22">
                <a:extLst>
                  <a:ext uri="{FF2B5EF4-FFF2-40B4-BE49-F238E27FC236}">
                    <a16:creationId xmlns:a16="http://schemas.microsoft.com/office/drawing/2014/main" id="{556730E1-3B29-FB06-56E6-868CE368CFAC}"/>
                  </a:ext>
                </a:extLst>
              </p:cNvPr>
              <p:cNvSpPr/>
              <p:nvPr/>
            </p:nvSpPr>
            <p:spPr>
              <a:xfrm>
                <a:off x="3894292" y="26222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48" name="object 23">
                <a:extLst>
                  <a:ext uri="{FF2B5EF4-FFF2-40B4-BE49-F238E27FC236}">
                    <a16:creationId xmlns:a16="http://schemas.microsoft.com/office/drawing/2014/main" id="{83ED3684-A23A-D159-3B8C-AA1DE3E33993}"/>
                  </a:ext>
                </a:extLst>
              </p:cNvPr>
              <p:cNvSpPr/>
              <p:nvPr/>
            </p:nvSpPr>
            <p:spPr>
              <a:xfrm>
                <a:off x="3894292" y="26222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sp>
            <p:nvSpPr>
              <p:cNvPr id="49" name="object 24">
                <a:extLst>
                  <a:ext uri="{FF2B5EF4-FFF2-40B4-BE49-F238E27FC236}">
                    <a16:creationId xmlns:a16="http://schemas.microsoft.com/office/drawing/2014/main" id="{F51AB95E-955D-C75B-72EF-512ADDC1AFAF}"/>
                  </a:ext>
                </a:extLst>
              </p:cNvPr>
              <p:cNvSpPr/>
              <p:nvPr/>
            </p:nvSpPr>
            <p:spPr>
              <a:xfrm>
                <a:off x="3237275" y="2299824"/>
                <a:ext cx="1345565" cy="330835"/>
              </a:xfrm>
              <a:custGeom>
                <a:avLst/>
                <a:gdLst/>
                <a:ahLst/>
                <a:cxnLst/>
                <a:rect l="l" t="t" r="r" b="b"/>
                <a:pathLst>
                  <a:path w="1345564" h="330835">
                    <a:moveTo>
                      <a:pt x="1290448" y="330299"/>
                    </a:moveTo>
                    <a:lnTo>
                      <a:pt x="55051" y="330299"/>
                    </a:lnTo>
                    <a:lnTo>
                      <a:pt x="33622" y="325973"/>
                    </a:lnTo>
                    <a:lnTo>
                      <a:pt x="16124" y="314175"/>
                    </a:lnTo>
                    <a:lnTo>
                      <a:pt x="4326" y="296677"/>
                    </a:lnTo>
                    <a:lnTo>
                      <a:pt x="0" y="275248"/>
                    </a:lnTo>
                    <a:lnTo>
                      <a:pt x="0" y="55051"/>
                    </a:lnTo>
                    <a:lnTo>
                      <a:pt x="4326" y="33622"/>
                    </a:lnTo>
                    <a:lnTo>
                      <a:pt x="16124" y="16124"/>
                    </a:lnTo>
                    <a:lnTo>
                      <a:pt x="33622" y="4326"/>
                    </a:lnTo>
                    <a:lnTo>
                      <a:pt x="55051" y="0"/>
                    </a:lnTo>
                    <a:lnTo>
                      <a:pt x="1290448" y="0"/>
                    </a:lnTo>
                    <a:lnTo>
                      <a:pt x="1329375" y="16123"/>
                    </a:lnTo>
                    <a:lnTo>
                      <a:pt x="1345499" y="55051"/>
                    </a:lnTo>
                    <a:lnTo>
                      <a:pt x="1345499" y="275248"/>
                    </a:lnTo>
                    <a:lnTo>
                      <a:pt x="1341173" y="296677"/>
                    </a:lnTo>
                    <a:lnTo>
                      <a:pt x="1329375" y="314175"/>
                    </a:lnTo>
                    <a:lnTo>
                      <a:pt x="1311877" y="325973"/>
                    </a:lnTo>
                    <a:lnTo>
                      <a:pt x="1290448" y="330299"/>
                    </a:lnTo>
                    <a:close/>
                  </a:path>
                </a:pathLst>
              </a:custGeom>
              <a:solidFill>
                <a:srgbClr val="D9EAD3"/>
              </a:solidFill>
            </p:spPr>
            <p:txBody>
              <a:bodyPr wrap="square" lIns="0" tIns="0" rIns="0" bIns="0" rtlCol="0" anchor="ctr"/>
              <a:lstStyle/>
              <a:p>
                <a:pPr algn="ctr"/>
                <a:endParaRPr sz="1200"/>
              </a:p>
            </p:txBody>
          </p:sp>
          <p:sp>
            <p:nvSpPr>
              <p:cNvPr id="50" name="object 25">
                <a:extLst>
                  <a:ext uri="{FF2B5EF4-FFF2-40B4-BE49-F238E27FC236}">
                    <a16:creationId xmlns:a16="http://schemas.microsoft.com/office/drawing/2014/main" id="{D6291DFB-784A-CFB3-5030-2591F5543365}"/>
                  </a:ext>
                </a:extLst>
              </p:cNvPr>
              <p:cNvSpPr/>
              <p:nvPr/>
            </p:nvSpPr>
            <p:spPr>
              <a:xfrm>
                <a:off x="3237275" y="2299824"/>
                <a:ext cx="1345565" cy="330835"/>
              </a:xfrm>
              <a:custGeom>
                <a:avLst/>
                <a:gdLst/>
                <a:ahLst/>
                <a:cxnLst/>
                <a:rect l="l" t="t" r="r" b="b"/>
                <a:pathLst>
                  <a:path w="1345564" h="330835">
                    <a:moveTo>
                      <a:pt x="0" y="55051"/>
                    </a:moveTo>
                    <a:lnTo>
                      <a:pt x="4326" y="33622"/>
                    </a:lnTo>
                    <a:lnTo>
                      <a:pt x="16124" y="16124"/>
                    </a:lnTo>
                    <a:lnTo>
                      <a:pt x="33622" y="4326"/>
                    </a:lnTo>
                    <a:lnTo>
                      <a:pt x="55051" y="0"/>
                    </a:lnTo>
                    <a:lnTo>
                      <a:pt x="1290448" y="0"/>
                    </a:lnTo>
                    <a:lnTo>
                      <a:pt x="1329375" y="16123"/>
                    </a:lnTo>
                    <a:lnTo>
                      <a:pt x="1345499" y="55051"/>
                    </a:lnTo>
                    <a:lnTo>
                      <a:pt x="1345499" y="275248"/>
                    </a:lnTo>
                    <a:lnTo>
                      <a:pt x="1341173" y="296677"/>
                    </a:lnTo>
                    <a:lnTo>
                      <a:pt x="1329375" y="314175"/>
                    </a:lnTo>
                    <a:lnTo>
                      <a:pt x="1311877" y="325973"/>
                    </a:lnTo>
                    <a:lnTo>
                      <a:pt x="1290448" y="330299"/>
                    </a:lnTo>
                    <a:lnTo>
                      <a:pt x="55051" y="330299"/>
                    </a:lnTo>
                    <a:lnTo>
                      <a:pt x="33622" y="325973"/>
                    </a:lnTo>
                    <a:lnTo>
                      <a:pt x="16124" y="314175"/>
                    </a:lnTo>
                    <a:lnTo>
                      <a:pt x="4326" y="296677"/>
                    </a:lnTo>
                    <a:lnTo>
                      <a:pt x="0" y="275248"/>
                    </a:lnTo>
                    <a:lnTo>
                      <a:pt x="0" y="55051"/>
                    </a:lnTo>
                    <a:close/>
                  </a:path>
                </a:pathLst>
              </a:custGeom>
              <a:ln w="9524">
                <a:solidFill>
                  <a:srgbClr val="595959"/>
                </a:solidFill>
              </a:ln>
            </p:spPr>
            <p:txBody>
              <a:bodyPr wrap="square" lIns="0" tIns="0" rIns="0" bIns="0" rtlCol="0" anchor="ctr"/>
              <a:lstStyle/>
              <a:p>
                <a:pPr algn="ctr"/>
                <a:endParaRPr sz="1200"/>
              </a:p>
            </p:txBody>
          </p:sp>
        </p:grpSp>
        <p:sp>
          <p:nvSpPr>
            <p:cNvPr id="51" name="object 26">
              <a:extLst>
                <a:ext uri="{FF2B5EF4-FFF2-40B4-BE49-F238E27FC236}">
                  <a16:creationId xmlns:a16="http://schemas.microsoft.com/office/drawing/2014/main" id="{9537AB35-6D5F-19AA-9310-3C730B591885}"/>
                </a:ext>
              </a:extLst>
            </p:cNvPr>
            <p:cNvSpPr txBox="1"/>
            <p:nvPr/>
          </p:nvSpPr>
          <p:spPr>
            <a:xfrm>
              <a:off x="3255889" y="2333438"/>
              <a:ext cx="1056641" cy="242168"/>
            </a:xfrm>
            <a:prstGeom prst="rect">
              <a:avLst/>
            </a:prstGeom>
          </p:spPr>
          <p:txBody>
            <a:bodyPr vert="horz" wrap="square" lIns="0" tIns="12700" rIns="0" bIns="0" rtlCol="0" anchor="ctr">
              <a:spAutoFit/>
            </a:bodyPr>
            <a:lstStyle/>
            <a:p>
              <a:pPr marL="12700" algn="ctr">
                <a:lnSpc>
                  <a:spcPct val="100000"/>
                </a:lnSpc>
                <a:spcBef>
                  <a:spcPts val="100"/>
                </a:spcBef>
              </a:pPr>
              <a:r>
                <a:rPr lang="en-US" sz="1200" spc="-45" dirty="0">
                  <a:latin typeface="Corbel" panose="020B0503020204020204" pitchFamily="34" charset="0"/>
                  <a:cs typeface="Tahoma"/>
                </a:rPr>
                <a:t>mem</a:t>
              </a:r>
              <a:r>
                <a:rPr lang="en-US" sz="1200" spc="-85" dirty="0">
                  <a:latin typeface="Corbel" panose="020B0503020204020204" pitchFamily="34" charset="0"/>
                  <a:cs typeface="Tahoma"/>
                </a:rPr>
                <a:t> </a:t>
              </a:r>
              <a:r>
                <a:rPr lang="en-US" sz="1200" spc="-25" dirty="0">
                  <a:latin typeface="Corbel" panose="020B0503020204020204" pitchFamily="34" charset="0"/>
                  <a:cs typeface="Tahoma"/>
                </a:rPr>
                <a:t>v</a:t>
              </a:r>
              <a:r>
                <a:rPr lang="en-US" sz="1200" spc="-5" dirty="0">
                  <a:latin typeface="Corbel" panose="020B0503020204020204" pitchFamily="34" charset="0"/>
                  <a:cs typeface="Tahoma"/>
                </a:rPr>
                <a:t>e</a:t>
              </a:r>
              <a:r>
                <a:rPr lang="en-US" sz="1200" spc="50" dirty="0">
                  <a:latin typeface="Corbel" panose="020B0503020204020204" pitchFamily="34" charset="0"/>
                  <a:cs typeface="Tahoma"/>
                </a:rPr>
                <a:t>c</a:t>
              </a:r>
              <a:r>
                <a:rPr lang="en-US" sz="1200" spc="-25" dirty="0">
                  <a:latin typeface="Corbel" panose="020B0503020204020204" pitchFamily="34" charset="0"/>
                  <a:cs typeface="Tahoma"/>
                </a:rPr>
                <a:t>t</a:t>
              </a:r>
              <a:r>
                <a:rPr lang="en-US" sz="1200" spc="-20" dirty="0">
                  <a:latin typeface="Corbel" panose="020B0503020204020204" pitchFamily="34" charset="0"/>
                  <a:cs typeface="Tahoma"/>
                </a:rPr>
                <a:t>o</a:t>
              </a:r>
              <a:r>
                <a:rPr lang="en-US" sz="1200" spc="-10" dirty="0">
                  <a:latin typeface="Corbel" panose="020B0503020204020204" pitchFamily="34" charset="0"/>
                  <a:cs typeface="Tahoma"/>
                </a:rPr>
                <a:t>r</a:t>
              </a:r>
              <a:endParaRPr sz="1200" dirty="0">
                <a:latin typeface="Corbel" panose="020B0503020204020204" pitchFamily="34" charset="0"/>
                <a:cs typeface="Tahoma"/>
              </a:endParaRPr>
            </a:p>
          </p:txBody>
        </p:sp>
        <p:grpSp>
          <p:nvGrpSpPr>
            <p:cNvPr id="52" name="object 27">
              <a:extLst>
                <a:ext uri="{FF2B5EF4-FFF2-40B4-BE49-F238E27FC236}">
                  <a16:creationId xmlns:a16="http://schemas.microsoft.com/office/drawing/2014/main" id="{D041107A-CA23-52AB-E8F2-58A9040D0875}"/>
                </a:ext>
              </a:extLst>
            </p:cNvPr>
            <p:cNvGrpSpPr/>
            <p:nvPr/>
          </p:nvGrpSpPr>
          <p:grpSpPr>
            <a:xfrm>
              <a:off x="1936951" y="1528725"/>
              <a:ext cx="1200785" cy="467995"/>
              <a:chOff x="2063412" y="1528725"/>
              <a:chExt cx="1200785" cy="467995"/>
            </a:xfrm>
          </p:grpSpPr>
          <p:sp>
            <p:nvSpPr>
              <p:cNvPr id="53" name="object 28">
                <a:extLst>
                  <a:ext uri="{FF2B5EF4-FFF2-40B4-BE49-F238E27FC236}">
                    <a16:creationId xmlns:a16="http://schemas.microsoft.com/office/drawing/2014/main" id="{D73C34F2-45C5-3535-8E40-09E969F6BB6A}"/>
                  </a:ext>
                </a:extLst>
              </p:cNvPr>
              <p:cNvSpPr/>
              <p:nvPr/>
            </p:nvSpPr>
            <p:spPr>
              <a:xfrm>
                <a:off x="2068174" y="1533487"/>
                <a:ext cx="1191260" cy="458470"/>
              </a:xfrm>
              <a:custGeom>
                <a:avLst/>
                <a:gdLst/>
                <a:ahLst/>
                <a:cxnLst/>
                <a:rect l="l" t="t" r="r" b="b"/>
                <a:pathLst>
                  <a:path w="1191260" h="458469">
                    <a:moveTo>
                      <a:pt x="1114348" y="458099"/>
                    </a:moveTo>
                    <a:lnTo>
                      <a:pt x="76351" y="458099"/>
                    </a:lnTo>
                    <a:lnTo>
                      <a:pt x="46632" y="452099"/>
                    </a:lnTo>
                    <a:lnTo>
                      <a:pt x="22362" y="435737"/>
                    </a:lnTo>
                    <a:lnTo>
                      <a:pt x="6000" y="411467"/>
                    </a:lnTo>
                    <a:lnTo>
                      <a:pt x="0" y="381748"/>
                    </a:lnTo>
                    <a:lnTo>
                      <a:pt x="0" y="76351"/>
                    </a:lnTo>
                    <a:lnTo>
                      <a:pt x="6000" y="46632"/>
                    </a:lnTo>
                    <a:lnTo>
                      <a:pt x="22362" y="22362"/>
                    </a:lnTo>
                    <a:lnTo>
                      <a:pt x="46632" y="6000"/>
                    </a:lnTo>
                    <a:lnTo>
                      <a:pt x="76351" y="0"/>
                    </a:lnTo>
                    <a:lnTo>
                      <a:pt x="1114348" y="0"/>
                    </a:lnTo>
                    <a:lnTo>
                      <a:pt x="1156708" y="12827"/>
                    </a:lnTo>
                    <a:lnTo>
                      <a:pt x="1184888" y="47133"/>
                    </a:lnTo>
                    <a:lnTo>
                      <a:pt x="1190699" y="76351"/>
                    </a:lnTo>
                    <a:lnTo>
                      <a:pt x="1190699" y="381748"/>
                    </a:lnTo>
                    <a:lnTo>
                      <a:pt x="1184699" y="411467"/>
                    </a:lnTo>
                    <a:lnTo>
                      <a:pt x="1168337" y="435737"/>
                    </a:lnTo>
                    <a:lnTo>
                      <a:pt x="1144067" y="452099"/>
                    </a:lnTo>
                    <a:lnTo>
                      <a:pt x="1114348" y="458099"/>
                    </a:lnTo>
                    <a:close/>
                  </a:path>
                </a:pathLst>
              </a:custGeom>
              <a:solidFill>
                <a:srgbClr val="FFF1CC"/>
              </a:solidFill>
            </p:spPr>
            <p:txBody>
              <a:bodyPr wrap="square" lIns="0" tIns="0" rIns="0" bIns="0" rtlCol="0" anchor="ctr"/>
              <a:lstStyle/>
              <a:p>
                <a:pPr algn="ctr"/>
                <a:r>
                  <a:rPr lang="en-US" sz="1200" b="1" spc="-5" dirty="0">
                    <a:latin typeface="Arial"/>
                    <a:cs typeface="Arial"/>
                  </a:rPr>
                  <a:t>dot </a:t>
                </a:r>
                <a:r>
                  <a:rPr lang="en-US" sz="1200" b="1" dirty="0">
                    <a:latin typeface="Arial"/>
                    <a:cs typeface="Arial"/>
                  </a:rPr>
                  <a:t> </a:t>
                </a:r>
                <a:r>
                  <a:rPr lang="en-US" sz="1200" b="1" spc="-5" dirty="0">
                    <a:latin typeface="Arial"/>
                    <a:cs typeface="Arial"/>
                  </a:rPr>
                  <a:t>product</a:t>
                </a:r>
                <a:endParaRPr lang="en-US" sz="1200" dirty="0">
                  <a:latin typeface="Arial"/>
                  <a:cs typeface="Arial"/>
                </a:endParaRPr>
              </a:p>
            </p:txBody>
          </p:sp>
          <p:sp>
            <p:nvSpPr>
              <p:cNvPr id="54" name="object 29">
                <a:extLst>
                  <a:ext uri="{FF2B5EF4-FFF2-40B4-BE49-F238E27FC236}">
                    <a16:creationId xmlns:a16="http://schemas.microsoft.com/office/drawing/2014/main" id="{61D2DB12-BBE7-1908-AD28-015A389C46E9}"/>
                  </a:ext>
                </a:extLst>
              </p:cNvPr>
              <p:cNvSpPr/>
              <p:nvPr/>
            </p:nvSpPr>
            <p:spPr>
              <a:xfrm>
                <a:off x="2068174" y="1533487"/>
                <a:ext cx="1191260" cy="458470"/>
              </a:xfrm>
              <a:custGeom>
                <a:avLst/>
                <a:gdLst/>
                <a:ahLst/>
                <a:cxnLst/>
                <a:rect l="l" t="t" r="r" b="b"/>
                <a:pathLst>
                  <a:path w="1191260" h="458469">
                    <a:moveTo>
                      <a:pt x="0" y="76351"/>
                    </a:moveTo>
                    <a:lnTo>
                      <a:pt x="6000" y="46632"/>
                    </a:lnTo>
                    <a:lnTo>
                      <a:pt x="22362" y="22362"/>
                    </a:lnTo>
                    <a:lnTo>
                      <a:pt x="46632" y="6000"/>
                    </a:lnTo>
                    <a:lnTo>
                      <a:pt x="76351" y="0"/>
                    </a:lnTo>
                    <a:lnTo>
                      <a:pt x="1114348" y="0"/>
                    </a:lnTo>
                    <a:lnTo>
                      <a:pt x="1156708" y="12827"/>
                    </a:lnTo>
                    <a:lnTo>
                      <a:pt x="1184888" y="47133"/>
                    </a:lnTo>
                    <a:lnTo>
                      <a:pt x="1190699" y="76351"/>
                    </a:lnTo>
                    <a:lnTo>
                      <a:pt x="1190699" y="381748"/>
                    </a:lnTo>
                    <a:lnTo>
                      <a:pt x="1184699" y="411467"/>
                    </a:lnTo>
                    <a:lnTo>
                      <a:pt x="1168337" y="435737"/>
                    </a:lnTo>
                    <a:lnTo>
                      <a:pt x="1144067" y="452099"/>
                    </a:lnTo>
                    <a:lnTo>
                      <a:pt x="1114348" y="458099"/>
                    </a:lnTo>
                    <a:lnTo>
                      <a:pt x="76351" y="458099"/>
                    </a:lnTo>
                    <a:lnTo>
                      <a:pt x="46632" y="452099"/>
                    </a:lnTo>
                    <a:lnTo>
                      <a:pt x="22362" y="435737"/>
                    </a:lnTo>
                    <a:lnTo>
                      <a:pt x="6000" y="411467"/>
                    </a:lnTo>
                    <a:lnTo>
                      <a:pt x="0" y="381748"/>
                    </a:lnTo>
                    <a:lnTo>
                      <a:pt x="0" y="76351"/>
                    </a:lnTo>
                    <a:close/>
                  </a:path>
                </a:pathLst>
              </a:custGeom>
              <a:ln w="9524">
                <a:solidFill>
                  <a:srgbClr val="595959"/>
                </a:solidFill>
              </a:ln>
            </p:spPr>
            <p:txBody>
              <a:bodyPr wrap="square" lIns="0" tIns="0" rIns="0" bIns="0" rtlCol="0" anchor="ctr"/>
              <a:lstStyle/>
              <a:p>
                <a:pPr algn="ctr"/>
                <a:endParaRPr sz="1200"/>
              </a:p>
            </p:txBody>
          </p:sp>
        </p:grpSp>
        <p:grpSp>
          <p:nvGrpSpPr>
            <p:cNvPr id="56" name="object 31">
              <a:extLst>
                <a:ext uri="{FF2B5EF4-FFF2-40B4-BE49-F238E27FC236}">
                  <a16:creationId xmlns:a16="http://schemas.microsoft.com/office/drawing/2014/main" id="{EA7CC117-09E1-F5BC-B0FD-5A30EF87785D}"/>
                </a:ext>
              </a:extLst>
            </p:cNvPr>
            <p:cNvGrpSpPr/>
            <p:nvPr/>
          </p:nvGrpSpPr>
          <p:grpSpPr>
            <a:xfrm>
              <a:off x="1264201" y="1296987"/>
              <a:ext cx="2524125" cy="1007744"/>
              <a:chOff x="1390662" y="1296987"/>
              <a:chExt cx="2524125" cy="1007744"/>
            </a:xfrm>
          </p:grpSpPr>
          <p:sp>
            <p:nvSpPr>
              <p:cNvPr id="57" name="object 32">
                <a:extLst>
                  <a:ext uri="{FF2B5EF4-FFF2-40B4-BE49-F238E27FC236}">
                    <a16:creationId xmlns:a16="http://schemas.microsoft.com/office/drawing/2014/main" id="{4010B1AA-ECB3-AD51-0AE0-E195E238A2B2}"/>
                  </a:ext>
                </a:extLst>
              </p:cNvPr>
              <p:cNvSpPr/>
              <p:nvPr/>
            </p:nvSpPr>
            <p:spPr>
              <a:xfrm>
                <a:off x="1395424" y="2005217"/>
                <a:ext cx="1212850" cy="294640"/>
              </a:xfrm>
              <a:custGeom>
                <a:avLst/>
                <a:gdLst/>
                <a:ahLst/>
                <a:cxnLst/>
                <a:rect l="l" t="t" r="r" b="b"/>
                <a:pathLst>
                  <a:path w="1212850" h="294639">
                    <a:moveTo>
                      <a:pt x="0" y="294607"/>
                    </a:moveTo>
                    <a:lnTo>
                      <a:pt x="1212565" y="0"/>
                    </a:lnTo>
                  </a:path>
                </a:pathLst>
              </a:custGeom>
              <a:ln w="9524">
                <a:solidFill>
                  <a:srgbClr val="595959"/>
                </a:solidFill>
              </a:ln>
            </p:spPr>
            <p:txBody>
              <a:bodyPr wrap="square" lIns="0" tIns="0" rIns="0" bIns="0" rtlCol="0" anchor="ctr"/>
              <a:lstStyle/>
              <a:p>
                <a:pPr algn="ctr"/>
                <a:endParaRPr sz="1200"/>
              </a:p>
            </p:txBody>
          </p:sp>
          <p:sp>
            <p:nvSpPr>
              <p:cNvPr id="58" name="object 33">
                <a:extLst>
                  <a:ext uri="{FF2B5EF4-FFF2-40B4-BE49-F238E27FC236}">
                    <a16:creationId xmlns:a16="http://schemas.microsoft.com/office/drawing/2014/main" id="{DDEF8463-09E8-551A-D3A0-20B8D3351765}"/>
                  </a:ext>
                </a:extLst>
              </p:cNvPr>
              <p:cNvSpPr/>
              <p:nvPr/>
            </p:nvSpPr>
            <p:spPr>
              <a:xfrm>
                <a:off x="2604276" y="1989929"/>
                <a:ext cx="45720" cy="31115"/>
              </a:xfrm>
              <a:custGeom>
                <a:avLst/>
                <a:gdLst/>
                <a:ahLst/>
                <a:cxnLst/>
                <a:rect l="l" t="t" r="r" b="b"/>
                <a:pathLst>
                  <a:path w="45719" h="31114">
                    <a:moveTo>
                      <a:pt x="7428" y="30575"/>
                    </a:moveTo>
                    <a:lnTo>
                      <a:pt x="0" y="0"/>
                    </a:lnTo>
                    <a:lnTo>
                      <a:pt x="45717" y="5082"/>
                    </a:lnTo>
                    <a:lnTo>
                      <a:pt x="7428" y="30575"/>
                    </a:lnTo>
                    <a:close/>
                  </a:path>
                </a:pathLst>
              </a:custGeom>
              <a:solidFill>
                <a:srgbClr val="595959"/>
              </a:solidFill>
            </p:spPr>
            <p:txBody>
              <a:bodyPr wrap="square" lIns="0" tIns="0" rIns="0" bIns="0" rtlCol="0" anchor="ctr"/>
              <a:lstStyle/>
              <a:p>
                <a:pPr algn="ctr"/>
                <a:endParaRPr sz="1200"/>
              </a:p>
            </p:txBody>
          </p:sp>
          <p:sp>
            <p:nvSpPr>
              <p:cNvPr id="59" name="object 34">
                <a:extLst>
                  <a:ext uri="{FF2B5EF4-FFF2-40B4-BE49-F238E27FC236}">
                    <a16:creationId xmlns:a16="http://schemas.microsoft.com/office/drawing/2014/main" id="{C875E19D-CFC6-63FB-96D2-173EA088D435}"/>
                  </a:ext>
                </a:extLst>
              </p:cNvPr>
              <p:cNvSpPr/>
              <p:nvPr/>
            </p:nvSpPr>
            <p:spPr>
              <a:xfrm>
                <a:off x="2604276" y="1989929"/>
                <a:ext cx="45720" cy="31115"/>
              </a:xfrm>
              <a:custGeom>
                <a:avLst/>
                <a:gdLst/>
                <a:ahLst/>
                <a:cxnLst/>
                <a:rect l="l" t="t" r="r" b="b"/>
                <a:pathLst>
                  <a:path w="45719" h="31114">
                    <a:moveTo>
                      <a:pt x="7428" y="30575"/>
                    </a:moveTo>
                    <a:lnTo>
                      <a:pt x="45717" y="5082"/>
                    </a:lnTo>
                    <a:lnTo>
                      <a:pt x="0" y="0"/>
                    </a:lnTo>
                    <a:lnTo>
                      <a:pt x="7428" y="30575"/>
                    </a:lnTo>
                    <a:close/>
                  </a:path>
                </a:pathLst>
              </a:custGeom>
              <a:ln w="9524">
                <a:solidFill>
                  <a:srgbClr val="595959"/>
                </a:solidFill>
              </a:ln>
            </p:spPr>
            <p:txBody>
              <a:bodyPr wrap="square" lIns="0" tIns="0" rIns="0" bIns="0" rtlCol="0" anchor="ctr"/>
              <a:lstStyle/>
              <a:p>
                <a:pPr algn="ctr"/>
                <a:endParaRPr sz="1200"/>
              </a:p>
            </p:txBody>
          </p:sp>
          <p:sp>
            <p:nvSpPr>
              <p:cNvPr id="60" name="object 35">
                <a:extLst>
                  <a:ext uri="{FF2B5EF4-FFF2-40B4-BE49-F238E27FC236}">
                    <a16:creationId xmlns:a16="http://schemas.microsoft.com/office/drawing/2014/main" id="{046A3703-45D8-1A3E-5E32-11374F01AA08}"/>
                  </a:ext>
                </a:extLst>
              </p:cNvPr>
              <p:cNvSpPr/>
              <p:nvPr/>
            </p:nvSpPr>
            <p:spPr>
              <a:xfrm>
                <a:off x="2719005" y="2005438"/>
                <a:ext cx="1191260" cy="294640"/>
              </a:xfrm>
              <a:custGeom>
                <a:avLst/>
                <a:gdLst/>
                <a:ahLst/>
                <a:cxnLst/>
                <a:rect l="l" t="t" r="r" b="b"/>
                <a:pathLst>
                  <a:path w="1191260" h="294639">
                    <a:moveTo>
                      <a:pt x="1191019" y="294386"/>
                    </a:moveTo>
                    <a:lnTo>
                      <a:pt x="0" y="0"/>
                    </a:lnTo>
                  </a:path>
                </a:pathLst>
              </a:custGeom>
              <a:ln w="9524">
                <a:solidFill>
                  <a:srgbClr val="595959"/>
                </a:solidFill>
              </a:ln>
            </p:spPr>
            <p:txBody>
              <a:bodyPr wrap="square" lIns="0" tIns="0" rIns="0" bIns="0" rtlCol="0" anchor="ctr"/>
              <a:lstStyle/>
              <a:p>
                <a:pPr algn="ctr"/>
                <a:endParaRPr sz="1200"/>
              </a:p>
            </p:txBody>
          </p:sp>
          <p:sp>
            <p:nvSpPr>
              <p:cNvPr id="61" name="object 36">
                <a:extLst>
                  <a:ext uri="{FF2B5EF4-FFF2-40B4-BE49-F238E27FC236}">
                    <a16:creationId xmlns:a16="http://schemas.microsoft.com/office/drawing/2014/main" id="{442CBB79-5D53-49CE-32CB-519A9D805147}"/>
                  </a:ext>
                </a:extLst>
              </p:cNvPr>
              <p:cNvSpPr/>
              <p:nvPr/>
            </p:nvSpPr>
            <p:spPr>
              <a:xfrm>
                <a:off x="2677042" y="1990165"/>
                <a:ext cx="46355" cy="31115"/>
              </a:xfrm>
              <a:custGeom>
                <a:avLst/>
                <a:gdLst/>
                <a:ahLst/>
                <a:cxnLst/>
                <a:rect l="l" t="t" r="r" b="b"/>
                <a:pathLst>
                  <a:path w="46355" h="31114">
                    <a:moveTo>
                      <a:pt x="38187" y="30546"/>
                    </a:moveTo>
                    <a:lnTo>
                      <a:pt x="0" y="4901"/>
                    </a:lnTo>
                    <a:lnTo>
                      <a:pt x="45737" y="0"/>
                    </a:lnTo>
                    <a:lnTo>
                      <a:pt x="38187" y="30546"/>
                    </a:lnTo>
                    <a:close/>
                  </a:path>
                </a:pathLst>
              </a:custGeom>
              <a:solidFill>
                <a:srgbClr val="595959"/>
              </a:solidFill>
            </p:spPr>
            <p:txBody>
              <a:bodyPr wrap="square" lIns="0" tIns="0" rIns="0" bIns="0" rtlCol="0" anchor="ctr"/>
              <a:lstStyle/>
              <a:p>
                <a:pPr algn="ctr"/>
                <a:endParaRPr sz="1200"/>
              </a:p>
            </p:txBody>
          </p:sp>
          <p:sp>
            <p:nvSpPr>
              <p:cNvPr id="62" name="object 37">
                <a:extLst>
                  <a:ext uri="{FF2B5EF4-FFF2-40B4-BE49-F238E27FC236}">
                    <a16:creationId xmlns:a16="http://schemas.microsoft.com/office/drawing/2014/main" id="{44304DA1-9222-7DE1-8A04-A069AE987691}"/>
                  </a:ext>
                </a:extLst>
              </p:cNvPr>
              <p:cNvSpPr/>
              <p:nvPr/>
            </p:nvSpPr>
            <p:spPr>
              <a:xfrm>
                <a:off x="2677042" y="1990165"/>
                <a:ext cx="46355" cy="31115"/>
              </a:xfrm>
              <a:custGeom>
                <a:avLst/>
                <a:gdLst/>
                <a:ahLst/>
                <a:cxnLst/>
                <a:rect l="l" t="t" r="r" b="b"/>
                <a:pathLst>
                  <a:path w="46355" h="31114">
                    <a:moveTo>
                      <a:pt x="45737" y="0"/>
                    </a:moveTo>
                    <a:lnTo>
                      <a:pt x="0" y="4901"/>
                    </a:lnTo>
                    <a:lnTo>
                      <a:pt x="38187" y="30546"/>
                    </a:lnTo>
                    <a:lnTo>
                      <a:pt x="45737" y="0"/>
                    </a:lnTo>
                    <a:close/>
                  </a:path>
                </a:pathLst>
              </a:custGeom>
              <a:ln w="9524">
                <a:solidFill>
                  <a:srgbClr val="595959"/>
                </a:solidFill>
              </a:ln>
            </p:spPr>
            <p:txBody>
              <a:bodyPr wrap="square" lIns="0" tIns="0" rIns="0" bIns="0" rtlCol="0" anchor="ctr"/>
              <a:lstStyle/>
              <a:p>
                <a:pPr algn="ctr"/>
                <a:endParaRPr sz="1200"/>
              </a:p>
            </p:txBody>
          </p:sp>
          <p:sp>
            <p:nvSpPr>
              <p:cNvPr id="63" name="object 38">
                <a:extLst>
                  <a:ext uri="{FF2B5EF4-FFF2-40B4-BE49-F238E27FC236}">
                    <a16:creationId xmlns:a16="http://schemas.microsoft.com/office/drawing/2014/main" id="{E6A5C9CD-2D7D-D1C9-EAC4-6886BE4C2E7C}"/>
                  </a:ext>
                </a:extLst>
              </p:cNvPr>
              <p:cNvSpPr/>
              <p:nvPr/>
            </p:nvSpPr>
            <p:spPr>
              <a:xfrm>
                <a:off x="2621499" y="1344975"/>
                <a:ext cx="0" cy="151130"/>
              </a:xfrm>
              <a:custGeom>
                <a:avLst/>
                <a:gdLst/>
                <a:ahLst/>
                <a:cxnLst/>
                <a:rect l="l" t="t" r="r" b="b"/>
                <a:pathLst>
                  <a:path h="151130">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64" name="object 39">
                <a:extLst>
                  <a:ext uri="{FF2B5EF4-FFF2-40B4-BE49-F238E27FC236}">
                    <a16:creationId xmlns:a16="http://schemas.microsoft.com/office/drawing/2014/main" id="{C003CDE6-D504-C263-1030-2B1EC8F269AF}"/>
                  </a:ext>
                </a:extLst>
              </p:cNvPr>
              <p:cNvSpPr/>
              <p:nvPr/>
            </p:nvSpPr>
            <p:spPr>
              <a:xfrm>
                <a:off x="2605767" y="1301749"/>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65" name="object 40">
                <a:extLst>
                  <a:ext uri="{FF2B5EF4-FFF2-40B4-BE49-F238E27FC236}">
                    <a16:creationId xmlns:a16="http://schemas.microsoft.com/office/drawing/2014/main" id="{A8374BCC-04DE-D9EC-A3F9-2078F3676AF2}"/>
                  </a:ext>
                </a:extLst>
              </p:cNvPr>
              <p:cNvSpPr/>
              <p:nvPr/>
            </p:nvSpPr>
            <p:spPr>
              <a:xfrm>
                <a:off x="2605767" y="1301749"/>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grpSp>
      </p:grpSp>
    </p:spTree>
    <p:extLst>
      <p:ext uri="{BB962C8B-B14F-4D97-AF65-F5344CB8AC3E}">
        <p14:creationId xmlns:p14="http://schemas.microsoft.com/office/powerpoint/2010/main" val="273904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480F-9DDD-7C3B-B9BA-2B1B374E47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A4D11F-E929-281F-A3FC-B93505029EC0}"/>
              </a:ext>
            </a:extLst>
          </p:cNvPr>
          <p:cNvSpPr>
            <a:spLocks noGrp="1"/>
          </p:cNvSpPr>
          <p:nvPr>
            <p:ph type="body" sz="quarter" idx="10"/>
          </p:nvPr>
        </p:nvSpPr>
        <p:spPr/>
        <p:txBody>
          <a:bodyPr>
            <a:normAutofit fontScale="70000" lnSpcReduction="20000"/>
          </a:bodyPr>
          <a:lstStyle/>
          <a:p>
            <a:r>
              <a:rPr lang="en-US" sz="3200" dirty="0"/>
              <a:t>Thus far: Data store documents can be represented as word embeddings. </a:t>
            </a:r>
            <a:br>
              <a:rPr lang="en-US" sz="3200" dirty="0"/>
            </a:br>
            <a:r>
              <a:rPr lang="en-US" sz="3200" dirty="0"/>
              <a:t>Now how do we find the most relevant ones?</a:t>
            </a:r>
          </a:p>
        </p:txBody>
      </p:sp>
    </p:spTree>
    <p:extLst>
      <p:ext uri="{BB962C8B-B14F-4D97-AF65-F5344CB8AC3E}">
        <p14:creationId xmlns:p14="http://schemas.microsoft.com/office/powerpoint/2010/main" val="42112247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8B09-DFC3-F941-1ABD-BCF4152EF362}"/>
              </a:ext>
            </a:extLst>
          </p:cNvPr>
          <p:cNvSpPr>
            <a:spLocks noGrp="1"/>
          </p:cNvSpPr>
          <p:nvPr>
            <p:ph type="title"/>
          </p:nvPr>
        </p:nvSpPr>
        <p:spPr/>
        <p:txBody>
          <a:bodyPr/>
          <a:lstStyle/>
          <a:p>
            <a:r>
              <a:rPr lang="en-US" dirty="0"/>
              <a:t>Finding Nearest Neighbors </a:t>
            </a:r>
          </a:p>
        </p:txBody>
      </p:sp>
      <p:sp>
        <p:nvSpPr>
          <p:cNvPr id="3" name="Text Placeholder 2">
            <a:extLst>
              <a:ext uri="{FF2B5EF4-FFF2-40B4-BE49-F238E27FC236}">
                <a16:creationId xmlns:a16="http://schemas.microsoft.com/office/drawing/2014/main" id="{14F0D0F2-3CBF-CE40-2F5A-34451BA9ADE6}"/>
              </a:ext>
            </a:extLst>
          </p:cNvPr>
          <p:cNvSpPr>
            <a:spLocks noGrp="1"/>
          </p:cNvSpPr>
          <p:nvPr>
            <p:ph type="body" sz="quarter" idx="16"/>
          </p:nvPr>
        </p:nvSpPr>
        <p:spPr/>
        <p:txBody>
          <a:bodyPr/>
          <a:lstStyle/>
          <a:p>
            <a:endParaRPr lang="en-US"/>
          </a:p>
        </p:txBody>
      </p:sp>
      <p:pic>
        <p:nvPicPr>
          <p:cNvPr id="33" name="Picture 32" descr="A black and white diagram with text&#10;&#10;Description automatically generated">
            <a:extLst>
              <a:ext uri="{FF2B5EF4-FFF2-40B4-BE49-F238E27FC236}">
                <a16:creationId xmlns:a16="http://schemas.microsoft.com/office/drawing/2014/main" id="{9B5A509F-240D-9C60-70AE-05B968003574}"/>
              </a:ext>
            </a:extLst>
          </p:cNvPr>
          <p:cNvPicPr>
            <a:picLocks noChangeAspect="1"/>
          </p:cNvPicPr>
          <p:nvPr/>
        </p:nvPicPr>
        <p:blipFill>
          <a:blip r:embed="rId2"/>
          <a:stretch>
            <a:fillRect/>
          </a:stretch>
        </p:blipFill>
        <p:spPr>
          <a:xfrm>
            <a:off x="685800" y="1127983"/>
            <a:ext cx="7772400" cy="3602906"/>
          </a:xfrm>
          <a:prstGeom prst="rect">
            <a:avLst/>
          </a:prstGeom>
        </p:spPr>
      </p:pic>
      <p:sp>
        <p:nvSpPr>
          <p:cNvPr id="4" name="Google Shape;138;g1501cc781cf_0_0">
            <a:extLst>
              <a:ext uri="{FF2B5EF4-FFF2-40B4-BE49-F238E27FC236}">
                <a16:creationId xmlns:a16="http://schemas.microsoft.com/office/drawing/2014/main" id="{98AD1B7E-F1D4-4A3F-6CAA-F098F4DA998C}"/>
              </a:ext>
            </a:extLst>
          </p:cNvPr>
          <p:cNvSpPr txBox="1"/>
          <p:nvPr/>
        </p:nvSpPr>
        <p:spPr>
          <a:xfrm>
            <a:off x="3247114" y="487403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95000"/>
                    <a:lumOff val="5000"/>
                  </a:schemeClr>
                </a:solidFill>
                <a:latin typeface="Corbel"/>
                <a:ea typeface="Corbel"/>
                <a:cs typeface="Corbel"/>
                <a:sym typeface="Corbel"/>
              </a:rPr>
              <a:t>[</a:t>
            </a:r>
            <a:r>
              <a:rPr lang="en-US" sz="900" dirty="0">
                <a:solidFill>
                  <a:schemeClr val="tx1">
                    <a:lumMod val="95000"/>
                    <a:lumOff val="5000"/>
                  </a:schemeClr>
                </a:solidFill>
                <a:latin typeface="Corbel"/>
                <a:ea typeface="Corbel"/>
                <a:cs typeface="Corbel"/>
                <a:sym typeface="Corbel"/>
              </a:rPr>
              <a:t>Slides: Yusuke Matsui</a:t>
            </a:r>
            <a:r>
              <a:rPr lang="en" sz="900" dirty="0">
                <a:solidFill>
                  <a:schemeClr val="tx1">
                    <a:lumMod val="95000"/>
                    <a:lumOff val="5000"/>
                  </a:schemeClr>
                </a:solidFill>
                <a:latin typeface="Corbel"/>
                <a:ea typeface="Corbel"/>
                <a:cs typeface="Corbel"/>
                <a:sym typeface="Corbel"/>
              </a:rPr>
              <a:t>]</a:t>
            </a:r>
            <a:endParaRPr sz="900" dirty="0">
              <a:solidFill>
                <a:schemeClr val="tx1">
                  <a:lumMod val="95000"/>
                  <a:lumOff val="5000"/>
                </a:schemeClr>
              </a:solidFill>
              <a:latin typeface="Corbel"/>
              <a:ea typeface="Corbel"/>
              <a:cs typeface="Corbel"/>
              <a:sym typeface="Corbel"/>
            </a:endParaRPr>
          </a:p>
        </p:txBody>
      </p:sp>
    </p:spTree>
    <p:extLst>
      <p:ext uri="{BB962C8B-B14F-4D97-AF65-F5344CB8AC3E}">
        <p14:creationId xmlns:p14="http://schemas.microsoft.com/office/powerpoint/2010/main" val="1210524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507EB-BE8E-6E79-723D-726A761EED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9DD54-67E3-DC8D-FF5E-BF8FBFB51F06}"/>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A7C9DD54-67E3-DC8D-FF5E-BF8FBFB51F06}"/>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005B9BDE-5CD5-2372-4EF4-515F04027DAE}"/>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699810-7EA6-6D12-8DAE-4C1E224FFB1C}"/>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800" dirty="0">
                    <a:latin typeface="Corbel" panose="020B0503020204020204" pitchFamily="34" charset="0"/>
                  </a:rPr>
                  <a:t>P(mat | the cat sat on the)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E2699810-7EA6-6D12-8DAE-4C1E224FFB1C}"/>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4"/>
                <a:stretch>
                  <a:fillRect b="-112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20EE40C-FAC1-5230-9CE4-43C75382DC04}"/>
              </a:ext>
            </a:extLst>
          </p:cNvPr>
          <p:cNvSpPr>
            <a:spLocks noGrp="1"/>
          </p:cNvSpPr>
          <p:nvPr>
            <p:ph type="sldNum" sz="quarter" idx="12"/>
          </p:nvPr>
        </p:nvSpPr>
        <p:spPr/>
        <p:txBody>
          <a:bodyPr/>
          <a:lstStyle/>
          <a:p>
            <a:fld id="{494B4E53-BCCB-BE4E-A28A-722B6992CCD5}" type="slidenum">
              <a:rPr lang="en-US" smtClean="0"/>
              <a:pPr/>
              <a:t>23</a:t>
            </a:fld>
            <a:endParaRPr lang="en-US" dirty="0"/>
          </a:p>
        </p:txBody>
      </p:sp>
      <p:sp>
        <p:nvSpPr>
          <p:cNvPr id="4" name="TextBox 3">
            <a:extLst>
              <a:ext uri="{FF2B5EF4-FFF2-40B4-BE49-F238E27FC236}">
                <a16:creationId xmlns:a16="http://schemas.microsoft.com/office/drawing/2014/main" id="{C8895A9F-5E52-B235-3EDC-A35F9DC7B481}"/>
              </a:ext>
            </a:extLst>
          </p:cNvPr>
          <p:cNvSpPr txBox="1"/>
          <p:nvPr/>
        </p:nvSpPr>
        <p:spPr>
          <a:xfrm>
            <a:off x="501706" y="3231989"/>
            <a:ext cx="3843715" cy="1021556"/>
          </a:xfrm>
          <a:prstGeom prst="wedgeRoundRectCallout">
            <a:avLst>
              <a:gd name="adj1" fmla="val 52976"/>
              <a:gd name="adj2" fmla="val -9484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latin typeface="Corbel" panose="020B0503020204020204" pitchFamily="34" charset="0"/>
              </a:rPr>
              <a:t>Count how often </a:t>
            </a:r>
            <a:br>
              <a:rPr lang="en-US" sz="1800" dirty="0">
                <a:latin typeface="Corbel" panose="020B0503020204020204" pitchFamily="34" charset="0"/>
              </a:rPr>
            </a:br>
            <a:r>
              <a:rPr lang="en-US" sz="1800" dirty="0">
                <a:solidFill>
                  <a:srgbClr val="C00000"/>
                </a:solidFill>
                <a:latin typeface="Corbel" panose="020B0503020204020204" pitchFamily="34" charset="0"/>
              </a:rPr>
              <a:t>”the cat sat on the mat” </a:t>
            </a:r>
            <a:br>
              <a:rPr lang="en-US" sz="1800" dirty="0">
                <a:solidFill>
                  <a:srgbClr val="C00000"/>
                </a:solidFill>
                <a:latin typeface="Corbel" panose="020B0503020204020204" pitchFamily="34" charset="0"/>
              </a:rPr>
            </a:br>
            <a:r>
              <a:rPr lang="en-US" sz="1800" dirty="0">
                <a:latin typeface="Corbel" panose="020B0503020204020204" pitchFamily="34" charset="0"/>
              </a:rPr>
              <a:t>has appeared in the world (internet)! </a:t>
            </a:r>
          </a:p>
        </p:txBody>
      </p:sp>
      <p:sp>
        <p:nvSpPr>
          <p:cNvPr id="5" name="TextBox 4">
            <a:extLst>
              <a:ext uri="{FF2B5EF4-FFF2-40B4-BE49-F238E27FC236}">
                <a16:creationId xmlns:a16="http://schemas.microsoft.com/office/drawing/2014/main" id="{42F13309-99F2-87D8-D2FB-4B87E897B70B}"/>
              </a:ext>
            </a:extLst>
          </p:cNvPr>
          <p:cNvSpPr txBox="1"/>
          <p:nvPr/>
        </p:nvSpPr>
        <p:spPr>
          <a:xfrm>
            <a:off x="4798580" y="3203499"/>
            <a:ext cx="4081679" cy="1021556"/>
          </a:xfrm>
          <a:prstGeom prst="wedgeRoundRectCallout">
            <a:avLst>
              <a:gd name="adj1" fmla="val 19843"/>
              <a:gd name="adj2" fmla="val -6870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latin typeface="Corbel" panose="020B0503020204020204" pitchFamily="34" charset="0"/>
              </a:rPr>
              <a:t>Divide that by, the count of </a:t>
            </a:r>
            <a:br>
              <a:rPr lang="en-US" sz="1800" dirty="0">
                <a:latin typeface="Corbel" panose="020B0503020204020204" pitchFamily="34" charset="0"/>
              </a:rPr>
            </a:br>
            <a:r>
              <a:rPr lang="en-US" sz="1800" dirty="0">
                <a:solidFill>
                  <a:srgbClr val="0070C0"/>
                </a:solidFill>
                <a:latin typeface="Corbel" panose="020B0503020204020204" pitchFamily="34" charset="0"/>
              </a:rPr>
              <a:t>”the cat sat on the” </a:t>
            </a:r>
            <a:br>
              <a:rPr lang="en-US" sz="1800" dirty="0">
                <a:latin typeface="Corbel" panose="020B0503020204020204" pitchFamily="34" charset="0"/>
              </a:rPr>
            </a:br>
            <a:r>
              <a:rPr lang="en-US" sz="1800" dirty="0">
                <a:latin typeface="Corbel" panose="020B0503020204020204" pitchFamily="34" charset="0"/>
              </a:rPr>
              <a:t>in the world (internet)! </a:t>
            </a:r>
          </a:p>
        </p:txBody>
      </p:sp>
    </p:spTree>
    <p:extLst>
      <p:ext uri="{BB962C8B-B14F-4D97-AF65-F5344CB8AC3E}">
        <p14:creationId xmlns:p14="http://schemas.microsoft.com/office/powerpoint/2010/main" val="2581356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912C-1C67-57E3-7118-1C15DAFF6A99}"/>
              </a:ext>
            </a:extLst>
          </p:cNvPr>
          <p:cNvSpPr>
            <a:spLocks noGrp="1"/>
          </p:cNvSpPr>
          <p:nvPr>
            <p:ph type="title"/>
          </p:nvPr>
        </p:nvSpPr>
        <p:spPr/>
        <p:txBody>
          <a:bodyPr/>
          <a:lstStyle/>
          <a:p>
            <a:r>
              <a:rPr lang="en-US" u="sng" dirty="0"/>
              <a:t>Approximate</a:t>
            </a:r>
            <a:r>
              <a:rPr lang="en-US" dirty="0"/>
              <a:t> Finding Nearest Neighbors </a:t>
            </a:r>
          </a:p>
        </p:txBody>
      </p:sp>
      <p:sp>
        <p:nvSpPr>
          <p:cNvPr id="3" name="Text Placeholder 2">
            <a:extLst>
              <a:ext uri="{FF2B5EF4-FFF2-40B4-BE49-F238E27FC236}">
                <a16:creationId xmlns:a16="http://schemas.microsoft.com/office/drawing/2014/main" id="{9FA6783E-5167-AC99-5FEF-5A3918419D88}"/>
              </a:ext>
            </a:extLst>
          </p:cNvPr>
          <p:cNvSpPr>
            <a:spLocks noGrp="1"/>
          </p:cNvSpPr>
          <p:nvPr>
            <p:ph type="body" sz="quarter" idx="16"/>
          </p:nvPr>
        </p:nvSpPr>
        <p:spPr/>
        <p:txBody>
          <a:bodyPr/>
          <a:lstStyle/>
          <a:p>
            <a:endParaRPr lang="en-US"/>
          </a:p>
        </p:txBody>
      </p:sp>
      <p:pic>
        <p:nvPicPr>
          <p:cNvPr id="5" name="Picture 4" descr="A diagram of a mathematical equation&#10;&#10;Description automatically generated">
            <a:extLst>
              <a:ext uri="{FF2B5EF4-FFF2-40B4-BE49-F238E27FC236}">
                <a16:creationId xmlns:a16="http://schemas.microsoft.com/office/drawing/2014/main" id="{1787FBE4-0111-4DF8-B0C7-6732A813F6E9}"/>
              </a:ext>
            </a:extLst>
          </p:cNvPr>
          <p:cNvPicPr>
            <a:picLocks noChangeAspect="1"/>
          </p:cNvPicPr>
          <p:nvPr/>
        </p:nvPicPr>
        <p:blipFill>
          <a:blip r:embed="rId2"/>
          <a:stretch>
            <a:fillRect/>
          </a:stretch>
        </p:blipFill>
        <p:spPr>
          <a:xfrm>
            <a:off x="603504" y="1142316"/>
            <a:ext cx="7772400" cy="3574239"/>
          </a:xfrm>
          <a:prstGeom prst="rect">
            <a:avLst/>
          </a:prstGeom>
        </p:spPr>
      </p:pic>
      <p:sp>
        <p:nvSpPr>
          <p:cNvPr id="4" name="Google Shape;138;g1501cc781cf_0_0">
            <a:extLst>
              <a:ext uri="{FF2B5EF4-FFF2-40B4-BE49-F238E27FC236}">
                <a16:creationId xmlns:a16="http://schemas.microsoft.com/office/drawing/2014/main" id="{28755AE1-51BF-D337-5A1F-8972EEE449C8}"/>
              </a:ext>
            </a:extLst>
          </p:cNvPr>
          <p:cNvSpPr txBox="1"/>
          <p:nvPr/>
        </p:nvSpPr>
        <p:spPr>
          <a:xfrm>
            <a:off x="3247114" y="487403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95000"/>
                    <a:lumOff val="5000"/>
                  </a:schemeClr>
                </a:solidFill>
                <a:latin typeface="Corbel"/>
                <a:ea typeface="Corbel"/>
                <a:cs typeface="Corbel"/>
                <a:sym typeface="Corbel"/>
              </a:rPr>
              <a:t>[</a:t>
            </a:r>
            <a:r>
              <a:rPr lang="en-US" sz="900" dirty="0">
                <a:solidFill>
                  <a:schemeClr val="tx1">
                    <a:lumMod val="95000"/>
                    <a:lumOff val="5000"/>
                  </a:schemeClr>
                </a:solidFill>
                <a:latin typeface="Corbel"/>
                <a:ea typeface="Corbel"/>
                <a:cs typeface="Corbel"/>
                <a:sym typeface="Corbel"/>
              </a:rPr>
              <a:t>Slides: Yusuke Matsui</a:t>
            </a:r>
            <a:r>
              <a:rPr lang="en" sz="900" dirty="0">
                <a:solidFill>
                  <a:schemeClr val="tx1">
                    <a:lumMod val="95000"/>
                    <a:lumOff val="5000"/>
                  </a:schemeClr>
                </a:solidFill>
                <a:latin typeface="Corbel"/>
                <a:ea typeface="Corbel"/>
                <a:cs typeface="Corbel"/>
                <a:sym typeface="Corbel"/>
              </a:rPr>
              <a:t>]</a:t>
            </a:r>
            <a:endParaRPr sz="900" dirty="0">
              <a:solidFill>
                <a:schemeClr val="tx1">
                  <a:lumMod val="95000"/>
                  <a:lumOff val="5000"/>
                </a:schemeClr>
              </a:solidFill>
              <a:latin typeface="Corbel"/>
              <a:ea typeface="Corbel"/>
              <a:cs typeface="Corbel"/>
              <a:sym typeface="Corbel"/>
            </a:endParaRPr>
          </a:p>
        </p:txBody>
      </p:sp>
    </p:spTree>
    <p:extLst>
      <p:ext uri="{BB962C8B-B14F-4D97-AF65-F5344CB8AC3E}">
        <p14:creationId xmlns:p14="http://schemas.microsoft.com/office/powerpoint/2010/main" val="226360931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12647"/>
            <a:ext cx="9144000" cy="4531043"/>
            <a:chOff x="0" y="816863"/>
            <a:chExt cx="12192000" cy="6041390"/>
          </a:xfrm>
        </p:grpSpPr>
        <p:sp>
          <p:nvSpPr>
            <p:cNvPr id="3" name="object 3"/>
            <p:cNvSpPr/>
            <p:nvPr/>
          </p:nvSpPr>
          <p:spPr>
            <a:xfrm>
              <a:off x="7754111" y="816863"/>
              <a:ext cx="4438015" cy="6041390"/>
            </a:xfrm>
            <a:custGeom>
              <a:avLst/>
              <a:gdLst/>
              <a:ahLst/>
              <a:cxnLst/>
              <a:rect l="l" t="t" r="r" b="b"/>
              <a:pathLst>
                <a:path w="4438015" h="6041390">
                  <a:moveTo>
                    <a:pt x="4437888" y="0"/>
                  </a:moveTo>
                  <a:lnTo>
                    <a:pt x="0" y="0"/>
                  </a:lnTo>
                  <a:lnTo>
                    <a:pt x="0" y="6041136"/>
                  </a:lnTo>
                  <a:lnTo>
                    <a:pt x="4437888" y="6041136"/>
                  </a:lnTo>
                  <a:lnTo>
                    <a:pt x="4437888" y="0"/>
                  </a:lnTo>
                  <a:close/>
                </a:path>
              </a:pathLst>
            </a:custGeom>
            <a:solidFill>
              <a:srgbClr val="FAE4D5"/>
            </a:solidFill>
          </p:spPr>
          <p:txBody>
            <a:bodyPr wrap="square" lIns="0" tIns="0" rIns="0" bIns="0" rtlCol="0"/>
            <a:lstStyle/>
            <a:p>
              <a:endParaRPr sz="1050"/>
            </a:p>
          </p:txBody>
        </p:sp>
        <p:sp>
          <p:nvSpPr>
            <p:cNvPr id="4" name="object 4"/>
            <p:cNvSpPr/>
            <p:nvPr/>
          </p:nvSpPr>
          <p:spPr>
            <a:xfrm>
              <a:off x="3867911" y="816863"/>
              <a:ext cx="3886200" cy="6041390"/>
            </a:xfrm>
            <a:custGeom>
              <a:avLst/>
              <a:gdLst/>
              <a:ahLst/>
              <a:cxnLst/>
              <a:rect l="l" t="t" r="r" b="b"/>
              <a:pathLst>
                <a:path w="3886200" h="6041390">
                  <a:moveTo>
                    <a:pt x="3886199" y="0"/>
                  </a:moveTo>
                  <a:lnTo>
                    <a:pt x="0" y="0"/>
                  </a:lnTo>
                  <a:lnTo>
                    <a:pt x="0" y="6041136"/>
                  </a:lnTo>
                  <a:lnTo>
                    <a:pt x="3886199" y="6041136"/>
                  </a:lnTo>
                  <a:lnTo>
                    <a:pt x="3886199" y="0"/>
                  </a:lnTo>
                  <a:close/>
                </a:path>
              </a:pathLst>
            </a:custGeom>
            <a:solidFill>
              <a:srgbClr val="DEEBF7"/>
            </a:solidFill>
          </p:spPr>
          <p:txBody>
            <a:bodyPr wrap="square" lIns="0" tIns="0" rIns="0" bIns="0" rtlCol="0"/>
            <a:lstStyle/>
            <a:p>
              <a:endParaRPr sz="1050"/>
            </a:p>
          </p:txBody>
        </p:sp>
        <p:sp>
          <p:nvSpPr>
            <p:cNvPr id="5" name="object 5"/>
            <p:cNvSpPr/>
            <p:nvPr/>
          </p:nvSpPr>
          <p:spPr>
            <a:xfrm>
              <a:off x="0" y="816863"/>
              <a:ext cx="3868420" cy="6041390"/>
            </a:xfrm>
            <a:custGeom>
              <a:avLst/>
              <a:gdLst/>
              <a:ahLst/>
              <a:cxnLst/>
              <a:rect l="l" t="t" r="r" b="b"/>
              <a:pathLst>
                <a:path w="3868420" h="6041390">
                  <a:moveTo>
                    <a:pt x="3867912" y="6041133"/>
                  </a:moveTo>
                  <a:lnTo>
                    <a:pt x="3867912" y="0"/>
                  </a:lnTo>
                  <a:lnTo>
                    <a:pt x="0" y="0"/>
                  </a:lnTo>
                  <a:lnTo>
                    <a:pt x="0" y="6041133"/>
                  </a:lnTo>
                  <a:lnTo>
                    <a:pt x="3867912" y="6041133"/>
                  </a:lnTo>
                  <a:close/>
                </a:path>
              </a:pathLst>
            </a:custGeom>
            <a:solidFill>
              <a:srgbClr val="E1EFD9"/>
            </a:solidFill>
          </p:spPr>
          <p:txBody>
            <a:bodyPr wrap="square" lIns="0" tIns="0" rIns="0" bIns="0" rtlCol="0"/>
            <a:lstStyle/>
            <a:p>
              <a:endParaRPr sz="1050"/>
            </a:p>
          </p:txBody>
        </p:sp>
      </p:grpSp>
      <p:sp>
        <p:nvSpPr>
          <p:cNvPr id="6" name="object 6"/>
          <p:cNvSpPr txBox="1"/>
          <p:nvPr/>
        </p:nvSpPr>
        <p:spPr>
          <a:xfrm>
            <a:off x="8717470" y="4745812"/>
            <a:ext cx="252413" cy="286617"/>
          </a:xfrm>
          <a:prstGeom prst="rect">
            <a:avLst/>
          </a:prstGeom>
        </p:spPr>
        <p:txBody>
          <a:bodyPr vert="horz" wrap="square" lIns="0" tIns="9525" rIns="0" bIns="0" rtlCol="0">
            <a:spAutoFit/>
          </a:bodyPr>
          <a:lstStyle/>
          <a:p>
            <a:pPr marL="9525">
              <a:spcBef>
                <a:spcPts val="75"/>
              </a:spcBef>
            </a:pPr>
            <a:r>
              <a:rPr sz="1800" spc="-19" dirty="0">
                <a:solidFill>
                  <a:srgbClr val="888888"/>
                </a:solidFill>
                <a:latin typeface="Calibri"/>
                <a:cs typeface="Calibri"/>
              </a:rPr>
              <a:t>29</a:t>
            </a:r>
            <a:endParaRPr sz="1800">
              <a:latin typeface="Calibri"/>
              <a:cs typeface="Calibri"/>
            </a:endParaRPr>
          </a:p>
        </p:txBody>
      </p:sp>
      <p:grpSp>
        <p:nvGrpSpPr>
          <p:cNvPr id="8" name="object 8"/>
          <p:cNvGrpSpPr/>
          <p:nvPr/>
        </p:nvGrpSpPr>
        <p:grpSpPr>
          <a:xfrm>
            <a:off x="6197918" y="2842070"/>
            <a:ext cx="1091565" cy="520065"/>
            <a:chOff x="8263890" y="3789426"/>
            <a:chExt cx="1455420" cy="693420"/>
          </a:xfrm>
        </p:grpSpPr>
        <p:sp>
          <p:nvSpPr>
            <p:cNvPr id="9" name="object 9"/>
            <p:cNvSpPr/>
            <p:nvPr/>
          </p:nvSpPr>
          <p:spPr>
            <a:xfrm>
              <a:off x="8282940" y="3808476"/>
              <a:ext cx="1417320" cy="655320"/>
            </a:xfrm>
            <a:custGeom>
              <a:avLst/>
              <a:gdLst/>
              <a:ahLst/>
              <a:cxnLst/>
              <a:rect l="l" t="t" r="r" b="b"/>
              <a:pathLst>
                <a:path w="1417320" h="655320">
                  <a:moveTo>
                    <a:pt x="1308100" y="0"/>
                  </a:moveTo>
                  <a:lnTo>
                    <a:pt x="109219" y="0"/>
                  </a:lnTo>
                  <a:lnTo>
                    <a:pt x="66704" y="8582"/>
                  </a:lnTo>
                  <a:lnTo>
                    <a:pt x="31988" y="31988"/>
                  </a:lnTo>
                  <a:lnTo>
                    <a:pt x="8582" y="66704"/>
                  </a:lnTo>
                  <a:lnTo>
                    <a:pt x="0" y="109219"/>
                  </a:lnTo>
                  <a:lnTo>
                    <a:pt x="0" y="546100"/>
                  </a:lnTo>
                  <a:lnTo>
                    <a:pt x="8582" y="588615"/>
                  </a:lnTo>
                  <a:lnTo>
                    <a:pt x="31988" y="623331"/>
                  </a:lnTo>
                  <a:lnTo>
                    <a:pt x="66704" y="646737"/>
                  </a:lnTo>
                  <a:lnTo>
                    <a:pt x="109219" y="655319"/>
                  </a:lnTo>
                  <a:lnTo>
                    <a:pt x="1308100" y="655319"/>
                  </a:lnTo>
                  <a:lnTo>
                    <a:pt x="1350615" y="646737"/>
                  </a:lnTo>
                  <a:lnTo>
                    <a:pt x="1385331" y="623331"/>
                  </a:lnTo>
                  <a:lnTo>
                    <a:pt x="1408737" y="588615"/>
                  </a:lnTo>
                  <a:lnTo>
                    <a:pt x="1417319" y="546100"/>
                  </a:lnTo>
                  <a:lnTo>
                    <a:pt x="1417319"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0" name="object 10"/>
            <p:cNvSpPr/>
            <p:nvPr/>
          </p:nvSpPr>
          <p:spPr>
            <a:xfrm>
              <a:off x="8282940" y="3808476"/>
              <a:ext cx="1417320" cy="655320"/>
            </a:xfrm>
            <a:custGeom>
              <a:avLst/>
              <a:gdLst/>
              <a:ahLst/>
              <a:cxnLst/>
              <a:rect l="l" t="t" r="r" b="b"/>
              <a:pathLst>
                <a:path w="1417320" h="655320">
                  <a:moveTo>
                    <a:pt x="0" y="109219"/>
                  </a:moveTo>
                  <a:lnTo>
                    <a:pt x="8582" y="66704"/>
                  </a:lnTo>
                  <a:lnTo>
                    <a:pt x="31988" y="31988"/>
                  </a:lnTo>
                  <a:lnTo>
                    <a:pt x="66704" y="8582"/>
                  </a:lnTo>
                  <a:lnTo>
                    <a:pt x="109219" y="0"/>
                  </a:lnTo>
                  <a:lnTo>
                    <a:pt x="1308100" y="0"/>
                  </a:lnTo>
                  <a:lnTo>
                    <a:pt x="1350615" y="8582"/>
                  </a:lnTo>
                  <a:lnTo>
                    <a:pt x="1385331" y="31988"/>
                  </a:lnTo>
                  <a:lnTo>
                    <a:pt x="1408737" y="66704"/>
                  </a:lnTo>
                  <a:lnTo>
                    <a:pt x="1417319" y="109219"/>
                  </a:lnTo>
                  <a:lnTo>
                    <a:pt x="1417319" y="546100"/>
                  </a:lnTo>
                  <a:lnTo>
                    <a:pt x="1408737" y="588615"/>
                  </a:lnTo>
                  <a:lnTo>
                    <a:pt x="1385331" y="623331"/>
                  </a:lnTo>
                  <a:lnTo>
                    <a:pt x="1350615" y="646737"/>
                  </a:lnTo>
                  <a:lnTo>
                    <a:pt x="1308100" y="655319"/>
                  </a:lnTo>
                  <a:lnTo>
                    <a:pt x="109219"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grpSp>
      <p:sp>
        <p:nvSpPr>
          <p:cNvPr id="11" name="object 11"/>
          <p:cNvSpPr txBox="1"/>
          <p:nvPr/>
        </p:nvSpPr>
        <p:spPr>
          <a:xfrm>
            <a:off x="6505099" y="2978753"/>
            <a:ext cx="477203"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Milvus</a:t>
            </a:r>
            <a:endParaRPr sz="1350">
              <a:latin typeface="Calibri"/>
              <a:cs typeface="Calibri"/>
            </a:endParaRPr>
          </a:p>
        </p:txBody>
      </p:sp>
      <p:grpSp>
        <p:nvGrpSpPr>
          <p:cNvPr id="12" name="object 12"/>
          <p:cNvGrpSpPr/>
          <p:nvPr/>
        </p:nvGrpSpPr>
        <p:grpSpPr>
          <a:xfrm>
            <a:off x="6469952" y="1923097"/>
            <a:ext cx="1091565" cy="520065"/>
            <a:chOff x="8626602" y="2564129"/>
            <a:chExt cx="1455420" cy="693420"/>
          </a:xfrm>
        </p:grpSpPr>
        <p:sp>
          <p:nvSpPr>
            <p:cNvPr id="13" name="object 13"/>
            <p:cNvSpPr/>
            <p:nvPr/>
          </p:nvSpPr>
          <p:spPr>
            <a:xfrm>
              <a:off x="8645652" y="2583179"/>
              <a:ext cx="1417320" cy="655320"/>
            </a:xfrm>
            <a:custGeom>
              <a:avLst/>
              <a:gdLst/>
              <a:ahLst/>
              <a:cxnLst/>
              <a:rect l="l" t="t" r="r" b="b"/>
              <a:pathLst>
                <a:path w="1417320" h="655319">
                  <a:moveTo>
                    <a:pt x="1308100" y="0"/>
                  </a:moveTo>
                  <a:lnTo>
                    <a:pt x="109220" y="0"/>
                  </a:lnTo>
                  <a:lnTo>
                    <a:pt x="66704" y="8582"/>
                  </a:lnTo>
                  <a:lnTo>
                    <a:pt x="31988" y="31988"/>
                  </a:lnTo>
                  <a:lnTo>
                    <a:pt x="8582" y="66704"/>
                  </a:lnTo>
                  <a:lnTo>
                    <a:pt x="0" y="109220"/>
                  </a:lnTo>
                  <a:lnTo>
                    <a:pt x="0" y="546100"/>
                  </a:lnTo>
                  <a:lnTo>
                    <a:pt x="8582" y="588615"/>
                  </a:lnTo>
                  <a:lnTo>
                    <a:pt x="31988" y="623331"/>
                  </a:lnTo>
                  <a:lnTo>
                    <a:pt x="66704" y="646737"/>
                  </a:lnTo>
                  <a:lnTo>
                    <a:pt x="109220" y="655320"/>
                  </a:lnTo>
                  <a:lnTo>
                    <a:pt x="1308100" y="655320"/>
                  </a:lnTo>
                  <a:lnTo>
                    <a:pt x="1350615" y="646737"/>
                  </a:lnTo>
                  <a:lnTo>
                    <a:pt x="1385331" y="623331"/>
                  </a:lnTo>
                  <a:lnTo>
                    <a:pt x="1408737" y="588615"/>
                  </a:lnTo>
                  <a:lnTo>
                    <a:pt x="1417320" y="546100"/>
                  </a:lnTo>
                  <a:lnTo>
                    <a:pt x="1417320" y="109220"/>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4" name="object 14"/>
            <p:cNvSpPr/>
            <p:nvPr/>
          </p:nvSpPr>
          <p:spPr>
            <a:xfrm>
              <a:off x="8645652" y="2583179"/>
              <a:ext cx="1417320" cy="655320"/>
            </a:xfrm>
            <a:custGeom>
              <a:avLst/>
              <a:gdLst/>
              <a:ahLst/>
              <a:cxnLst/>
              <a:rect l="l" t="t" r="r" b="b"/>
              <a:pathLst>
                <a:path w="1417320" h="655319">
                  <a:moveTo>
                    <a:pt x="0" y="109220"/>
                  </a:moveTo>
                  <a:lnTo>
                    <a:pt x="8582" y="66704"/>
                  </a:lnTo>
                  <a:lnTo>
                    <a:pt x="31988" y="31988"/>
                  </a:lnTo>
                  <a:lnTo>
                    <a:pt x="66704" y="8582"/>
                  </a:lnTo>
                  <a:lnTo>
                    <a:pt x="109220" y="0"/>
                  </a:lnTo>
                  <a:lnTo>
                    <a:pt x="1308100" y="0"/>
                  </a:lnTo>
                  <a:lnTo>
                    <a:pt x="1350615" y="8582"/>
                  </a:lnTo>
                  <a:lnTo>
                    <a:pt x="1385331" y="31988"/>
                  </a:lnTo>
                  <a:lnTo>
                    <a:pt x="1408737" y="66704"/>
                  </a:lnTo>
                  <a:lnTo>
                    <a:pt x="1417320" y="109220"/>
                  </a:lnTo>
                  <a:lnTo>
                    <a:pt x="1417320" y="546100"/>
                  </a:lnTo>
                  <a:lnTo>
                    <a:pt x="1408737" y="588615"/>
                  </a:lnTo>
                  <a:lnTo>
                    <a:pt x="1385331" y="623331"/>
                  </a:lnTo>
                  <a:lnTo>
                    <a:pt x="1350615" y="646737"/>
                  </a:lnTo>
                  <a:lnTo>
                    <a:pt x="1308100" y="655320"/>
                  </a:lnTo>
                  <a:lnTo>
                    <a:pt x="109220" y="655320"/>
                  </a:lnTo>
                  <a:lnTo>
                    <a:pt x="66704" y="646737"/>
                  </a:lnTo>
                  <a:lnTo>
                    <a:pt x="31988" y="623331"/>
                  </a:lnTo>
                  <a:lnTo>
                    <a:pt x="8582" y="588615"/>
                  </a:lnTo>
                  <a:lnTo>
                    <a:pt x="0" y="546100"/>
                  </a:lnTo>
                  <a:lnTo>
                    <a:pt x="0" y="109220"/>
                  </a:lnTo>
                  <a:close/>
                </a:path>
              </a:pathLst>
            </a:custGeom>
            <a:ln w="38100">
              <a:solidFill>
                <a:srgbClr val="000000"/>
              </a:solidFill>
            </a:ln>
          </p:spPr>
          <p:txBody>
            <a:bodyPr wrap="square" lIns="0" tIns="0" rIns="0" bIns="0" rtlCol="0"/>
            <a:lstStyle/>
            <a:p>
              <a:endParaRPr sz="1050"/>
            </a:p>
          </p:txBody>
        </p:sp>
      </p:grpSp>
      <p:sp>
        <p:nvSpPr>
          <p:cNvPr id="15" name="object 15"/>
          <p:cNvSpPr txBox="1"/>
          <p:nvPr/>
        </p:nvSpPr>
        <p:spPr>
          <a:xfrm>
            <a:off x="6687312" y="2058639"/>
            <a:ext cx="657225"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Pinecone</a:t>
            </a:r>
            <a:endParaRPr sz="1350">
              <a:latin typeface="Calibri"/>
              <a:cs typeface="Calibri"/>
            </a:endParaRPr>
          </a:p>
        </p:txBody>
      </p:sp>
      <p:grpSp>
        <p:nvGrpSpPr>
          <p:cNvPr id="16" name="object 16"/>
          <p:cNvGrpSpPr/>
          <p:nvPr/>
        </p:nvGrpSpPr>
        <p:grpSpPr>
          <a:xfrm>
            <a:off x="7750111" y="2508313"/>
            <a:ext cx="1091565" cy="520065"/>
            <a:chOff x="10333481" y="3344417"/>
            <a:chExt cx="1455420" cy="693420"/>
          </a:xfrm>
        </p:grpSpPr>
        <p:sp>
          <p:nvSpPr>
            <p:cNvPr id="17" name="object 17"/>
            <p:cNvSpPr/>
            <p:nvPr/>
          </p:nvSpPr>
          <p:spPr>
            <a:xfrm>
              <a:off x="10352531" y="3363467"/>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20"/>
                  </a:lnTo>
                  <a:lnTo>
                    <a:pt x="0" y="546100"/>
                  </a:lnTo>
                  <a:lnTo>
                    <a:pt x="8582" y="588615"/>
                  </a:lnTo>
                  <a:lnTo>
                    <a:pt x="31988" y="623331"/>
                  </a:lnTo>
                  <a:lnTo>
                    <a:pt x="66704" y="646737"/>
                  </a:lnTo>
                  <a:lnTo>
                    <a:pt x="109220" y="655320"/>
                  </a:lnTo>
                  <a:lnTo>
                    <a:pt x="1308100" y="655320"/>
                  </a:lnTo>
                  <a:lnTo>
                    <a:pt x="1350615" y="646737"/>
                  </a:lnTo>
                  <a:lnTo>
                    <a:pt x="1385331" y="623331"/>
                  </a:lnTo>
                  <a:lnTo>
                    <a:pt x="1408737" y="588615"/>
                  </a:lnTo>
                  <a:lnTo>
                    <a:pt x="1417320" y="546100"/>
                  </a:lnTo>
                  <a:lnTo>
                    <a:pt x="1417320" y="109220"/>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8" name="object 18"/>
            <p:cNvSpPr/>
            <p:nvPr/>
          </p:nvSpPr>
          <p:spPr>
            <a:xfrm>
              <a:off x="10352531" y="3363467"/>
              <a:ext cx="1417320" cy="655320"/>
            </a:xfrm>
            <a:custGeom>
              <a:avLst/>
              <a:gdLst/>
              <a:ahLst/>
              <a:cxnLst/>
              <a:rect l="l" t="t" r="r" b="b"/>
              <a:pathLst>
                <a:path w="1417320" h="655320">
                  <a:moveTo>
                    <a:pt x="0" y="109220"/>
                  </a:moveTo>
                  <a:lnTo>
                    <a:pt x="8582" y="66704"/>
                  </a:lnTo>
                  <a:lnTo>
                    <a:pt x="31988" y="31988"/>
                  </a:lnTo>
                  <a:lnTo>
                    <a:pt x="66704" y="8582"/>
                  </a:lnTo>
                  <a:lnTo>
                    <a:pt x="109220" y="0"/>
                  </a:lnTo>
                  <a:lnTo>
                    <a:pt x="1308100" y="0"/>
                  </a:lnTo>
                  <a:lnTo>
                    <a:pt x="1350615" y="8582"/>
                  </a:lnTo>
                  <a:lnTo>
                    <a:pt x="1385331" y="31988"/>
                  </a:lnTo>
                  <a:lnTo>
                    <a:pt x="1408737" y="66704"/>
                  </a:lnTo>
                  <a:lnTo>
                    <a:pt x="1417320" y="109220"/>
                  </a:lnTo>
                  <a:lnTo>
                    <a:pt x="1417320" y="546100"/>
                  </a:lnTo>
                  <a:lnTo>
                    <a:pt x="1408737" y="588615"/>
                  </a:lnTo>
                  <a:lnTo>
                    <a:pt x="1385331" y="623331"/>
                  </a:lnTo>
                  <a:lnTo>
                    <a:pt x="1350615" y="646737"/>
                  </a:lnTo>
                  <a:lnTo>
                    <a:pt x="1308100" y="655320"/>
                  </a:lnTo>
                  <a:lnTo>
                    <a:pt x="109220" y="655320"/>
                  </a:lnTo>
                  <a:lnTo>
                    <a:pt x="66704" y="646737"/>
                  </a:lnTo>
                  <a:lnTo>
                    <a:pt x="31988" y="623331"/>
                  </a:lnTo>
                  <a:lnTo>
                    <a:pt x="8582" y="588615"/>
                  </a:lnTo>
                  <a:lnTo>
                    <a:pt x="0" y="546100"/>
                  </a:lnTo>
                  <a:lnTo>
                    <a:pt x="0" y="109220"/>
                  </a:lnTo>
                  <a:close/>
                </a:path>
              </a:pathLst>
            </a:custGeom>
            <a:ln w="38100">
              <a:solidFill>
                <a:srgbClr val="000000"/>
              </a:solidFill>
            </a:ln>
          </p:spPr>
          <p:txBody>
            <a:bodyPr wrap="square" lIns="0" tIns="0" rIns="0" bIns="0" rtlCol="0"/>
            <a:lstStyle/>
            <a:p>
              <a:endParaRPr sz="1050"/>
            </a:p>
          </p:txBody>
        </p:sp>
      </p:grpSp>
      <p:sp>
        <p:nvSpPr>
          <p:cNvPr id="19" name="object 19"/>
          <p:cNvSpPr txBox="1"/>
          <p:nvPr/>
        </p:nvSpPr>
        <p:spPr>
          <a:xfrm>
            <a:off x="8043100" y="2644483"/>
            <a:ext cx="504349"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Qdrant</a:t>
            </a:r>
            <a:endParaRPr sz="1350">
              <a:latin typeface="Calibri"/>
              <a:cs typeface="Calibri"/>
            </a:endParaRPr>
          </a:p>
        </p:txBody>
      </p:sp>
      <p:grpSp>
        <p:nvGrpSpPr>
          <p:cNvPr id="20" name="object 20"/>
          <p:cNvGrpSpPr/>
          <p:nvPr/>
        </p:nvGrpSpPr>
        <p:grpSpPr>
          <a:xfrm>
            <a:off x="322898" y="3923347"/>
            <a:ext cx="1544479" cy="650558"/>
            <a:chOff x="430530" y="5231129"/>
            <a:chExt cx="2059305" cy="867410"/>
          </a:xfrm>
        </p:grpSpPr>
        <p:sp>
          <p:nvSpPr>
            <p:cNvPr id="21" name="object 21"/>
            <p:cNvSpPr/>
            <p:nvPr/>
          </p:nvSpPr>
          <p:spPr>
            <a:xfrm>
              <a:off x="449580" y="5250179"/>
              <a:ext cx="2021205" cy="829310"/>
            </a:xfrm>
            <a:custGeom>
              <a:avLst/>
              <a:gdLst/>
              <a:ahLst/>
              <a:cxnLst/>
              <a:rect l="l" t="t" r="r" b="b"/>
              <a:pathLst>
                <a:path w="2021205" h="829310">
                  <a:moveTo>
                    <a:pt x="1882647" y="0"/>
                  </a:moveTo>
                  <a:lnTo>
                    <a:pt x="138176" y="0"/>
                  </a:lnTo>
                  <a:lnTo>
                    <a:pt x="94501" y="7042"/>
                  </a:lnTo>
                  <a:lnTo>
                    <a:pt x="56570" y="26655"/>
                  </a:lnTo>
                  <a:lnTo>
                    <a:pt x="26659" y="56564"/>
                  </a:lnTo>
                  <a:lnTo>
                    <a:pt x="7044" y="94496"/>
                  </a:lnTo>
                  <a:lnTo>
                    <a:pt x="0" y="138176"/>
                  </a:lnTo>
                  <a:lnTo>
                    <a:pt x="0" y="690880"/>
                  </a:lnTo>
                  <a:lnTo>
                    <a:pt x="7044" y="734554"/>
                  </a:lnTo>
                  <a:lnTo>
                    <a:pt x="26659" y="772485"/>
                  </a:lnTo>
                  <a:lnTo>
                    <a:pt x="56570" y="802396"/>
                  </a:lnTo>
                  <a:lnTo>
                    <a:pt x="94501" y="822011"/>
                  </a:lnTo>
                  <a:lnTo>
                    <a:pt x="138176" y="829056"/>
                  </a:lnTo>
                  <a:lnTo>
                    <a:pt x="1882647" y="829056"/>
                  </a:lnTo>
                  <a:lnTo>
                    <a:pt x="1926327" y="822011"/>
                  </a:lnTo>
                  <a:lnTo>
                    <a:pt x="1964259" y="802396"/>
                  </a:lnTo>
                  <a:lnTo>
                    <a:pt x="1994168" y="772485"/>
                  </a:lnTo>
                  <a:lnTo>
                    <a:pt x="2013781" y="734554"/>
                  </a:lnTo>
                  <a:lnTo>
                    <a:pt x="2020824" y="690880"/>
                  </a:lnTo>
                  <a:lnTo>
                    <a:pt x="2020824" y="138176"/>
                  </a:lnTo>
                  <a:lnTo>
                    <a:pt x="2013781" y="94496"/>
                  </a:lnTo>
                  <a:lnTo>
                    <a:pt x="1994168" y="56564"/>
                  </a:lnTo>
                  <a:lnTo>
                    <a:pt x="1964259" y="26655"/>
                  </a:lnTo>
                  <a:lnTo>
                    <a:pt x="1926327" y="7042"/>
                  </a:lnTo>
                  <a:lnTo>
                    <a:pt x="1882647" y="0"/>
                  </a:lnTo>
                  <a:close/>
                </a:path>
              </a:pathLst>
            </a:custGeom>
            <a:solidFill>
              <a:srgbClr val="FFFFFF"/>
            </a:solidFill>
          </p:spPr>
          <p:txBody>
            <a:bodyPr wrap="square" lIns="0" tIns="0" rIns="0" bIns="0" rtlCol="0"/>
            <a:lstStyle/>
            <a:p>
              <a:endParaRPr sz="1050"/>
            </a:p>
          </p:txBody>
        </p:sp>
        <p:sp>
          <p:nvSpPr>
            <p:cNvPr id="22" name="object 22"/>
            <p:cNvSpPr/>
            <p:nvPr/>
          </p:nvSpPr>
          <p:spPr>
            <a:xfrm>
              <a:off x="449580" y="5250179"/>
              <a:ext cx="2021205" cy="829310"/>
            </a:xfrm>
            <a:custGeom>
              <a:avLst/>
              <a:gdLst/>
              <a:ahLst/>
              <a:cxnLst/>
              <a:rect l="l" t="t" r="r" b="b"/>
              <a:pathLst>
                <a:path w="2021205" h="829310">
                  <a:moveTo>
                    <a:pt x="0" y="138176"/>
                  </a:moveTo>
                  <a:lnTo>
                    <a:pt x="7044" y="94496"/>
                  </a:lnTo>
                  <a:lnTo>
                    <a:pt x="26659" y="56564"/>
                  </a:lnTo>
                  <a:lnTo>
                    <a:pt x="56570" y="26655"/>
                  </a:lnTo>
                  <a:lnTo>
                    <a:pt x="94501" y="7042"/>
                  </a:lnTo>
                  <a:lnTo>
                    <a:pt x="138176" y="0"/>
                  </a:lnTo>
                  <a:lnTo>
                    <a:pt x="1882647" y="0"/>
                  </a:lnTo>
                  <a:lnTo>
                    <a:pt x="1926327" y="7042"/>
                  </a:lnTo>
                  <a:lnTo>
                    <a:pt x="1964259" y="26655"/>
                  </a:lnTo>
                  <a:lnTo>
                    <a:pt x="1994168" y="56564"/>
                  </a:lnTo>
                  <a:lnTo>
                    <a:pt x="2013781" y="94496"/>
                  </a:lnTo>
                  <a:lnTo>
                    <a:pt x="2020824" y="138176"/>
                  </a:lnTo>
                  <a:lnTo>
                    <a:pt x="2020824" y="690880"/>
                  </a:lnTo>
                  <a:lnTo>
                    <a:pt x="2013781" y="734554"/>
                  </a:lnTo>
                  <a:lnTo>
                    <a:pt x="1994168" y="772485"/>
                  </a:lnTo>
                  <a:lnTo>
                    <a:pt x="1964259" y="802396"/>
                  </a:lnTo>
                  <a:lnTo>
                    <a:pt x="1926327" y="822011"/>
                  </a:lnTo>
                  <a:lnTo>
                    <a:pt x="1882647" y="829056"/>
                  </a:lnTo>
                  <a:lnTo>
                    <a:pt x="138176" y="829056"/>
                  </a:lnTo>
                  <a:lnTo>
                    <a:pt x="94501" y="822011"/>
                  </a:lnTo>
                  <a:lnTo>
                    <a:pt x="56570" y="802396"/>
                  </a:lnTo>
                  <a:lnTo>
                    <a:pt x="26659" y="772485"/>
                  </a:lnTo>
                  <a:lnTo>
                    <a:pt x="7044" y="734554"/>
                  </a:lnTo>
                  <a:lnTo>
                    <a:pt x="0" y="690880"/>
                  </a:lnTo>
                  <a:lnTo>
                    <a:pt x="0" y="138176"/>
                  </a:lnTo>
                  <a:close/>
                </a:path>
              </a:pathLst>
            </a:custGeom>
            <a:ln w="38100">
              <a:solidFill>
                <a:srgbClr val="000000"/>
              </a:solidFill>
            </a:ln>
          </p:spPr>
          <p:txBody>
            <a:bodyPr wrap="square" lIns="0" tIns="0" rIns="0" bIns="0" rtlCol="0"/>
            <a:lstStyle/>
            <a:p>
              <a:endParaRPr sz="1050"/>
            </a:p>
          </p:txBody>
        </p:sp>
      </p:grpSp>
      <p:sp>
        <p:nvSpPr>
          <p:cNvPr id="23" name="object 23"/>
          <p:cNvSpPr txBox="1"/>
          <p:nvPr/>
        </p:nvSpPr>
        <p:spPr>
          <a:xfrm>
            <a:off x="433273" y="4022978"/>
            <a:ext cx="1321594" cy="425116"/>
          </a:xfrm>
          <a:prstGeom prst="rect">
            <a:avLst/>
          </a:prstGeom>
        </p:spPr>
        <p:txBody>
          <a:bodyPr vert="horz" wrap="square" lIns="0" tIns="9525" rIns="0" bIns="0" rtlCol="0">
            <a:spAutoFit/>
          </a:bodyPr>
          <a:lstStyle/>
          <a:p>
            <a:pPr marL="75724">
              <a:spcBef>
                <a:spcPts val="75"/>
              </a:spcBef>
            </a:pPr>
            <a:r>
              <a:rPr sz="1350" dirty="0">
                <a:latin typeface="Calibri"/>
                <a:cs typeface="Calibri"/>
              </a:rPr>
              <a:t>ScaNN</a:t>
            </a:r>
            <a:r>
              <a:rPr sz="1350" spc="-11" dirty="0">
                <a:latin typeface="Calibri"/>
                <a:cs typeface="Calibri"/>
              </a:rPr>
              <a:t> </a:t>
            </a:r>
            <a:r>
              <a:rPr sz="1350" spc="-8" dirty="0">
                <a:latin typeface="Calibri"/>
                <a:cs typeface="Calibri"/>
              </a:rPr>
              <a:t>(4-</a:t>
            </a:r>
            <a:r>
              <a:rPr sz="1350" dirty="0">
                <a:latin typeface="Calibri"/>
                <a:cs typeface="Calibri"/>
              </a:rPr>
              <a:t>bit</a:t>
            </a:r>
            <a:r>
              <a:rPr sz="1350" spc="-38" dirty="0">
                <a:latin typeface="Calibri"/>
                <a:cs typeface="Calibri"/>
              </a:rPr>
              <a:t> </a:t>
            </a:r>
            <a:r>
              <a:rPr sz="1350" spc="-19" dirty="0">
                <a:latin typeface="Calibri"/>
                <a:cs typeface="Calibri"/>
              </a:rPr>
              <a:t>PQ)</a:t>
            </a:r>
            <a:endParaRPr sz="1350">
              <a:latin typeface="Calibri"/>
              <a:cs typeface="Calibri"/>
            </a:endParaRPr>
          </a:p>
          <a:p>
            <a:pPr marL="9525"/>
            <a:r>
              <a:rPr sz="1350" dirty="0">
                <a:latin typeface="Calibri"/>
                <a:cs typeface="Calibri"/>
              </a:rPr>
              <a:t>[Guo+,</a:t>
            </a:r>
            <a:r>
              <a:rPr sz="1350" spc="-8" dirty="0">
                <a:latin typeface="Calibri"/>
                <a:cs typeface="Calibri"/>
              </a:rPr>
              <a:t> </a:t>
            </a:r>
            <a:r>
              <a:rPr sz="1350" dirty="0">
                <a:latin typeface="Calibri"/>
                <a:cs typeface="Calibri"/>
              </a:rPr>
              <a:t>ICML</a:t>
            </a:r>
            <a:r>
              <a:rPr sz="1350" spc="-23" dirty="0">
                <a:latin typeface="Calibri"/>
                <a:cs typeface="Calibri"/>
              </a:rPr>
              <a:t> </a:t>
            </a:r>
            <a:r>
              <a:rPr sz="1350" spc="-8" dirty="0">
                <a:latin typeface="Calibri"/>
                <a:cs typeface="Calibri"/>
              </a:rPr>
              <a:t>2020]</a:t>
            </a:r>
            <a:endParaRPr sz="1350">
              <a:latin typeface="Calibri"/>
              <a:cs typeface="Calibri"/>
            </a:endParaRPr>
          </a:p>
        </p:txBody>
      </p:sp>
      <p:sp>
        <p:nvSpPr>
          <p:cNvPr id="24" name="object 24"/>
          <p:cNvSpPr txBox="1"/>
          <p:nvPr/>
        </p:nvSpPr>
        <p:spPr>
          <a:xfrm>
            <a:off x="357835" y="633984"/>
            <a:ext cx="1930718" cy="1025761"/>
          </a:xfrm>
          <a:prstGeom prst="rect">
            <a:avLst/>
          </a:prstGeom>
        </p:spPr>
        <p:txBody>
          <a:bodyPr vert="horz" wrap="square" lIns="0" tIns="10001" rIns="0" bIns="0" rtlCol="0">
            <a:spAutoFit/>
          </a:bodyPr>
          <a:lstStyle/>
          <a:p>
            <a:pPr marL="9525">
              <a:spcBef>
                <a:spcPts val="79"/>
              </a:spcBef>
            </a:pPr>
            <a:r>
              <a:rPr sz="2100" spc="-8" dirty="0">
                <a:latin typeface="Calibri"/>
                <a:cs typeface="Calibri"/>
              </a:rPr>
              <a:t>Algorithm</a:t>
            </a:r>
            <a:endParaRPr sz="2100">
              <a:latin typeface="Calibri"/>
              <a:cs typeface="Calibri"/>
            </a:endParaRPr>
          </a:p>
          <a:p>
            <a:pPr marL="267653" indent="-258128">
              <a:spcBef>
                <a:spcPts val="41"/>
              </a:spcBef>
              <a:buFont typeface="Wingdings"/>
              <a:buChar char=""/>
              <a:tabLst>
                <a:tab pos="267653" algn="l"/>
              </a:tabLst>
            </a:pPr>
            <a:r>
              <a:rPr sz="1500" dirty="0">
                <a:latin typeface="Calibri"/>
                <a:cs typeface="Calibri"/>
              </a:rPr>
              <a:t>Scientific</a:t>
            </a:r>
            <a:r>
              <a:rPr sz="1500" spc="-56" dirty="0">
                <a:latin typeface="Calibri"/>
                <a:cs typeface="Calibri"/>
              </a:rPr>
              <a:t> </a:t>
            </a:r>
            <a:r>
              <a:rPr sz="1500" spc="-15" dirty="0">
                <a:latin typeface="Calibri"/>
                <a:cs typeface="Calibri"/>
              </a:rPr>
              <a:t>paper</a:t>
            </a:r>
            <a:endParaRPr sz="1500">
              <a:latin typeface="Calibri"/>
              <a:cs typeface="Calibri"/>
            </a:endParaRPr>
          </a:p>
          <a:p>
            <a:pPr marL="267653" indent="-258128">
              <a:spcBef>
                <a:spcPts val="4"/>
              </a:spcBef>
              <a:buFont typeface="Wingdings"/>
              <a:buChar char=""/>
              <a:tabLst>
                <a:tab pos="267653" algn="l"/>
              </a:tabLst>
            </a:pPr>
            <a:r>
              <a:rPr sz="1500" spc="-15" dirty="0">
                <a:latin typeface="Calibri"/>
                <a:cs typeface="Calibri"/>
              </a:rPr>
              <a:t>Math</a:t>
            </a:r>
            <a:endParaRPr sz="1500">
              <a:latin typeface="Calibri"/>
              <a:cs typeface="Calibri"/>
            </a:endParaRPr>
          </a:p>
          <a:p>
            <a:pPr marL="267653" indent="-258128">
              <a:buFont typeface="Wingdings"/>
              <a:buChar char=""/>
              <a:tabLst>
                <a:tab pos="267653" algn="l"/>
              </a:tabLst>
            </a:pPr>
            <a:r>
              <a:rPr sz="1500" dirty="0">
                <a:latin typeface="Calibri"/>
                <a:cs typeface="Calibri"/>
              </a:rPr>
              <a:t>Often,</a:t>
            </a:r>
            <a:r>
              <a:rPr sz="1500" spc="-19" dirty="0">
                <a:latin typeface="Calibri"/>
                <a:cs typeface="Calibri"/>
              </a:rPr>
              <a:t> </a:t>
            </a:r>
            <a:r>
              <a:rPr sz="1500" dirty="0">
                <a:latin typeface="Calibri"/>
                <a:cs typeface="Calibri"/>
              </a:rPr>
              <a:t>by</a:t>
            </a:r>
            <a:r>
              <a:rPr sz="1500" spc="-49" dirty="0">
                <a:latin typeface="Calibri"/>
                <a:cs typeface="Calibri"/>
              </a:rPr>
              <a:t> </a:t>
            </a:r>
            <a:r>
              <a:rPr sz="1500" spc="-8" dirty="0">
                <a:latin typeface="Calibri"/>
                <a:cs typeface="Calibri"/>
              </a:rPr>
              <a:t>researchers</a:t>
            </a:r>
            <a:endParaRPr sz="1500">
              <a:latin typeface="Calibri"/>
              <a:cs typeface="Calibri"/>
            </a:endParaRPr>
          </a:p>
        </p:txBody>
      </p:sp>
      <p:sp>
        <p:nvSpPr>
          <p:cNvPr id="25" name="object 25"/>
          <p:cNvSpPr txBox="1"/>
          <p:nvPr/>
        </p:nvSpPr>
        <p:spPr>
          <a:xfrm>
            <a:off x="6269164" y="633984"/>
            <a:ext cx="2626519" cy="1025761"/>
          </a:xfrm>
          <a:prstGeom prst="rect">
            <a:avLst/>
          </a:prstGeom>
        </p:spPr>
        <p:txBody>
          <a:bodyPr vert="horz" wrap="square" lIns="0" tIns="10001" rIns="0" bIns="0" rtlCol="0">
            <a:spAutoFit/>
          </a:bodyPr>
          <a:lstStyle/>
          <a:p>
            <a:pPr marL="9525">
              <a:spcBef>
                <a:spcPts val="79"/>
              </a:spcBef>
            </a:pPr>
            <a:r>
              <a:rPr sz="2100" dirty="0">
                <a:latin typeface="Calibri"/>
                <a:cs typeface="Calibri"/>
              </a:rPr>
              <a:t>Service</a:t>
            </a:r>
            <a:r>
              <a:rPr sz="2100" spc="-38" dirty="0">
                <a:latin typeface="Calibri"/>
                <a:cs typeface="Calibri"/>
              </a:rPr>
              <a:t> </a:t>
            </a:r>
            <a:r>
              <a:rPr sz="2100" dirty="0">
                <a:latin typeface="Calibri"/>
                <a:cs typeface="Calibri"/>
              </a:rPr>
              <a:t>(e.g.,</a:t>
            </a:r>
            <a:r>
              <a:rPr sz="2100" spc="-15" dirty="0">
                <a:latin typeface="Calibri"/>
                <a:cs typeface="Calibri"/>
              </a:rPr>
              <a:t> </a:t>
            </a:r>
            <a:r>
              <a:rPr sz="2100" dirty="0">
                <a:latin typeface="Calibri"/>
                <a:cs typeface="Calibri"/>
              </a:rPr>
              <a:t>vector</a:t>
            </a:r>
            <a:r>
              <a:rPr sz="2100" spc="-8" dirty="0">
                <a:latin typeface="Calibri"/>
                <a:cs typeface="Calibri"/>
              </a:rPr>
              <a:t> </a:t>
            </a:r>
            <a:r>
              <a:rPr sz="2100" spc="-19" dirty="0">
                <a:latin typeface="Calibri"/>
                <a:cs typeface="Calibri"/>
              </a:rPr>
              <a:t>DB)</a:t>
            </a:r>
            <a:endParaRPr sz="2100">
              <a:latin typeface="Calibri"/>
              <a:cs typeface="Calibri"/>
            </a:endParaRPr>
          </a:p>
          <a:p>
            <a:pPr marL="258128" marR="40958" indent="-258128" algn="r">
              <a:spcBef>
                <a:spcPts val="41"/>
              </a:spcBef>
              <a:buFont typeface="Wingdings"/>
              <a:buChar char=""/>
              <a:tabLst>
                <a:tab pos="258128" algn="l"/>
              </a:tabLst>
            </a:pPr>
            <a:r>
              <a:rPr sz="1500" dirty="0">
                <a:latin typeface="Calibri"/>
                <a:cs typeface="Calibri"/>
              </a:rPr>
              <a:t>Library</a:t>
            </a:r>
            <a:r>
              <a:rPr sz="1500" spc="-30" dirty="0">
                <a:latin typeface="Calibri"/>
                <a:cs typeface="Calibri"/>
              </a:rPr>
              <a:t> </a:t>
            </a:r>
            <a:r>
              <a:rPr sz="1500" dirty="0">
                <a:latin typeface="Calibri"/>
                <a:cs typeface="Calibri"/>
              </a:rPr>
              <a:t>+</a:t>
            </a:r>
            <a:r>
              <a:rPr sz="1500" spc="270" dirty="0">
                <a:latin typeface="Calibri"/>
                <a:cs typeface="Calibri"/>
              </a:rPr>
              <a:t> </a:t>
            </a:r>
            <a:r>
              <a:rPr sz="1500" dirty="0">
                <a:latin typeface="Calibri"/>
                <a:cs typeface="Calibri"/>
              </a:rPr>
              <a:t>(handling</a:t>
            </a:r>
            <a:r>
              <a:rPr sz="1500" spc="-38" dirty="0">
                <a:latin typeface="Calibri"/>
                <a:cs typeface="Calibri"/>
              </a:rPr>
              <a:t> </a:t>
            </a:r>
            <a:r>
              <a:rPr sz="1500" spc="-8" dirty="0">
                <a:latin typeface="Calibri"/>
                <a:cs typeface="Calibri"/>
              </a:rPr>
              <a:t>metadata,</a:t>
            </a:r>
            <a:endParaRPr sz="1500">
              <a:latin typeface="Calibri"/>
              <a:cs typeface="Calibri"/>
            </a:endParaRPr>
          </a:p>
          <a:p>
            <a:pPr marR="3810" algn="r">
              <a:spcBef>
                <a:spcPts val="4"/>
              </a:spcBef>
            </a:pPr>
            <a:r>
              <a:rPr sz="1500" dirty="0">
                <a:latin typeface="Calibri"/>
                <a:cs typeface="Calibri"/>
              </a:rPr>
              <a:t>serving,</a:t>
            </a:r>
            <a:r>
              <a:rPr sz="1500" spc="-30" dirty="0">
                <a:latin typeface="Calibri"/>
                <a:cs typeface="Calibri"/>
              </a:rPr>
              <a:t> </a:t>
            </a:r>
            <a:r>
              <a:rPr sz="1500" dirty="0">
                <a:latin typeface="Calibri"/>
                <a:cs typeface="Calibri"/>
              </a:rPr>
              <a:t>scaling,</a:t>
            </a:r>
            <a:r>
              <a:rPr sz="1500" spc="-41" dirty="0">
                <a:latin typeface="Calibri"/>
                <a:cs typeface="Calibri"/>
              </a:rPr>
              <a:t> </a:t>
            </a:r>
            <a:r>
              <a:rPr sz="1500" dirty="0">
                <a:latin typeface="Calibri"/>
                <a:cs typeface="Calibri"/>
              </a:rPr>
              <a:t>IO,</a:t>
            </a:r>
            <a:r>
              <a:rPr sz="1500" spc="-56" dirty="0">
                <a:latin typeface="Calibri"/>
                <a:cs typeface="Calibri"/>
              </a:rPr>
              <a:t> </a:t>
            </a:r>
            <a:r>
              <a:rPr sz="1500" dirty="0">
                <a:latin typeface="Calibri"/>
                <a:cs typeface="Calibri"/>
              </a:rPr>
              <a:t>CRUD,</a:t>
            </a:r>
            <a:r>
              <a:rPr sz="1500" spc="-38" dirty="0">
                <a:latin typeface="Calibri"/>
                <a:cs typeface="Calibri"/>
              </a:rPr>
              <a:t> </a:t>
            </a:r>
            <a:r>
              <a:rPr sz="1500" spc="-15" dirty="0">
                <a:latin typeface="Calibri"/>
                <a:cs typeface="Calibri"/>
              </a:rPr>
              <a:t>etc)</a:t>
            </a:r>
            <a:endParaRPr sz="1500">
              <a:latin typeface="Calibri"/>
              <a:cs typeface="Calibri"/>
            </a:endParaRPr>
          </a:p>
          <a:p>
            <a:pPr marL="267653" indent="-258128">
              <a:buFont typeface="Wingdings"/>
              <a:buChar char=""/>
              <a:tabLst>
                <a:tab pos="267653" algn="l"/>
              </a:tabLst>
            </a:pPr>
            <a:r>
              <a:rPr sz="1500" spc="-8" dirty="0">
                <a:latin typeface="Calibri"/>
                <a:cs typeface="Calibri"/>
              </a:rPr>
              <a:t>Usually,</a:t>
            </a:r>
            <a:r>
              <a:rPr sz="1500" spc="-34" dirty="0">
                <a:latin typeface="Calibri"/>
                <a:cs typeface="Calibri"/>
              </a:rPr>
              <a:t> </a:t>
            </a:r>
            <a:r>
              <a:rPr sz="1500" dirty="0">
                <a:latin typeface="Calibri"/>
                <a:cs typeface="Calibri"/>
              </a:rPr>
              <a:t>by</a:t>
            </a:r>
            <a:r>
              <a:rPr sz="1500" spc="-60" dirty="0">
                <a:latin typeface="Calibri"/>
                <a:cs typeface="Calibri"/>
              </a:rPr>
              <a:t> </a:t>
            </a:r>
            <a:r>
              <a:rPr sz="1500" spc="-8" dirty="0">
                <a:latin typeface="Calibri"/>
                <a:cs typeface="Calibri"/>
              </a:rPr>
              <a:t>companies</a:t>
            </a:r>
            <a:endParaRPr sz="1500">
              <a:latin typeface="Calibri"/>
              <a:cs typeface="Calibri"/>
            </a:endParaRPr>
          </a:p>
        </p:txBody>
      </p:sp>
      <p:grpSp>
        <p:nvGrpSpPr>
          <p:cNvPr id="26" name="object 26"/>
          <p:cNvGrpSpPr/>
          <p:nvPr/>
        </p:nvGrpSpPr>
        <p:grpSpPr>
          <a:xfrm>
            <a:off x="412051" y="1891093"/>
            <a:ext cx="2156936" cy="771525"/>
            <a:chOff x="549401" y="2521457"/>
            <a:chExt cx="2875915" cy="1028700"/>
          </a:xfrm>
        </p:grpSpPr>
        <p:sp>
          <p:nvSpPr>
            <p:cNvPr id="27" name="object 27"/>
            <p:cNvSpPr/>
            <p:nvPr/>
          </p:nvSpPr>
          <p:spPr>
            <a:xfrm>
              <a:off x="568451" y="2540507"/>
              <a:ext cx="2837815" cy="990600"/>
            </a:xfrm>
            <a:custGeom>
              <a:avLst/>
              <a:gdLst/>
              <a:ahLst/>
              <a:cxnLst/>
              <a:rect l="l" t="t" r="r" b="b"/>
              <a:pathLst>
                <a:path w="2837815" h="990600">
                  <a:moveTo>
                    <a:pt x="2672588" y="0"/>
                  </a:moveTo>
                  <a:lnTo>
                    <a:pt x="165100" y="0"/>
                  </a:lnTo>
                  <a:lnTo>
                    <a:pt x="121208" y="5897"/>
                  </a:lnTo>
                  <a:lnTo>
                    <a:pt x="81769" y="22540"/>
                  </a:lnTo>
                  <a:lnTo>
                    <a:pt x="48355" y="48355"/>
                  </a:lnTo>
                  <a:lnTo>
                    <a:pt x="22540" y="81769"/>
                  </a:lnTo>
                  <a:lnTo>
                    <a:pt x="5897" y="121208"/>
                  </a:lnTo>
                  <a:lnTo>
                    <a:pt x="0" y="165100"/>
                  </a:lnTo>
                  <a:lnTo>
                    <a:pt x="0" y="825500"/>
                  </a:lnTo>
                  <a:lnTo>
                    <a:pt x="5897" y="869391"/>
                  </a:lnTo>
                  <a:lnTo>
                    <a:pt x="22540" y="908830"/>
                  </a:lnTo>
                  <a:lnTo>
                    <a:pt x="48355" y="942244"/>
                  </a:lnTo>
                  <a:lnTo>
                    <a:pt x="81769" y="968059"/>
                  </a:lnTo>
                  <a:lnTo>
                    <a:pt x="121208" y="984702"/>
                  </a:lnTo>
                  <a:lnTo>
                    <a:pt x="165100" y="990600"/>
                  </a:lnTo>
                  <a:lnTo>
                    <a:pt x="2672588" y="990600"/>
                  </a:lnTo>
                  <a:lnTo>
                    <a:pt x="2716479" y="984702"/>
                  </a:lnTo>
                  <a:lnTo>
                    <a:pt x="2755918" y="968059"/>
                  </a:lnTo>
                  <a:lnTo>
                    <a:pt x="2789332" y="942244"/>
                  </a:lnTo>
                  <a:lnTo>
                    <a:pt x="2815147" y="908830"/>
                  </a:lnTo>
                  <a:lnTo>
                    <a:pt x="2831790" y="869391"/>
                  </a:lnTo>
                  <a:lnTo>
                    <a:pt x="2837688" y="825500"/>
                  </a:lnTo>
                  <a:lnTo>
                    <a:pt x="2837688" y="165100"/>
                  </a:lnTo>
                  <a:lnTo>
                    <a:pt x="2831790" y="121208"/>
                  </a:lnTo>
                  <a:lnTo>
                    <a:pt x="2815147" y="81769"/>
                  </a:lnTo>
                  <a:lnTo>
                    <a:pt x="2789332" y="48355"/>
                  </a:lnTo>
                  <a:lnTo>
                    <a:pt x="2755918" y="22540"/>
                  </a:lnTo>
                  <a:lnTo>
                    <a:pt x="2716479" y="5897"/>
                  </a:lnTo>
                  <a:lnTo>
                    <a:pt x="2672588" y="0"/>
                  </a:lnTo>
                  <a:close/>
                </a:path>
              </a:pathLst>
            </a:custGeom>
            <a:solidFill>
              <a:srgbClr val="FFFFFF"/>
            </a:solidFill>
          </p:spPr>
          <p:txBody>
            <a:bodyPr wrap="square" lIns="0" tIns="0" rIns="0" bIns="0" rtlCol="0"/>
            <a:lstStyle/>
            <a:p>
              <a:endParaRPr sz="1050"/>
            </a:p>
          </p:txBody>
        </p:sp>
        <p:sp>
          <p:nvSpPr>
            <p:cNvPr id="28" name="object 28"/>
            <p:cNvSpPr/>
            <p:nvPr/>
          </p:nvSpPr>
          <p:spPr>
            <a:xfrm>
              <a:off x="568451" y="2540507"/>
              <a:ext cx="2837815" cy="990600"/>
            </a:xfrm>
            <a:custGeom>
              <a:avLst/>
              <a:gdLst/>
              <a:ahLst/>
              <a:cxnLst/>
              <a:rect l="l" t="t" r="r" b="b"/>
              <a:pathLst>
                <a:path w="2837815" h="990600">
                  <a:moveTo>
                    <a:pt x="0" y="165100"/>
                  </a:moveTo>
                  <a:lnTo>
                    <a:pt x="5897" y="121208"/>
                  </a:lnTo>
                  <a:lnTo>
                    <a:pt x="22540" y="81769"/>
                  </a:lnTo>
                  <a:lnTo>
                    <a:pt x="48355" y="48355"/>
                  </a:lnTo>
                  <a:lnTo>
                    <a:pt x="81769" y="22540"/>
                  </a:lnTo>
                  <a:lnTo>
                    <a:pt x="121208" y="5897"/>
                  </a:lnTo>
                  <a:lnTo>
                    <a:pt x="165100" y="0"/>
                  </a:lnTo>
                  <a:lnTo>
                    <a:pt x="2672588" y="0"/>
                  </a:lnTo>
                  <a:lnTo>
                    <a:pt x="2716479" y="5897"/>
                  </a:lnTo>
                  <a:lnTo>
                    <a:pt x="2755918" y="22540"/>
                  </a:lnTo>
                  <a:lnTo>
                    <a:pt x="2789332" y="48355"/>
                  </a:lnTo>
                  <a:lnTo>
                    <a:pt x="2815147" y="81769"/>
                  </a:lnTo>
                  <a:lnTo>
                    <a:pt x="2831790" y="121208"/>
                  </a:lnTo>
                  <a:lnTo>
                    <a:pt x="2837688" y="165100"/>
                  </a:lnTo>
                  <a:lnTo>
                    <a:pt x="2837688" y="825500"/>
                  </a:lnTo>
                  <a:lnTo>
                    <a:pt x="2831790" y="869391"/>
                  </a:lnTo>
                  <a:lnTo>
                    <a:pt x="2815147" y="908830"/>
                  </a:lnTo>
                  <a:lnTo>
                    <a:pt x="2789332" y="942244"/>
                  </a:lnTo>
                  <a:lnTo>
                    <a:pt x="2755918" y="968059"/>
                  </a:lnTo>
                  <a:lnTo>
                    <a:pt x="2716479" y="984702"/>
                  </a:lnTo>
                  <a:lnTo>
                    <a:pt x="2672588" y="990600"/>
                  </a:lnTo>
                  <a:lnTo>
                    <a:pt x="165100" y="990600"/>
                  </a:lnTo>
                  <a:lnTo>
                    <a:pt x="121208" y="984702"/>
                  </a:lnTo>
                  <a:lnTo>
                    <a:pt x="81769" y="968059"/>
                  </a:lnTo>
                  <a:lnTo>
                    <a:pt x="48355" y="942244"/>
                  </a:lnTo>
                  <a:lnTo>
                    <a:pt x="22540" y="908830"/>
                  </a:lnTo>
                  <a:lnTo>
                    <a:pt x="5897" y="869391"/>
                  </a:lnTo>
                  <a:lnTo>
                    <a:pt x="0" y="825500"/>
                  </a:lnTo>
                  <a:lnTo>
                    <a:pt x="0" y="165100"/>
                  </a:lnTo>
                  <a:close/>
                </a:path>
              </a:pathLst>
            </a:custGeom>
            <a:ln w="38100">
              <a:solidFill>
                <a:srgbClr val="000000"/>
              </a:solidFill>
            </a:ln>
          </p:spPr>
          <p:txBody>
            <a:bodyPr wrap="square" lIns="0" tIns="0" rIns="0" bIns="0" rtlCol="0"/>
            <a:lstStyle/>
            <a:p>
              <a:endParaRPr sz="1050"/>
            </a:p>
          </p:txBody>
        </p:sp>
      </p:grpSp>
      <p:sp>
        <p:nvSpPr>
          <p:cNvPr id="29" name="object 29"/>
          <p:cNvSpPr txBox="1"/>
          <p:nvPr/>
        </p:nvSpPr>
        <p:spPr>
          <a:xfrm>
            <a:off x="545287" y="1947958"/>
            <a:ext cx="1886903" cy="632866"/>
          </a:xfrm>
          <a:prstGeom prst="rect">
            <a:avLst/>
          </a:prstGeom>
        </p:spPr>
        <p:txBody>
          <a:bodyPr vert="horz" wrap="square" lIns="0" tIns="9525" rIns="0" bIns="0" rtlCol="0">
            <a:spAutoFit/>
          </a:bodyPr>
          <a:lstStyle/>
          <a:p>
            <a:pPr marL="9525" marR="3810" indent="2858" algn="ctr">
              <a:spcBef>
                <a:spcPts val="75"/>
              </a:spcBef>
            </a:pPr>
            <a:r>
              <a:rPr sz="1350" dirty="0">
                <a:latin typeface="Calibri"/>
                <a:cs typeface="Calibri"/>
              </a:rPr>
              <a:t>Product</a:t>
            </a:r>
            <a:r>
              <a:rPr sz="1350" spc="-56" dirty="0">
                <a:latin typeface="Calibri"/>
                <a:cs typeface="Calibri"/>
              </a:rPr>
              <a:t> </a:t>
            </a:r>
            <a:r>
              <a:rPr sz="1350" spc="-8" dirty="0">
                <a:latin typeface="Calibri"/>
                <a:cs typeface="Calibri"/>
              </a:rPr>
              <a:t>Quantization</a:t>
            </a:r>
            <a:r>
              <a:rPr sz="1350" spc="-34" dirty="0">
                <a:latin typeface="Calibri"/>
                <a:cs typeface="Calibri"/>
              </a:rPr>
              <a:t> </a:t>
            </a:r>
            <a:r>
              <a:rPr sz="1350" spc="-38" dirty="0">
                <a:latin typeface="Calibri"/>
                <a:cs typeface="Calibri"/>
              </a:rPr>
              <a:t>+ </a:t>
            </a:r>
            <a:r>
              <a:rPr sz="1350" spc="-8" dirty="0">
                <a:latin typeface="Calibri"/>
                <a:cs typeface="Calibri"/>
              </a:rPr>
              <a:t>Inverted</a:t>
            </a:r>
            <a:r>
              <a:rPr sz="1350" dirty="0">
                <a:latin typeface="Calibri"/>
                <a:cs typeface="Calibri"/>
              </a:rPr>
              <a:t> Index</a:t>
            </a:r>
            <a:r>
              <a:rPr sz="1350" spc="4" dirty="0">
                <a:latin typeface="Calibri"/>
                <a:cs typeface="Calibri"/>
              </a:rPr>
              <a:t> </a:t>
            </a:r>
            <a:r>
              <a:rPr sz="1350" dirty="0">
                <a:latin typeface="Calibri"/>
                <a:cs typeface="Calibri"/>
              </a:rPr>
              <a:t>(PQ,</a:t>
            </a:r>
            <a:r>
              <a:rPr sz="1350" spc="-23" dirty="0">
                <a:latin typeface="Calibri"/>
                <a:cs typeface="Calibri"/>
              </a:rPr>
              <a:t> </a:t>
            </a:r>
            <a:r>
              <a:rPr sz="1350" spc="-8" dirty="0">
                <a:latin typeface="Calibri"/>
                <a:cs typeface="Calibri"/>
              </a:rPr>
              <a:t>IVFPQ) </a:t>
            </a:r>
            <a:r>
              <a:rPr sz="1350" dirty="0">
                <a:latin typeface="Calibri"/>
                <a:cs typeface="Calibri"/>
              </a:rPr>
              <a:t>[Jégou+,</a:t>
            </a:r>
            <a:r>
              <a:rPr sz="1350" spc="-30" dirty="0">
                <a:latin typeface="Calibri"/>
                <a:cs typeface="Calibri"/>
              </a:rPr>
              <a:t> </a:t>
            </a:r>
            <a:r>
              <a:rPr sz="1350" spc="-15" dirty="0">
                <a:latin typeface="Calibri"/>
                <a:cs typeface="Calibri"/>
              </a:rPr>
              <a:t>TPAMI</a:t>
            </a:r>
            <a:r>
              <a:rPr sz="1350" spc="-60" dirty="0">
                <a:latin typeface="Calibri"/>
                <a:cs typeface="Calibri"/>
              </a:rPr>
              <a:t> </a:t>
            </a:r>
            <a:r>
              <a:rPr sz="1350" spc="-15" dirty="0">
                <a:latin typeface="Calibri"/>
                <a:cs typeface="Calibri"/>
              </a:rPr>
              <a:t>2011]</a:t>
            </a:r>
            <a:endParaRPr sz="1350">
              <a:latin typeface="Calibri"/>
              <a:cs typeface="Calibri"/>
            </a:endParaRPr>
          </a:p>
        </p:txBody>
      </p:sp>
      <p:grpSp>
        <p:nvGrpSpPr>
          <p:cNvPr id="30" name="object 30"/>
          <p:cNvGrpSpPr/>
          <p:nvPr/>
        </p:nvGrpSpPr>
        <p:grpSpPr>
          <a:xfrm>
            <a:off x="585788" y="2924365"/>
            <a:ext cx="2156936" cy="771525"/>
            <a:chOff x="781050" y="3899153"/>
            <a:chExt cx="2875915" cy="1028700"/>
          </a:xfrm>
        </p:grpSpPr>
        <p:sp>
          <p:nvSpPr>
            <p:cNvPr id="31" name="object 31"/>
            <p:cNvSpPr/>
            <p:nvPr/>
          </p:nvSpPr>
          <p:spPr>
            <a:xfrm>
              <a:off x="800100" y="3918203"/>
              <a:ext cx="2837815" cy="990600"/>
            </a:xfrm>
            <a:custGeom>
              <a:avLst/>
              <a:gdLst/>
              <a:ahLst/>
              <a:cxnLst/>
              <a:rect l="l" t="t" r="r" b="b"/>
              <a:pathLst>
                <a:path w="2837815" h="990600">
                  <a:moveTo>
                    <a:pt x="2672588" y="0"/>
                  </a:moveTo>
                  <a:lnTo>
                    <a:pt x="165100" y="0"/>
                  </a:lnTo>
                  <a:lnTo>
                    <a:pt x="121208" y="5897"/>
                  </a:lnTo>
                  <a:lnTo>
                    <a:pt x="81769" y="22540"/>
                  </a:lnTo>
                  <a:lnTo>
                    <a:pt x="48355" y="48355"/>
                  </a:lnTo>
                  <a:lnTo>
                    <a:pt x="22540" y="81769"/>
                  </a:lnTo>
                  <a:lnTo>
                    <a:pt x="5897" y="121208"/>
                  </a:lnTo>
                  <a:lnTo>
                    <a:pt x="0" y="165100"/>
                  </a:lnTo>
                  <a:lnTo>
                    <a:pt x="0" y="825500"/>
                  </a:lnTo>
                  <a:lnTo>
                    <a:pt x="5897" y="869391"/>
                  </a:lnTo>
                  <a:lnTo>
                    <a:pt x="22540" y="908830"/>
                  </a:lnTo>
                  <a:lnTo>
                    <a:pt x="48355" y="942244"/>
                  </a:lnTo>
                  <a:lnTo>
                    <a:pt x="81769" y="968059"/>
                  </a:lnTo>
                  <a:lnTo>
                    <a:pt x="121208" y="984702"/>
                  </a:lnTo>
                  <a:lnTo>
                    <a:pt x="165100" y="990600"/>
                  </a:lnTo>
                  <a:lnTo>
                    <a:pt x="2672588" y="990600"/>
                  </a:lnTo>
                  <a:lnTo>
                    <a:pt x="2716479" y="984702"/>
                  </a:lnTo>
                  <a:lnTo>
                    <a:pt x="2755918" y="968059"/>
                  </a:lnTo>
                  <a:lnTo>
                    <a:pt x="2789332" y="942244"/>
                  </a:lnTo>
                  <a:lnTo>
                    <a:pt x="2815147" y="908830"/>
                  </a:lnTo>
                  <a:lnTo>
                    <a:pt x="2831790" y="869391"/>
                  </a:lnTo>
                  <a:lnTo>
                    <a:pt x="2837688" y="825500"/>
                  </a:lnTo>
                  <a:lnTo>
                    <a:pt x="2837688" y="165100"/>
                  </a:lnTo>
                  <a:lnTo>
                    <a:pt x="2831790" y="121208"/>
                  </a:lnTo>
                  <a:lnTo>
                    <a:pt x="2815147" y="81769"/>
                  </a:lnTo>
                  <a:lnTo>
                    <a:pt x="2789332" y="48355"/>
                  </a:lnTo>
                  <a:lnTo>
                    <a:pt x="2755918" y="22540"/>
                  </a:lnTo>
                  <a:lnTo>
                    <a:pt x="2716479" y="5897"/>
                  </a:lnTo>
                  <a:lnTo>
                    <a:pt x="2672588" y="0"/>
                  </a:lnTo>
                  <a:close/>
                </a:path>
              </a:pathLst>
            </a:custGeom>
            <a:solidFill>
              <a:srgbClr val="FFFFFF"/>
            </a:solidFill>
          </p:spPr>
          <p:txBody>
            <a:bodyPr wrap="square" lIns="0" tIns="0" rIns="0" bIns="0" rtlCol="0"/>
            <a:lstStyle/>
            <a:p>
              <a:endParaRPr sz="1050"/>
            </a:p>
          </p:txBody>
        </p:sp>
        <p:sp>
          <p:nvSpPr>
            <p:cNvPr id="32" name="object 32"/>
            <p:cNvSpPr/>
            <p:nvPr/>
          </p:nvSpPr>
          <p:spPr>
            <a:xfrm>
              <a:off x="800100" y="3918203"/>
              <a:ext cx="2837815" cy="990600"/>
            </a:xfrm>
            <a:custGeom>
              <a:avLst/>
              <a:gdLst/>
              <a:ahLst/>
              <a:cxnLst/>
              <a:rect l="l" t="t" r="r" b="b"/>
              <a:pathLst>
                <a:path w="2837815" h="990600">
                  <a:moveTo>
                    <a:pt x="0" y="165100"/>
                  </a:moveTo>
                  <a:lnTo>
                    <a:pt x="5897" y="121208"/>
                  </a:lnTo>
                  <a:lnTo>
                    <a:pt x="22540" y="81769"/>
                  </a:lnTo>
                  <a:lnTo>
                    <a:pt x="48355" y="48355"/>
                  </a:lnTo>
                  <a:lnTo>
                    <a:pt x="81769" y="22540"/>
                  </a:lnTo>
                  <a:lnTo>
                    <a:pt x="121208" y="5897"/>
                  </a:lnTo>
                  <a:lnTo>
                    <a:pt x="165100" y="0"/>
                  </a:lnTo>
                  <a:lnTo>
                    <a:pt x="2672588" y="0"/>
                  </a:lnTo>
                  <a:lnTo>
                    <a:pt x="2716479" y="5897"/>
                  </a:lnTo>
                  <a:lnTo>
                    <a:pt x="2755918" y="22540"/>
                  </a:lnTo>
                  <a:lnTo>
                    <a:pt x="2789332" y="48355"/>
                  </a:lnTo>
                  <a:lnTo>
                    <a:pt x="2815147" y="81769"/>
                  </a:lnTo>
                  <a:lnTo>
                    <a:pt x="2831790" y="121208"/>
                  </a:lnTo>
                  <a:lnTo>
                    <a:pt x="2837688" y="165100"/>
                  </a:lnTo>
                  <a:lnTo>
                    <a:pt x="2837688" y="825500"/>
                  </a:lnTo>
                  <a:lnTo>
                    <a:pt x="2831790" y="869391"/>
                  </a:lnTo>
                  <a:lnTo>
                    <a:pt x="2815147" y="908830"/>
                  </a:lnTo>
                  <a:lnTo>
                    <a:pt x="2789332" y="942244"/>
                  </a:lnTo>
                  <a:lnTo>
                    <a:pt x="2755918" y="968059"/>
                  </a:lnTo>
                  <a:lnTo>
                    <a:pt x="2716479" y="984702"/>
                  </a:lnTo>
                  <a:lnTo>
                    <a:pt x="2672588" y="990600"/>
                  </a:lnTo>
                  <a:lnTo>
                    <a:pt x="165100" y="990600"/>
                  </a:lnTo>
                  <a:lnTo>
                    <a:pt x="121208" y="984702"/>
                  </a:lnTo>
                  <a:lnTo>
                    <a:pt x="81769" y="968059"/>
                  </a:lnTo>
                  <a:lnTo>
                    <a:pt x="48355" y="942244"/>
                  </a:lnTo>
                  <a:lnTo>
                    <a:pt x="22540" y="908830"/>
                  </a:lnTo>
                  <a:lnTo>
                    <a:pt x="5897" y="869391"/>
                  </a:lnTo>
                  <a:lnTo>
                    <a:pt x="0" y="825500"/>
                  </a:lnTo>
                  <a:lnTo>
                    <a:pt x="0" y="165100"/>
                  </a:lnTo>
                  <a:close/>
                </a:path>
              </a:pathLst>
            </a:custGeom>
            <a:ln w="38100">
              <a:solidFill>
                <a:srgbClr val="000000"/>
              </a:solidFill>
            </a:ln>
          </p:spPr>
          <p:txBody>
            <a:bodyPr wrap="square" lIns="0" tIns="0" rIns="0" bIns="0" rtlCol="0"/>
            <a:lstStyle/>
            <a:p>
              <a:endParaRPr sz="1050"/>
            </a:p>
          </p:txBody>
        </p:sp>
      </p:grpSp>
      <p:sp>
        <p:nvSpPr>
          <p:cNvPr id="33" name="object 33"/>
          <p:cNvSpPr txBox="1"/>
          <p:nvPr/>
        </p:nvSpPr>
        <p:spPr>
          <a:xfrm>
            <a:off x="847267" y="2980372"/>
            <a:ext cx="1633538" cy="632866"/>
          </a:xfrm>
          <a:prstGeom prst="rect">
            <a:avLst/>
          </a:prstGeom>
        </p:spPr>
        <p:txBody>
          <a:bodyPr vert="horz" wrap="square" lIns="0" tIns="9525" rIns="0" bIns="0" rtlCol="0">
            <a:spAutoFit/>
          </a:bodyPr>
          <a:lstStyle/>
          <a:p>
            <a:pPr marL="9525" marR="3810" algn="ctr">
              <a:spcBef>
                <a:spcPts val="75"/>
              </a:spcBef>
            </a:pPr>
            <a:r>
              <a:rPr sz="1350" spc="-8" dirty="0">
                <a:latin typeface="Calibri"/>
                <a:cs typeface="Calibri"/>
              </a:rPr>
              <a:t>Hierarchical Navigable </a:t>
            </a:r>
            <a:r>
              <a:rPr sz="1350" dirty="0">
                <a:latin typeface="Calibri"/>
                <a:cs typeface="Calibri"/>
              </a:rPr>
              <a:t>Small</a:t>
            </a:r>
            <a:r>
              <a:rPr sz="1350" spc="-30" dirty="0">
                <a:latin typeface="Calibri"/>
                <a:cs typeface="Calibri"/>
              </a:rPr>
              <a:t> </a:t>
            </a:r>
            <a:r>
              <a:rPr sz="1350" dirty="0">
                <a:latin typeface="Calibri"/>
                <a:cs typeface="Calibri"/>
              </a:rPr>
              <a:t>World</a:t>
            </a:r>
            <a:r>
              <a:rPr sz="1350" spc="-49" dirty="0">
                <a:latin typeface="Calibri"/>
                <a:cs typeface="Calibri"/>
              </a:rPr>
              <a:t> </a:t>
            </a:r>
            <a:r>
              <a:rPr sz="1350" spc="-8" dirty="0">
                <a:latin typeface="Calibri"/>
                <a:cs typeface="Calibri"/>
              </a:rPr>
              <a:t>(HNSW) [Malkov+,</a:t>
            </a:r>
            <a:r>
              <a:rPr sz="1350" spc="-26" dirty="0">
                <a:latin typeface="Calibri"/>
                <a:cs typeface="Calibri"/>
              </a:rPr>
              <a:t> </a:t>
            </a:r>
            <a:r>
              <a:rPr sz="1350" spc="-15" dirty="0">
                <a:latin typeface="Calibri"/>
                <a:cs typeface="Calibri"/>
              </a:rPr>
              <a:t>TPAMI</a:t>
            </a:r>
            <a:r>
              <a:rPr sz="1350" spc="-23" dirty="0">
                <a:latin typeface="Calibri"/>
                <a:cs typeface="Calibri"/>
              </a:rPr>
              <a:t> </a:t>
            </a:r>
            <a:r>
              <a:rPr sz="1350" spc="-15" dirty="0">
                <a:latin typeface="Calibri"/>
                <a:cs typeface="Calibri"/>
              </a:rPr>
              <a:t>2019]</a:t>
            </a:r>
            <a:endParaRPr sz="1350">
              <a:latin typeface="Calibri"/>
              <a:cs typeface="Calibri"/>
            </a:endParaRPr>
          </a:p>
        </p:txBody>
      </p:sp>
      <p:grpSp>
        <p:nvGrpSpPr>
          <p:cNvPr id="34" name="object 34"/>
          <p:cNvGrpSpPr/>
          <p:nvPr/>
        </p:nvGrpSpPr>
        <p:grpSpPr>
          <a:xfrm>
            <a:off x="6115621" y="4444555"/>
            <a:ext cx="1091565" cy="520065"/>
            <a:chOff x="8154161" y="5926073"/>
            <a:chExt cx="1455420" cy="693420"/>
          </a:xfrm>
        </p:grpSpPr>
        <p:sp>
          <p:nvSpPr>
            <p:cNvPr id="35" name="object 35"/>
            <p:cNvSpPr/>
            <p:nvPr/>
          </p:nvSpPr>
          <p:spPr>
            <a:xfrm>
              <a:off x="8173211" y="5945123"/>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100"/>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100"/>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36" name="object 36"/>
            <p:cNvSpPr/>
            <p:nvPr/>
          </p:nvSpPr>
          <p:spPr>
            <a:xfrm>
              <a:off x="8173211" y="5945123"/>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100"/>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grpSp>
      <p:sp>
        <p:nvSpPr>
          <p:cNvPr id="37" name="object 37"/>
          <p:cNvSpPr txBox="1"/>
          <p:nvPr/>
        </p:nvSpPr>
        <p:spPr>
          <a:xfrm>
            <a:off x="6329076" y="4581449"/>
            <a:ext cx="666750" cy="217367"/>
          </a:xfrm>
          <a:prstGeom prst="rect">
            <a:avLst/>
          </a:prstGeom>
        </p:spPr>
        <p:txBody>
          <a:bodyPr vert="horz" wrap="square" lIns="0" tIns="9525" rIns="0" bIns="0" rtlCol="0">
            <a:spAutoFit/>
          </a:bodyPr>
          <a:lstStyle/>
          <a:p>
            <a:pPr marL="9525">
              <a:spcBef>
                <a:spcPts val="75"/>
              </a:spcBef>
            </a:pPr>
            <a:r>
              <a:rPr sz="1350" spc="-15" dirty="0">
                <a:latin typeface="Calibri"/>
                <a:cs typeface="Calibri"/>
              </a:rPr>
              <a:t>Weaviate</a:t>
            </a:r>
            <a:endParaRPr sz="1350">
              <a:latin typeface="Calibri"/>
              <a:cs typeface="Calibri"/>
            </a:endParaRPr>
          </a:p>
        </p:txBody>
      </p:sp>
      <p:grpSp>
        <p:nvGrpSpPr>
          <p:cNvPr id="38" name="object 38"/>
          <p:cNvGrpSpPr/>
          <p:nvPr/>
        </p:nvGrpSpPr>
        <p:grpSpPr>
          <a:xfrm>
            <a:off x="7466648" y="3683318"/>
            <a:ext cx="1430179" cy="607219"/>
            <a:chOff x="9955530" y="4911090"/>
            <a:chExt cx="1906905" cy="809625"/>
          </a:xfrm>
        </p:grpSpPr>
        <p:sp>
          <p:nvSpPr>
            <p:cNvPr id="39" name="object 39"/>
            <p:cNvSpPr/>
            <p:nvPr/>
          </p:nvSpPr>
          <p:spPr>
            <a:xfrm>
              <a:off x="9974580" y="4930140"/>
              <a:ext cx="1868805" cy="771525"/>
            </a:xfrm>
            <a:custGeom>
              <a:avLst/>
              <a:gdLst/>
              <a:ahLst/>
              <a:cxnLst/>
              <a:rect l="l" t="t" r="r" b="b"/>
              <a:pathLst>
                <a:path w="1868804" h="771525">
                  <a:moveTo>
                    <a:pt x="1739900"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1739900" y="771144"/>
                  </a:lnTo>
                  <a:lnTo>
                    <a:pt x="1789932" y="761043"/>
                  </a:lnTo>
                  <a:lnTo>
                    <a:pt x="1830784" y="733499"/>
                  </a:lnTo>
                  <a:lnTo>
                    <a:pt x="1858325" y="692646"/>
                  </a:lnTo>
                  <a:lnTo>
                    <a:pt x="1868424" y="642620"/>
                  </a:lnTo>
                  <a:lnTo>
                    <a:pt x="1868424" y="128524"/>
                  </a:lnTo>
                  <a:lnTo>
                    <a:pt x="1858325" y="78491"/>
                  </a:lnTo>
                  <a:lnTo>
                    <a:pt x="1830784" y="37639"/>
                  </a:lnTo>
                  <a:lnTo>
                    <a:pt x="1789932" y="10098"/>
                  </a:lnTo>
                  <a:lnTo>
                    <a:pt x="1739900" y="0"/>
                  </a:lnTo>
                  <a:close/>
                </a:path>
              </a:pathLst>
            </a:custGeom>
            <a:solidFill>
              <a:srgbClr val="FFFFFF"/>
            </a:solidFill>
          </p:spPr>
          <p:txBody>
            <a:bodyPr wrap="square" lIns="0" tIns="0" rIns="0" bIns="0" rtlCol="0"/>
            <a:lstStyle/>
            <a:p>
              <a:endParaRPr sz="1050"/>
            </a:p>
          </p:txBody>
        </p:sp>
        <p:sp>
          <p:nvSpPr>
            <p:cNvPr id="40" name="object 40"/>
            <p:cNvSpPr/>
            <p:nvPr/>
          </p:nvSpPr>
          <p:spPr>
            <a:xfrm>
              <a:off x="9974580" y="4930140"/>
              <a:ext cx="1868805" cy="771525"/>
            </a:xfrm>
            <a:custGeom>
              <a:avLst/>
              <a:gdLst/>
              <a:ahLst/>
              <a:cxnLst/>
              <a:rect l="l" t="t" r="r" b="b"/>
              <a:pathLst>
                <a:path w="1868804" h="771525">
                  <a:moveTo>
                    <a:pt x="0" y="128524"/>
                  </a:moveTo>
                  <a:lnTo>
                    <a:pt x="10098" y="78491"/>
                  </a:lnTo>
                  <a:lnTo>
                    <a:pt x="37639" y="37639"/>
                  </a:lnTo>
                  <a:lnTo>
                    <a:pt x="78491" y="10098"/>
                  </a:lnTo>
                  <a:lnTo>
                    <a:pt x="128524" y="0"/>
                  </a:lnTo>
                  <a:lnTo>
                    <a:pt x="1739900" y="0"/>
                  </a:lnTo>
                  <a:lnTo>
                    <a:pt x="1789932" y="10098"/>
                  </a:lnTo>
                  <a:lnTo>
                    <a:pt x="1830784" y="37639"/>
                  </a:lnTo>
                  <a:lnTo>
                    <a:pt x="1858325" y="78491"/>
                  </a:lnTo>
                  <a:lnTo>
                    <a:pt x="1868424" y="128524"/>
                  </a:lnTo>
                  <a:lnTo>
                    <a:pt x="1868424" y="642620"/>
                  </a:lnTo>
                  <a:lnTo>
                    <a:pt x="1858325" y="692646"/>
                  </a:lnTo>
                  <a:lnTo>
                    <a:pt x="1830784" y="733499"/>
                  </a:lnTo>
                  <a:lnTo>
                    <a:pt x="1789932" y="761043"/>
                  </a:lnTo>
                  <a:lnTo>
                    <a:pt x="1739900" y="771144"/>
                  </a:lnTo>
                  <a:lnTo>
                    <a:pt x="128524" y="771144"/>
                  </a:lnTo>
                  <a:lnTo>
                    <a:pt x="78491" y="761043"/>
                  </a:lnTo>
                  <a:lnTo>
                    <a:pt x="37639" y="733499"/>
                  </a:lnTo>
                  <a:lnTo>
                    <a:pt x="10098" y="692646"/>
                  </a:lnTo>
                  <a:lnTo>
                    <a:pt x="0" y="642620"/>
                  </a:lnTo>
                  <a:lnTo>
                    <a:pt x="0" y="128524"/>
                  </a:lnTo>
                  <a:close/>
                </a:path>
              </a:pathLst>
            </a:custGeom>
            <a:ln w="38100">
              <a:solidFill>
                <a:srgbClr val="000000"/>
              </a:solidFill>
            </a:ln>
          </p:spPr>
          <p:txBody>
            <a:bodyPr wrap="square" lIns="0" tIns="0" rIns="0" bIns="0" rtlCol="0"/>
            <a:lstStyle/>
            <a:p>
              <a:endParaRPr sz="1050"/>
            </a:p>
          </p:txBody>
        </p:sp>
      </p:grpSp>
      <p:sp>
        <p:nvSpPr>
          <p:cNvPr id="41" name="object 41"/>
          <p:cNvSpPr txBox="1"/>
          <p:nvPr/>
        </p:nvSpPr>
        <p:spPr>
          <a:xfrm>
            <a:off x="7592567" y="3761232"/>
            <a:ext cx="1181100" cy="425116"/>
          </a:xfrm>
          <a:prstGeom prst="rect">
            <a:avLst/>
          </a:prstGeom>
        </p:spPr>
        <p:txBody>
          <a:bodyPr vert="horz" wrap="square" lIns="0" tIns="9525" rIns="0" bIns="0" rtlCol="0">
            <a:spAutoFit/>
          </a:bodyPr>
          <a:lstStyle/>
          <a:p>
            <a:pPr marL="9525" marR="3810" indent="264795">
              <a:spcBef>
                <a:spcPts val="75"/>
              </a:spcBef>
            </a:pPr>
            <a:r>
              <a:rPr sz="1350" spc="-8" dirty="0">
                <a:latin typeface="Calibri"/>
                <a:cs typeface="Calibri"/>
              </a:rPr>
              <a:t>Vertex</a:t>
            </a:r>
            <a:r>
              <a:rPr sz="1350" spc="-60" dirty="0">
                <a:latin typeface="Calibri"/>
                <a:cs typeface="Calibri"/>
              </a:rPr>
              <a:t> </a:t>
            </a:r>
            <a:r>
              <a:rPr sz="1350" spc="-19" dirty="0">
                <a:latin typeface="Calibri"/>
                <a:cs typeface="Calibri"/>
              </a:rPr>
              <a:t>AI </a:t>
            </a:r>
            <a:r>
              <a:rPr sz="1350" dirty="0">
                <a:latin typeface="Calibri"/>
                <a:cs typeface="Calibri"/>
              </a:rPr>
              <a:t>Matching</a:t>
            </a:r>
            <a:r>
              <a:rPr sz="1350" spc="-60" dirty="0">
                <a:latin typeface="Calibri"/>
                <a:cs typeface="Calibri"/>
              </a:rPr>
              <a:t> </a:t>
            </a:r>
            <a:r>
              <a:rPr sz="1350" spc="-8" dirty="0">
                <a:latin typeface="Calibri"/>
                <a:cs typeface="Calibri"/>
              </a:rPr>
              <a:t>Engine</a:t>
            </a:r>
            <a:endParaRPr sz="1350">
              <a:latin typeface="Calibri"/>
              <a:cs typeface="Calibri"/>
            </a:endParaRPr>
          </a:p>
        </p:txBody>
      </p:sp>
      <p:grpSp>
        <p:nvGrpSpPr>
          <p:cNvPr id="42" name="object 42"/>
          <p:cNvGrpSpPr/>
          <p:nvPr/>
        </p:nvGrpSpPr>
        <p:grpSpPr>
          <a:xfrm>
            <a:off x="3315271" y="2108263"/>
            <a:ext cx="4010978" cy="2223135"/>
            <a:chOff x="4420361" y="2811017"/>
            <a:chExt cx="5347970" cy="2964180"/>
          </a:xfrm>
        </p:grpSpPr>
        <p:sp>
          <p:nvSpPr>
            <p:cNvPr id="43" name="object 43"/>
            <p:cNvSpPr/>
            <p:nvPr/>
          </p:nvSpPr>
          <p:spPr>
            <a:xfrm>
              <a:off x="4808219" y="2830067"/>
              <a:ext cx="1231900" cy="817244"/>
            </a:xfrm>
            <a:custGeom>
              <a:avLst/>
              <a:gdLst/>
              <a:ahLst/>
              <a:cxnLst/>
              <a:rect l="l" t="t" r="r" b="b"/>
              <a:pathLst>
                <a:path w="1231900" h="817245">
                  <a:moveTo>
                    <a:pt x="1095247" y="0"/>
                  </a:moveTo>
                  <a:lnTo>
                    <a:pt x="136143" y="0"/>
                  </a:lnTo>
                  <a:lnTo>
                    <a:pt x="93114" y="6941"/>
                  </a:lnTo>
                  <a:lnTo>
                    <a:pt x="55741" y="26269"/>
                  </a:lnTo>
                  <a:lnTo>
                    <a:pt x="26269" y="55741"/>
                  </a:lnTo>
                  <a:lnTo>
                    <a:pt x="6941" y="93114"/>
                  </a:lnTo>
                  <a:lnTo>
                    <a:pt x="0" y="136144"/>
                  </a:lnTo>
                  <a:lnTo>
                    <a:pt x="0" y="680720"/>
                  </a:lnTo>
                  <a:lnTo>
                    <a:pt x="6941" y="723749"/>
                  </a:lnTo>
                  <a:lnTo>
                    <a:pt x="26269" y="761122"/>
                  </a:lnTo>
                  <a:lnTo>
                    <a:pt x="55741" y="790594"/>
                  </a:lnTo>
                  <a:lnTo>
                    <a:pt x="93114" y="809922"/>
                  </a:lnTo>
                  <a:lnTo>
                    <a:pt x="136143" y="816864"/>
                  </a:lnTo>
                  <a:lnTo>
                    <a:pt x="1095247" y="816864"/>
                  </a:lnTo>
                  <a:lnTo>
                    <a:pt x="1138277" y="809922"/>
                  </a:lnTo>
                  <a:lnTo>
                    <a:pt x="1175650" y="790594"/>
                  </a:lnTo>
                  <a:lnTo>
                    <a:pt x="1205122" y="761122"/>
                  </a:lnTo>
                  <a:lnTo>
                    <a:pt x="1224450" y="723749"/>
                  </a:lnTo>
                  <a:lnTo>
                    <a:pt x="1231391" y="680720"/>
                  </a:lnTo>
                  <a:lnTo>
                    <a:pt x="1231391" y="136144"/>
                  </a:lnTo>
                  <a:lnTo>
                    <a:pt x="1224450" y="93114"/>
                  </a:lnTo>
                  <a:lnTo>
                    <a:pt x="1205122" y="55741"/>
                  </a:lnTo>
                  <a:lnTo>
                    <a:pt x="1175650" y="26269"/>
                  </a:lnTo>
                  <a:lnTo>
                    <a:pt x="1138277" y="6941"/>
                  </a:lnTo>
                  <a:lnTo>
                    <a:pt x="1095247" y="0"/>
                  </a:lnTo>
                  <a:close/>
                </a:path>
              </a:pathLst>
            </a:custGeom>
            <a:solidFill>
              <a:srgbClr val="FFFFFF"/>
            </a:solidFill>
          </p:spPr>
          <p:txBody>
            <a:bodyPr wrap="square" lIns="0" tIns="0" rIns="0" bIns="0" rtlCol="0"/>
            <a:lstStyle/>
            <a:p>
              <a:endParaRPr sz="1050"/>
            </a:p>
          </p:txBody>
        </p:sp>
        <p:sp>
          <p:nvSpPr>
            <p:cNvPr id="44" name="object 44"/>
            <p:cNvSpPr/>
            <p:nvPr/>
          </p:nvSpPr>
          <p:spPr>
            <a:xfrm>
              <a:off x="4808219" y="2830067"/>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7" y="0"/>
                  </a:lnTo>
                  <a:lnTo>
                    <a:pt x="1138277" y="6941"/>
                  </a:lnTo>
                  <a:lnTo>
                    <a:pt x="1175650" y="26269"/>
                  </a:lnTo>
                  <a:lnTo>
                    <a:pt x="1205122" y="55741"/>
                  </a:lnTo>
                  <a:lnTo>
                    <a:pt x="1224450" y="93114"/>
                  </a:lnTo>
                  <a:lnTo>
                    <a:pt x="1231391" y="136144"/>
                  </a:lnTo>
                  <a:lnTo>
                    <a:pt x="1231391" y="680720"/>
                  </a:lnTo>
                  <a:lnTo>
                    <a:pt x="1224450" y="723749"/>
                  </a:lnTo>
                  <a:lnTo>
                    <a:pt x="1205122" y="761122"/>
                  </a:lnTo>
                  <a:lnTo>
                    <a:pt x="1175650" y="790594"/>
                  </a:lnTo>
                  <a:lnTo>
                    <a:pt x="1138277" y="809922"/>
                  </a:lnTo>
                  <a:lnTo>
                    <a:pt x="1095247" y="816864"/>
                  </a:lnTo>
                  <a:lnTo>
                    <a:pt x="136143" y="816864"/>
                  </a:lnTo>
                  <a:lnTo>
                    <a:pt x="93114" y="809922"/>
                  </a:lnTo>
                  <a:lnTo>
                    <a:pt x="55741" y="790594"/>
                  </a:lnTo>
                  <a:lnTo>
                    <a:pt x="26269" y="761122"/>
                  </a:lnTo>
                  <a:lnTo>
                    <a:pt x="6941" y="723749"/>
                  </a:lnTo>
                  <a:lnTo>
                    <a:pt x="0" y="680720"/>
                  </a:lnTo>
                  <a:lnTo>
                    <a:pt x="0" y="136144"/>
                  </a:lnTo>
                  <a:close/>
                </a:path>
              </a:pathLst>
            </a:custGeom>
            <a:ln w="38100">
              <a:solidFill>
                <a:srgbClr val="000000"/>
              </a:solidFill>
            </a:ln>
          </p:spPr>
          <p:txBody>
            <a:bodyPr wrap="square" lIns="0" tIns="0" rIns="0" bIns="0" rtlCol="0"/>
            <a:lstStyle/>
            <a:p>
              <a:endParaRPr sz="1050"/>
            </a:p>
          </p:txBody>
        </p:sp>
        <p:sp>
          <p:nvSpPr>
            <p:cNvPr id="45" name="object 45"/>
            <p:cNvSpPr/>
            <p:nvPr/>
          </p:nvSpPr>
          <p:spPr>
            <a:xfrm>
              <a:off x="5774436" y="4018787"/>
              <a:ext cx="1231900" cy="817244"/>
            </a:xfrm>
            <a:custGeom>
              <a:avLst/>
              <a:gdLst/>
              <a:ahLst/>
              <a:cxnLst/>
              <a:rect l="l" t="t" r="r" b="b"/>
              <a:pathLst>
                <a:path w="1231900" h="817245">
                  <a:moveTo>
                    <a:pt x="1095247" y="0"/>
                  </a:moveTo>
                  <a:lnTo>
                    <a:pt x="136143" y="0"/>
                  </a:lnTo>
                  <a:lnTo>
                    <a:pt x="93114" y="6941"/>
                  </a:lnTo>
                  <a:lnTo>
                    <a:pt x="55741" y="26269"/>
                  </a:lnTo>
                  <a:lnTo>
                    <a:pt x="26269" y="55741"/>
                  </a:lnTo>
                  <a:lnTo>
                    <a:pt x="6941" y="93114"/>
                  </a:lnTo>
                  <a:lnTo>
                    <a:pt x="0" y="136144"/>
                  </a:lnTo>
                  <a:lnTo>
                    <a:pt x="0" y="680719"/>
                  </a:lnTo>
                  <a:lnTo>
                    <a:pt x="6941" y="723749"/>
                  </a:lnTo>
                  <a:lnTo>
                    <a:pt x="26269" y="761122"/>
                  </a:lnTo>
                  <a:lnTo>
                    <a:pt x="55741" y="790594"/>
                  </a:lnTo>
                  <a:lnTo>
                    <a:pt x="93114" y="809922"/>
                  </a:lnTo>
                  <a:lnTo>
                    <a:pt x="136143" y="816863"/>
                  </a:lnTo>
                  <a:lnTo>
                    <a:pt x="1095247" y="816863"/>
                  </a:lnTo>
                  <a:lnTo>
                    <a:pt x="1138277" y="809922"/>
                  </a:lnTo>
                  <a:lnTo>
                    <a:pt x="1175650" y="790594"/>
                  </a:lnTo>
                  <a:lnTo>
                    <a:pt x="1205122" y="761122"/>
                  </a:lnTo>
                  <a:lnTo>
                    <a:pt x="1224450" y="723749"/>
                  </a:lnTo>
                  <a:lnTo>
                    <a:pt x="1231391" y="680719"/>
                  </a:lnTo>
                  <a:lnTo>
                    <a:pt x="1231391" y="136144"/>
                  </a:lnTo>
                  <a:lnTo>
                    <a:pt x="1224450" y="93114"/>
                  </a:lnTo>
                  <a:lnTo>
                    <a:pt x="1205122" y="55741"/>
                  </a:lnTo>
                  <a:lnTo>
                    <a:pt x="1175650" y="26269"/>
                  </a:lnTo>
                  <a:lnTo>
                    <a:pt x="1138277" y="6941"/>
                  </a:lnTo>
                  <a:lnTo>
                    <a:pt x="1095247" y="0"/>
                  </a:lnTo>
                  <a:close/>
                </a:path>
              </a:pathLst>
            </a:custGeom>
            <a:solidFill>
              <a:srgbClr val="FFFFFF"/>
            </a:solidFill>
          </p:spPr>
          <p:txBody>
            <a:bodyPr wrap="square" lIns="0" tIns="0" rIns="0" bIns="0" rtlCol="0"/>
            <a:lstStyle/>
            <a:p>
              <a:endParaRPr sz="1050"/>
            </a:p>
          </p:txBody>
        </p:sp>
        <p:sp>
          <p:nvSpPr>
            <p:cNvPr id="46" name="object 46"/>
            <p:cNvSpPr/>
            <p:nvPr/>
          </p:nvSpPr>
          <p:spPr>
            <a:xfrm>
              <a:off x="5774436" y="4018787"/>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7" y="0"/>
                  </a:lnTo>
                  <a:lnTo>
                    <a:pt x="1138277" y="6941"/>
                  </a:lnTo>
                  <a:lnTo>
                    <a:pt x="1175650" y="26269"/>
                  </a:lnTo>
                  <a:lnTo>
                    <a:pt x="1205122" y="55741"/>
                  </a:lnTo>
                  <a:lnTo>
                    <a:pt x="1224450" y="93114"/>
                  </a:lnTo>
                  <a:lnTo>
                    <a:pt x="1231391" y="136144"/>
                  </a:lnTo>
                  <a:lnTo>
                    <a:pt x="1231391" y="680719"/>
                  </a:lnTo>
                  <a:lnTo>
                    <a:pt x="1224450" y="723749"/>
                  </a:lnTo>
                  <a:lnTo>
                    <a:pt x="1205122" y="761122"/>
                  </a:lnTo>
                  <a:lnTo>
                    <a:pt x="1175650" y="790594"/>
                  </a:lnTo>
                  <a:lnTo>
                    <a:pt x="1138277" y="809922"/>
                  </a:lnTo>
                  <a:lnTo>
                    <a:pt x="1095247" y="816863"/>
                  </a:lnTo>
                  <a:lnTo>
                    <a:pt x="136143" y="816863"/>
                  </a:lnTo>
                  <a:lnTo>
                    <a:pt x="93114" y="809922"/>
                  </a:lnTo>
                  <a:lnTo>
                    <a:pt x="55741" y="790594"/>
                  </a:lnTo>
                  <a:lnTo>
                    <a:pt x="26269" y="761122"/>
                  </a:lnTo>
                  <a:lnTo>
                    <a:pt x="6941" y="723749"/>
                  </a:lnTo>
                  <a:lnTo>
                    <a:pt x="0" y="680719"/>
                  </a:lnTo>
                  <a:lnTo>
                    <a:pt x="0" y="136144"/>
                  </a:lnTo>
                  <a:close/>
                </a:path>
              </a:pathLst>
            </a:custGeom>
            <a:ln w="38100">
              <a:solidFill>
                <a:srgbClr val="000000"/>
              </a:solidFill>
            </a:ln>
          </p:spPr>
          <p:txBody>
            <a:bodyPr wrap="square" lIns="0" tIns="0" rIns="0" bIns="0" rtlCol="0"/>
            <a:lstStyle/>
            <a:p>
              <a:endParaRPr sz="1050"/>
            </a:p>
          </p:txBody>
        </p:sp>
        <p:sp>
          <p:nvSpPr>
            <p:cNvPr id="47" name="object 47"/>
            <p:cNvSpPr/>
            <p:nvPr/>
          </p:nvSpPr>
          <p:spPr>
            <a:xfrm>
              <a:off x="4439411" y="4939283"/>
              <a:ext cx="1231900" cy="817244"/>
            </a:xfrm>
            <a:custGeom>
              <a:avLst/>
              <a:gdLst/>
              <a:ahLst/>
              <a:cxnLst/>
              <a:rect l="l" t="t" r="r" b="b"/>
              <a:pathLst>
                <a:path w="1231900" h="817245">
                  <a:moveTo>
                    <a:pt x="1095248" y="0"/>
                  </a:moveTo>
                  <a:lnTo>
                    <a:pt x="136143" y="0"/>
                  </a:lnTo>
                  <a:lnTo>
                    <a:pt x="93114" y="6941"/>
                  </a:lnTo>
                  <a:lnTo>
                    <a:pt x="55741" y="26269"/>
                  </a:lnTo>
                  <a:lnTo>
                    <a:pt x="26269" y="55741"/>
                  </a:lnTo>
                  <a:lnTo>
                    <a:pt x="6941" y="93114"/>
                  </a:lnTo>
                  <a:lnTo>
                    <a:pt x="0" y="136144"/>
                  </a:lnTo>
                  <a:lnTo>
                    <a:pt x="0" y="680720"/>
                  </a:lnTo>
                  <a:lnTo>
                    <a:pt x="6941" y="723749"/>
                  </a:lnTo>
                  <a:lnTo>
                    <a:pt x="26269" y="761122"/>
                  </a:lnTo>
                  <a:lnTo>
                    <a:pt x="55741" y="790594"/>
                  </a:lnTo>
                  <a:lnTo>
                    <a:pt x="93114" y="809922"/>
                  </a:lnTo>
                  <a:lnTo>
                    <a:pt x="136143" y="816864"/>
                  </a:lnTo>
                  <a:lnTo>
                    <a:pt x="1095248" y="816864"/>
                  </a:lnTo>
                  <a:lnTo>
                    <a:pt x="1138277" y="809922"/>
                  </a:lnTo>
                  <a:lnTo>
                    <a:pt x="1175650" y="790594"/>
                  </a:lnTo>
                  <a:lnTo>
                    <a:pt x="1205122" y="761122"/>
                  </a:lnTo>
                  <a:lnTo>
                    <a:pt x="1224450" y="723749"/>
                  </a:lnTo>
                  <a:lnTo>
                    <a:pt x="1231391" y="680720"/>
                  </a:lnTo>
                  <a:lnTo>
                    <a:pt x="1231391" y="136144"/>
                  </a:lnTo>
                  <a:lnTo>
                    <a:pt x="1224450" y="93114"/>
                  </a:lnTo>
                  <a:lnTo>
                    <a:pt x="1205122" y="55741"/>
                  </a:lnTo>
                  <a:lnTo>
                    <a:pt x="1175650" y="26269"/>
                  </a:lnTo>
                  <a:lnTo>
                    <a:pt x="1138277" y="6941"/>
                  </a:lnTo>
                  <a:lnTo>
                    <a:pt x="1095248" y="0"/>
                  </a:lnTo>
                  <a:close/>
                </a:path>
              </a:pathLst>
            </a:custGeom>
            <a:solidFill>
              <a:srgbClr val="FFFFFF"/>
            </a:solidFill>
          </p:spPr>
          <p:txBody>
            <a:bodyPr wrap="square" lIns="0" tIns="0" rIns="0" bIns="0" rtlCol="0"/>
            <a:lstStyle/>
            <a:p>
              <a:endParaRPr sz="1050"/>
            </a:p>
          </p:txBody>
        </p:sp>
        <p:sp>
          <p:nvSpPr>
            <p:cNvPr id="48" name="object 48"/>
            <p:cNvSpPr/>
            <p:nvPr/>
          </p:nvSpPr>
          <p:spPr>
            <a:xfrm>
              <a:off x="4439411" y="4939283"/>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8" y="0"/>
                  </a:lnTo>
                  <a:lnTo>
                    <a:pt x="1138277" y="6941"/>
                  </a:lnTo>
                  <a:lnTo>
                    <a:pt x="1175650" y="26269"/>
                  </a:lnTo>
                  <a:lnTo>
                    <a:pt x="1205122" y="55741"/>
                  </a:lnTo>
                  <a:lnTo>
                    <a:pt x="1224450" y="93114"/>
                  </a:lnTo>
                  <a:lnTo>
                    <a:pt x="1231391" y="136144"/>
                  </a:lnTo>
                  <a:lnTo>
                    <a:pt x="1231391" y="680720"/>
                  </a:lnTo>
                  <a:lnTo>
                    <a:pt x="1224450" y="723749"/>
                  </a:lnTo>
                  <a:lnTo>
                    <a:pt x="1205122" y="761122"/>
                  </a:lnTo>
                  <a:lnTo>
                    <a:pt x="1175650" y="790594"/>
                  </a:lnTo>
                  <a:lnTo>
                    <a:pt x="1138277" y="809922"/>
                  </a:lnTo>
                  <a:lnTo>
                    <a:pt x="1095248" y="816864"/>
                  </a:lnTo>
                  <a:lnTo>
                    <a:pt x="136143" y="816864"/>
                  </a:lnTo>
                  <a:lnTo>
                    <a:pt x="93114" y="809922"/>
                  </a:lnTo>
                  <a:lnTo>
                    <a:pt x="55741" y="790594"/>
                  </a:lnTo>
                  <a:lnTo>
                    <a:pt x="26269" y="761122"/>
                  </a:lnTo>
                  <a:lnTo>
                    <a:pt x="6941" y="723749"/>
                  </a:lnTo>
                  <a:lnTo>
                    <a:pt x="0" y="680720"/>
                  </a:lnTo>
                  <a:lnTo>
                    <a:pt x="0" y="136144"/>
                  </a:lnTo>
                  <a:close/>
                </a:path>
              </a:pathLst>
            </a:custGeom>
            <a:ln w="38100">
              <a:solidFill>
                <a:srgbClr val="000000"/>
              </a:solidFill>
            </a:ln>
          </p:spPr>
          <p:txBody>
            <a:bodyPr wrap="square" lIns="0" tIns="0" rIns="0" bIns="0" rtlCol="0"/>
            <a:lstStyle/>
            <a:p>
              <a:endParaRPr sz="1050"/>
            </a:p>
          </p:txBody>
        </p:sp>
        <p:sp>
          <p:nvSpPr>
            <p:cNvPr id="49" name="object 49"/>
            <p:cNvSpPr/>
            <p:nvPr/>
          </p:nvSpPr>
          <p:spPr>
            <a:xfrm>
              <a:off x="8331708" y="4805172"/>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099"/>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099"/>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50" name="object 50"/>
            <p:cNvSpPr/>
            <p:nvPr/>
          </p:nvSpPr>
          <p:spPr>
            <a:xfrm>
              <a:off x="8331708" y="4805172"/>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099"/>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099"/>
                  </a:lnTo>
                  <a:lnTo>
                    <a:pt x="0" y="109219"/>
                  </a:lnTo>
                  <a:close/>
                </a:path>
              </a:pathLst>
            </a:custGeom>
            <a:ln w="38100">
              <a:solidFill>
                <a:srgbClr val="000000"/>
              </a:solidFill>
            </a:ln>
          </p:spPr>
          <p:txBody>
            <a:bodyPr wrap="square" lIns="0" tIns="0" rIns="0" bIns="0" rtlCol="0"/>
            <a:lstStyle/>
            <a:p>
              <a:endParaRPr sz="1050"/>
            </a:p>
          </p:txBody>
        </p:sp>
      </p:grpSp>
      <p:sp>
        <p:nvSpPr>
          <p:cNvPr id="51" name="object 51"/>
          <p:cNvSpPr txBox="1"/>
          <p:nvPr/>
        </p:nvSpPr>
        <p:spPr>
          <a:xfrm>
            <a:off x="6621685" y="3725609"/>
            <a:ext cx="319563" cy="217367"/>
          </a:xfrm>
          <a:prstGeom prst="rect">
            <a:avLst/>
          </a:prstGeom>
        </p:spPr>
        <p:txBody>
          <a:bodyPr vert="horz" wrap="square" lIns="0" tIns="9525" rIns="0" bIns="0" rtlCol="0">
            <a:spAutoFit/>
          </a:bodyPr>
          <a:lstStyle/>
          <a:p>
            <a:pPr marL="9525">
              <a:spcBef>
                <a:spcPts val="75"/>
              </a:spcBef>
            </a:pPr>
            <a:r>
              <a:rPr sz="1350" spc="-15" dirty="0">
                <a:latin typeface="Calibri"/>
                <a:cs typeface="Calibri"/>
              </a:rPr>
              <a:t>Vald</a:t>
            </a:r>
            <a:endParaRPr sz="1350">
              <a:latin typeface="Calibri"/>
              <a:cs typeface="Calibri"/>
            </a:endParaRPr>
          </a:p>
        </p:txBody>
      </p:sp>
      <p:grpSp>
        <p:nvGrpSpPr>
          <p:cNvPr id="52" name="object 52"/>
          <p:cNvGrpSpPr/>
          <p:nvPr/>
        </p:nvGrpSpPr>
        <p:grpSpPr>
          <a:xfrm>
            <a:off x="3939349" y="4467415"/>
            <a:ext cx="952500" cy="481489"/>
            <a:chOff x="5252465" y="5956553"/>
            <a:chExt cx="1270000" cy="641985"/>
          </a:xfrm>
        </p:grpSpPr>
        <p:sp>
          <p:nvSpPr>
            <p:cNvPr id="53" name="object 53"/>
            <p:cNvSpPr/>
            <p:nvPr/>
          </p:nvSpPr>
          <p:spPr>
            <a:xfrm>
              <a:off x="5271515" y="5975603"/>
              <a:ext cx="1231900" cy="603885"/>
            </a:xfrm>
            <a:custGeom>
              <a:avLst/>
              <a:gdLst/>
              <a:ahLst/>
              <a:cxnLst/>
              <a:rect l="l" t="t" r="r" b="b"/>
              <a:pathLst>
                <a:path w="1231900" h="603884">
                  <a:moveTo>
                    <a:pt x="1130808" y="0"/>
                  </a:moveTo>
                  <a:lnTo>
                    <a:pt x="100584" y="0"/>
                  </a:lnTo>
                  <a:lnTo>
                    <a:pt x="61454" y="7904"/>
                  </a:lnTo>
                  <a:lnTo>
                    <a:pt x="29479" y="29460"/>
                  </a:lnTo>
                  <a:lnTo>
                    <a:pt x="7911" y="61432"/>
                  </a:lnTo>
                  <a:lnTo>
                    <a:pt x="0" y="100584"/>
                  </a:lnTo>
                  <a:lnTo>
                    <a:pt x="0" y="502920"/>
                  </a:lnTo>
                  <a:lnTo>
                    <a:pt x="7911" y="542071"/>
                  </a:lnTo>
                  <a:lnTo>
                    <a:pt x="29479" y="574043"/>
                  </a:lnTo>
                  <a:lnTo>
                    <a:pt x="61454" y="595599"/>
                  </a:lnTo>
                  <a:lnTo>
                    <a:pt x="100584" y="603504"/>
                  </a:lnTo>
                  <a:lnTo>
                    <a:pt x="1130808" y="603504"/>
                  </a:lnTo>
                  <a:lnTo>
                    <a:pt x="1169937" y="595599"/>
                  </a:lnTo>
                  <a:lnTo>
                    <a:pt x="1201912" y="574043"/>
                  </a:lnTo>
                  <a:lnTo>
                    <a:pt x="1223480" y="542071"/>
                  </a:lnTo>
                  <a:lnTo>
                    <a:pt x="1231391" y="502920"/>
                  </a:lnTo>
                  <a:lnTo>
                    <a:pt x="1231391" y="100584"/>
                  </a:lnTo>
                  <a:lnTo>
                    <a:pt x="1223480" y="61432"/>
                  </a:lnTo>
                  <a:lnTo>
                    <a:pt x="1201912" y="29460"/>
                  </a:lnTo>
                  <a:lnTo>
                    <a:pt x="1169937" y="7904"/>
                  </a:lnTo>
                  <a:lnTo>
                    <a:pt x="1130808" y="0"/>
                  </a:lnTo>
                  <a:close/>
                </a:path>
              </a:pathLst>
            </a:custGeom>
            <a:solidFill>
              <a:srgbClr val="FFFFFF"/>
            </a:solidFill>
          </p:spPr>
          <p:txBody>
            <a:bodyPr wrap="square" lIns="0" tIns="0" rIns="0" bIns="0" rtlCol="0"/>
            <a:lstStyle/>
            <a:p>
              <a:endParaRPr sz="1050"/>
            </a:p>
          </p:txBody>
        </p:sp>
        <p:sp>
          <p:nvSpPr>
            <p:cNvPr id="54" name="object 54"/>
            <p:cNvSpPr/>
            <p:nvPr/>
          </p:nvSpPr>
          <p:spPr>
            <a:xfrm>
              <a:off x="5271515" y="5975603"/>
              <a:ext cx="1231900" cy="603885"/>
            </a:xfrm>
            <a:custGeom>
              <a:avLst/>
              <a:gdLst/>
              <a:ahLst/>
              <a:cxnLst/>
              <a:rect l="l" t="t" r="r" b="b"/>
              <a:pathLst>
                <a:path w="1231900" h="603884">
                  <a:moveTo>
                    <a:pt x="0" y="100584"/>
                  </a:moveTo>
                  <a:lnTo>
                    <a:pt x="7911" y="61432"/>
                  </a:lnTo>
                  <a:lnTo>
                    <a:pt x="29479" y="29460"/>
                  </a:lnTo>
                  <a:lnTo>
                    <a:pt x="61454" y="7904"/>
                  </a:lnTo>
                  <a:lnTo>
                    <a:pt x="100584" y="0"/>
                  </a:lnTo>
                  <a:lnTo>
                    <a:pt x="1130808" y="0"/>
                  </a:lnTo>
                  <a:lnTo>
                    <a:pt x="1169937" y="7904"/>
                  </a:lnTo>
                  <a:lnTo>
                    <a:pt x="1201912" y="29460"/>
                  </a:lnTo>
                  <a:lnTo>
                    <a:pt x="1223480" y="61432"/>
                  </a:lnTo>
                  <a:lnTo>
                    <a:pt x="1231391" y="100584"/>
                  </a:lnTo>
                  <a:lnTo>
                    <a:pt x="1231391" y="502920"/>
                  </a:lnTo>
                  <a:lnTo>
                    <a:pt x="1223480" y="542071"/>
                  </a:lnTo>
                  <a:lnTo>
                    <a:pt x="1201912" y="574043"/>
                  </a:lnTo>
                  <a:lnTo>
                    <a:pt x="1169937" y="595599"/>
                  </a:lnTo>
                  <a:lnTo>
                    <a:pt x="1130808" y="603504"/>
                  </a:lnTo>
                  <a:lnTo>
                    <a:pt x="100584" y="603504"/>
                  </a:lnTo>
                  <a:lnTo>
                    <a:pt x="61454" y="595599"/>
                  </a:lnTo>
                  <a:lnTo>
                    <a:pt x="29479" y="574043"/>
                  </a:lnTo>
                  <a:lnTo>
                    <a:pt x="7911" y="542071"/>
                  </a:lnTo>
                  <a:lnTo>
                    <a:pt x="0" y="502920"/>
                  </a:lnTo>
                  <a:lnTo>
                    <a:pt x="0" y="100584"/>
                  </a:lnTo>
                  <a:close/>
                </a:path>
              </a:pathLst>
            </a:custGeom>
            <a:ln w="38100">
              <a:solidFill>
                <a:srgbClr val="000000"/>
              </a:solidFill>
            </a:ln>
          </p:spPr>
          <p:txBody>
            <a:bodyPr wrap="square" lIns="0" tIns="0" rIns="0" bIns="0" rtlCol="0"/>
            <a:lstStyle/>
            <a:p>
              <a:endParaRPr sz="1050"/>
            </a:p>
          </p:txBody>
        </p:sp>
      </p:grpSp>
      <p:sp>
        <p:nvSpPr>
          <p:cNvPr id="55" name="object 55"/>
          <p:cNvSpPr txBox="1"/>
          <p:nvPr/>
        </p:nvSpPr>
        <p:spPr>
          <a:xfrm>
            <a:off x="2900933" y="612647"/>
            <a:ext cx="2914650" cy="4191853"/>
          </a:xfrm>
          <a:prstGeom prst="rect">
            <a:avLst/>
          </a:prstGeom>
        </p:spPr>
        <p:txBody>
          <a:bodyPr vert="horz" wrap="square" lIns="0" tIns="31433" rIns="0" bIns="0" rtlCol="0">
            <a:spAutoFit/>
          </a:bodyPr>
          <a:lstStyle/>
          <a:p>
            <a:pPr marL="143828">
              <a:spcBef>
                <a:spcPts val="248"/>
              </a:spcBef>
            </a:pPr>
            <a:r>
              <a:rPr sz="2100" spc="-8" dirty="0">
                <a:latin typeface="Calibri"/>
                <a:cs typeface="Calibri"/>
              </a:rPr>
              <a:t>Library</a:t>
            </a:r>
            <a:endParaRPr sz="2100">
              <a:latin typeface="Calibri"/>
              <a:cs typeface="Calibri"/>
            </a:endParaRPr>
          </a:p>
          <a:p>
            <a:pPr marL="402431" indent="-258604">
              <a:spcBef>
                <a:spcPts val="41"/>
              </a:spcBef>
              <a:buFont typeface="Wingdings"/>
              <a:buChar char=""/>
              <a:tabLst>
                <a:tab pos="402431" algn="l"/>
              </a:tabLst>
            </a:pPr>
            <a:r>
              <a:rPr sz="1500" spc="-8" dirty="0">
                <a:latin typeface="Calibri"/>
                <a:cs typeface="Calibri"/>
              </a:rPr>
              <a:t>Implementations </a:t>
            </a:r>
            <a:r>
              <a:rPr sz="1500" dirty="0">
                <a:latin typeface="Calibri"/>
                <a:cs typeface="Calibri"/>
              </a:rPr>
              <a:t>of</a:t>
            </a:r>
            <a:r>
              <a:rPr sz="1500" spc="-45" dirty="0">
                <a:latin typeface="Calibri"/>
                <a:cs typeface="Calibri"/>
              </a:rPr>
              <a:t> </a:t>
            </a:r>
            <a:r>
              <a:rPr sz="1500" spc="-8" dirty="0">
                <a:latin typeface="Calibri"/>
                <a:cs typeface="Calibri"/>
              </a:rPr>
              <a:t>algorithms</a:t>
            </a:r>
            <a:endParaRPr sz="1500">
              <a:latin typeface="Calibri"/>
              <a:cs typeface="Calibri"/>
            </a:endParaRPr>
          </a:p>
          <a:p>
            <a:pPr marL="402431" indent="-258604">
              <a:spcBef>
                <a:spcPts val="4"/>
              </a:spcBef>
              <a:buFont typeface="Wingdings"/>
              <a:buChar char=""/>
              <a:tabLst>
                <a:tab pos="402431" algn="l"/>
              </a:tabLst>
            </a:pPr>
            <a:r>
              <a:rPr sz="1500" spc="-15" dirty="0">
                <a:latin typeface="Calibri"/>
                <a:cs typeface="Calibri"/>
              </a:rPr>
              <a:t>Usually,</a:t>
            </a:r>
            <a:r>
              <a:rPr sz="1500" spc="-34" dirty="0">
                <a:latin typeface="Calibri"/>
                <a:cs typeface="Calibri"/>
              </a:rPr>
              <a:t> </a:t>
            </a:r>
            <a:r>
              <a:rPr sz="1500" dirty="0">
                <a:latin typeface="Calibri"/>
                <a:cs typeface="Calibri"/>
              </a:rPr>
              <a:t>a</a:t>
            </a:r>
            <a:r>
              <a:rPr sz="1500" spc="-49" dirty="0">
                <a:latin typeface="Calibri"/>
                <a:cs typeface="Calibri"/>
              </a:rPr>
              <a:t> </a:t>
            </a:r>
            <a:r>
              <a:rPr sz="1500" dirty="0">
                <a:latin typeface="Calibri"/>
                <a:cs typeface="Calibri"/>
              </a:rPr>
              <a:t>search</a:t>
            </a:r>
            <a:r>
              <a:rPr sz="1500" spc="-30" dirty="0">
                <a:latin typeface="Calibri"/>
                <a:cs typeface="Calibri"/>
              </a:rPr>
              <a:t> </a:t>
            </a:r>
            <a:r>
              <a:rPr sz="1500" dirty="0">
                <a:latin typeface="Calibri"/>
                <a:cs typeface="Calibri"/>
              </a:rPr>
              <a:t>function</a:t>
            </a:r>
            <a:r>
              <a:rPr sz="1500" spc="-49" dirty="0">
                <a:latin typeface="Calibri"/>
                <a:cs typeface="Calibri"/>
              </a:rPr>
              <a:t> </a:t>
            </a:r>
            <a:r>
              <a:rPr sz="1500" spc="-15" dirty="0">
                <a:latin typeface="Calibri"/>
                <a:cs typeface="Calibri"/>
              </a:rPr>
              <a:t>only</a:t>
            </a:r>
            <a:endParaRPr sz="1500">
              <a:latin typeface="Calibri"/>
              <a:cs typeface="Calibri"/>
            </a:endParaRPr>
          </a:p>
          <a:p>
            <a:pPr marL="402431" indent="-258604">
              <a:buFont typeface="Wingdings"/>
              <a:buChar char=""/>
              <a:tabLst>
                <a:tab pos="402431" algn="l"/>
              </a:tabLst>
            </a:pPr>
            <a:r>
              <a:rPr sz="1500" dirty="0">
                <a:latin typeface="Calibri"/>
                <a:cs typeface="Calibri"/>
              </a:rPr>
              <a:t>By</a:t>
            </a:r>
            <a:r>
              <a:rPr sz="1500" spc="-49" dirty="0">
                <a:latin typeface="Calibri"/>
                <a:cs typeface="Calibri"/>
              </a:rPr>
              <a:t> </a:t>
            </a:r>
            <a:r>
              <a:rPr sz="1500" spc="-8" dirty="0">
                <a:latin typeface="Calibri"/>
                <a:cs typeface="Calibri"/>
              </a:rPr>
              <a:t>researchers,</a:t>
            </a:r>
            <a:r>
              <a:rPr sz="1500" spc="-4" dirty="0">
                <a:latin typeface="Calibri"/>
                <a:cs typeface="Calibri"/>
              </a:rPr>
              <a:t> </a:t>
            </a:r>
            <a:r>
              <a:rPr sz="1500" spc="-8" dirty="0">
                <a:latin typeface="Calibri"/>
                <a:cs typeface="Calibri"/>
              </a:rPr>
              <a:t>developers,</a:t>
            </a:r>
            <a:r>
              <a:rPr sz="1500" spc="-4" dirty="0">
                <a:latin typeface="Calibri"/>
                <a:cs typeface="Calibri"/>
              </a:rPr>
              <a:t> </a:t>
            </a:r>
            <a:r>
              <a:rPr sz="1500" spc="-19" dirty="0">
                <a:latin typeface="Calibri"/>
                <a:cs typeface="Calibri"/>
              </a:rPr>
              <a:t>etc</a:t>
            </a:r>
            <a:endParaRPr sz="1500">
              <a:latin typeface="Calibri"/>
              <a:cs typeface="Calibri"/>
            </a:endParaRPr>
          </a:p>
          <a:p>
            <a:pPr>
              <a:lnSpc>
                <a:spcPct val="100000"/>
              </a:lnSpc>
            </a:pPr>
            <a:endParaRPr sz="1500">
              <a:latin typeface="Calibri"/>
              <a:cs typeface="Calibri"/>
            </a:endParaRPr>
          </a:p>
          <a:p>
            <a:pPr>
              <a:spcBef>
                <a:spcPts val="1523"/>
              </a:spcBef>
            </a:pPr>
            <a:endParaRPr sz="1500">
              <a:latin typeface="Calibri"/>
              <a:cs typeface="Calibri"/>
            </a:endParaRPr>
          </a:p>
          <a:p>
            <a:pPr marR="575310" algn="ctr"/>
            <a:r>
              <a:rPr sz="1350" spc="-8" dirty="0">
                <a:latin typeface="Calibri"/>
                <a:cs typeface="Calibri"/>
              </a:rPr>
              <a:t>faiss</a:t>
            </a:r>
            <a:endParaRPr sz="1350">
              <a:latin typeface="Calibri"/>
              <a:cs typeface="Calibri"/>
            </a:endParaRPr>
          </a:p>
          <a:p>
            <a:pPr>
              <a:lnSpc>
                <a:spcPct val="100000"/>
              </a:lnSpc>
            </a:pPr>
            <a:endParaRPr sz="1350">
              <a:latin typeface="Calibri"/>
              <a:cs typeface="Calibri"/>
            </a:endParaRPr>
          </a:p>
          <a:p>
            <a:pPr>
              <a:lnSpc>
                <a:spcPct val="100000"/>
              </a:lnSpc>
            </a:pPr>
            <a:endParaRPr sz="1350">
              <a:latin typeface="Calibri"/>
              <a:cs typeface="Calibri"/>
            </a:endParaRPr>
          </a:p>
          <a:p>
            <a:pPr>
              <a:spcBef>
                <a:spcPts val="461"/>
              </a:spcBef>
            </a:pPr>
            <a:endParaRPr sz="1350">
              <a:latin typeface="Calibri"/>
              <a:cs typeface="Calibri"/>
            </a:endParaRPr>
          </a:p>
          <a:p>
            <a:pPr marL="1619250"/>
            <a:r>
              <a:rPr sz="1350" spc="-8" dirty="0">
                <a:latin typeface="Calibri"/>
                <a:cs typeface="Calibri"/>
              </a:rPr>
              <a:t>NMSLIB</a:t>
            </a:r>
            <a:endParaRPr sz="1350">
              <a:latin typeface="Calibri"/>
              <a:cs typeface="Calibri"/>
            </a:endParaRPr>
          </a:p>
          <a:p>
            <a:pPr>
              <a:lnSpc>
                <a:spcPct val="100000"/>
              </a:lnSpc>
            </a:pPr>
            <a:endParaRPr sz="1350">
              <a:latin typeface="Calibri"/>
              <a:cs typeface="Calibri"/>
            </a:endParaRPr>
          </a:p>
          <a:p>
            <a:pPr>
              <a:spcBef>
                <a:spcPts val="518"/>
              </a:spcBef>
            </a:pPr>
            <a:endParaRPr sz="1350">
              <a:latin typeface="Calibri"/>
              <a:cs typeface="Calibri"/>
            </a:endParaRPr>
          </a:p>
          <a:p>
            <a:pPr marL="621983"/>
            <a:r>
              <a:rPr sz="1350" spc="-8" dirty="0">
                <a:latin typeface="Calibri"/>
                <a:cs typeface="Calibri"/>
              </a:rPr>
              <a:t>hnswlib</a:t>
            </a:r>
            <a:endParaRPr sz="1350">
              <a:latin typeface="Calibri"/>
              <a:cs typeface="Calibri"/>
            </a:endParaRPr>
          </a:p>
          <a:p>
            <a:pPr>
              <a:lnSpc>
                <a:spcPct val="100000"/>
              </a:lnSpc>
            </a:pPr>
            <a:endParaRPr sz="1350">
              <a:latin typeface="Calibri"/>
              <a:cs typeface="Calibri"/>
            </a:endParaRPr>
          </a:p>
          <a:p>
            <a:pPr>
              <a:spcBef>
                <a:spcPts val="574"/>
              </a:spcBef>
            </a:pPr>
            <a:endParaRPr sz="1350">
              <a:latin typeface="Calibri"/>
              <a:cs typeface="Calibri"/>
            </a:endParaRPr>
          </a:p>
          <a:p>
            <a:pPr marL="112871" algn="ctr"/>
            <a:r>
              <a:rPr sz="1350" spc="-8" dirty="0">
                <a:latin typeface="Calibri"/>
                <a:cs typeface="Calibri"/>
              </a:rPr>
              <a:t>ScaNN</a:t>
            </a:r>
            <a:endParaRPr sz="1350">
              <a:latin typeface="Calibri"/>
              <a:cs typeface="Calibri"/>
            </a:endParaRPr>
          </a:p>
        </p:txBody>
      </p:sp>
      <p:grpSp>
        <p:nvGrpSpPr>
          <p:cNvPr id="56" name="object 56"/>
          <p:cNvGrpSpPr/>
          <p:nvPr/>
        </p:nvGrpSpPr>
        <p:grpSpPr>
          <a:xfrm>
            <a:off x="8001571" y="3088957"/>
            <a:ext cx="1091565" cy="520065"/>
            <a:chOff x="10668761" y="4118609"/>
            <a:chExt cx="1455420" cy="693420"/>
          </a:xfrm>
        </p:grpSpPr>
        <p:sp>
          <p:nvSpPr>
            <p:cNvPr id="57" name="object 57"/>
            <p:cNvSpPr/>
            <p:nvPr/>
          </p:nvSpPr>
          <p:spPr>
            <a:xfrm>
              <a:off x="10687811" y="4137659"/>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100"/>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100"/>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58" name="object 58"/>
            <p:cNvSpPr/>
            <p:nvPr/>
          </p:nvSpPr>
          <p:spPr>
            <a:xfrm>
              <a:off x="10687811" y="4137659"/>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100"/>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grpSp>
      <p:sp>
        <p:nvSpPr>
          <p:cNvPr id="59" name="object 59"/>
          <p:cNvSpPr txBox="1"/>
          <p:nvPr/>
        </p:nvSpPr>
        <p:spPr>
          <a:xfrm>
            <a:off x="8411432" y="3224688"/>
            <a:ext cx="270510" cy="217367"/>
          </a:xfrm>
          <a:prstGeom prst="rect">
            <a:avLst/>
          </a:prstGeom>
        </p:spPr>
        <p:txBody>
          <a:bodyPr vert="horz" wrap="square" lIns="0" tIns="9525" rIns="0" bIns="0" rtlCol="0">
            <a:spAutoFit/>
          </a:bodyPr>
          <a:lstStyle/>
          <a:p>
            <a:pPr marL="9525">
              <a:spcBef>
                <a:spcPts val="75"/>
              </a:spcBef>
            </a:pPr>
            <a:r>
              <a:rPr sz="1350" spc="-15" dirty="0">
                <a:latin typeface="Calibri"/>
                <a:cs typeface="Calibri"/>
              </a:rPr>
              <a:t>jina</a:t>
            </a:r>
            <a:endParaRPr sz="1350">
              <a:latin typeface="Calibri"/>
              <a:cs typeface="Calibri"/>
            </a:endParaRPr>
          </a:p>
        </p:txBody>
      </p:sp>
      <p:sp>
        <p:nvSpPr>
          <p:cNvPr id="70" name="Google Shape;138;g1501cc781cf_0_0">
            <a:extLst>
              <a:ext uri="{FF2B5EF4-FFF2-40B4-BE49-F238E27FC236}">
                <a16:creationId xmlns:a16="http://schemas.microsoft.com/office/drawing/2014/main" id="{B18A75B7-691F-2D1A-4524-4AEE05BE91F9}"/>
              </a:ext>
            </a:extLst>
          </p:cNvPr>
          <p:cNvSpPr txBox="1"/>
          <p:nvPr/>
        </p:nvSpPr>
        <p:spPr>
          <a:xfrm>
            <a:off x="-1055944" y="487087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Yusuke Matsui</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
        <p:nvSpPr>
          <p:cNvPr id="71" name="TextBox 70">
            <a:extLst>
              <a:ext uri="{FF2B5EF4-FFF2-40B4-BE49-F238E27FC236}">
                <a16:creationId xmlns:a16="http://schemas.microsoft.com/office/drawing/2014/main" id="{96CD96A9-7D05-EF82-9FF0-A8C94608EBFD}"/>
              </a:ext>
            </a:extLst>
          </p:cNvPr>
          <p:cNvSpPr txBox="1"/>
          <p:nvPr/>
        </p:nvSpPr>
        <p:spPr>
          <a:xfrm>
            <a:off x="249619" y="45464"/>
            <a:ext cx="8812028" cy="523220"/>
          </a:xfrm>
          <a:prstGeom prst="rect">
            <a:avLst/>
          </a:prstGeom>
          <a:noFill/>
        </p:spPr>
        <p:txBody>
          <a:bodyPr wrap="none" rtlCol="0">
            <a:spAutoFit/>
          </a:bodyPr>
          <a:lstStyle/>
          <a:p>
            <a:r>
              <a:rPr lang="en-US" sz="2800" b="1" dirty="0"/>
              <a:t>Approximate NNs: Algorithms, Libraries, Services </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749" y="136989"/>
            <a:ext cx="8682514" cy="4911601"/>
          </a:xfrm>
          <a:prstGeom prst="rect">
            <a:avLst/>
          </a:prstGeom>
        </p:spPr>
        <p:txBody>
          <a:bodyPr vert="horz" wrap="square" lIns="0" tIns="0" rIns="0" bIns="0" rtlCol="0">
            <a:spAutoFit/>
          </a:bodyPr>
          <a:lstStyle/>
          <a:p>
            <a:pPr>
              <a:lnSpc>
                <a:spcPts val="3420"/>
              </a:lnSpc>
            </a:pPr>
            <a:r>
              <a:rPr sz="3600" b="1" dirty="0">
                <a:latin typeface="Calibri"/>
                <a:cs typeface="Calibri"/>
              </a:rPr>
              <a:t>Three</a:t>
            </a:r>
            <a:r>
              <a:rPr sz="3600" b="1" spc="-56" dirty="0">
                <a:latin typeface="Calibri"/>
                <a:cs typeface="Calibri"/>
              </a:rPr>
              <a:t> </a:t>
            </a:r>
            <a:r>
              <a:rPr sz="3600" b="1" dirty="0">
                <a:latin typeface="Calibri"/>
                <a:cs typeface="Calibri"/>
              </a:rPr>
              <a:t>levels</a:t>
            </a:r>
            <a:r>
              <a:rPr sz="3600" b="1" spc="-60" dirty="0">
                <a:latin typeface="Calibri"/>
                <a:cs typeface="Calibri"/>
              </a:rPr>
              <a:t> </a:t>
            </a:r>
            <a:r>
              <a:rPr sz="3600" b="1" dirty="0">
                <a:latin typeface="Calibri"/>
                <a:cs typeface="Calibri"/>
              </a:rPr>
              <a:t>of</a:t>
            </a:r>
            <a:r>
              <a:rPr sz="3600" b="1" spc="-60" dirty="0">
                <a:latin typeface="Calibri"/>
                <a:cs typeface="Calibri"/>
              </a:rPr>
              <a:t> </a:t>
            </a:r>
            <a:r>
              <a:rPr sz="3600" b="1" spc="-8" dirty="0">
                <a:latin typeface="Calibri"/>
                <a:cs typeface="Calibri"/>
              </a:rPr>
              <a:t>technology</a:t>
            </a:r>
            <a:endParaRPr sz="3600" dirty="0">
              <a:latin typeface="Calibri"/>
              <a:cs typeface="Calibri"/>
            </a:endParaRPr>
          </a:p>
          <a:p>
            <a:pPr marR="5239" algn="ctr">
              <a:spcBef>
                <a:spcPts val="574"/>
              </a:spcBef>
              <a:tabLst>
                <a:tab pos="2677478" algn="l"/>
                <a:tab pos="5911215" algn="l"/>
              </a:tabLst>
            </a:pPr>
            <a:r>
              <a:rPr sz="2100" spc="-8" dirty="0">
                <a:latin typeface="Calibri"/>
                <a:cs typeface="Calibri"/>
              </a:rPr>
              <a:t>Algorithm</a:t>
            </a:r>
            <a:r>
              <a:rPr sz="2100" dirty="0">
                <a:latin typeface="Calibri"/>
                <a:cs typeface="Calibri"/>
              </a:rPr>
              <a:t>	</a:t>
            </a:r>
            <a:r>
              <a:rPr sz="2100" spc="-8" dirty="0">
                <a:latin typeface="Calibri"/>
                <a:cs typeface="Calibri"/>
              </a:rPr>
              <a:t>Library</a:t>
            </a:r>
            <a:r>
              <a:rPr sz="2100" dirty="0">
                <a:latin typeface="Calibri"/>
                <a:cs typeface="Calibri"/>
              </a:rPr>
              <a:t>	Service</a:t>
            </a:r>
            <a:r>
              <a:rPr sz="2100" spc="-38" dirty="0">
                <a:latin typeface="Calibri"/>
                <a:cs typeface="Calibri"/>
              </a:rPr>
              <a:t> </a:t>
            </a:r>
            <a:r>
              <a:rPr sz="2100" dirty="0">
                <a:latin typeface="Calibri"/>
                <a:cs typeface="Calibri"/>
              </a:rPr>
              <a:t>(e.g.,</a:t>
            </a:r>
            <a:r>
              <a:rPr sz="2100" spc="-15" dirty="0">
                <a:latin typeface="Calibri"/>
                <a:cs typeface="Calibri"/>
              </a:rPr>
              <a:t> </a:t>
            </a:r>
            <a:r>
              <a:rPr sz="2100" dirty="0">
                <a:latin typeface="Calibri"/>
                <a:cs typeface="Calibri"/>
              </a:rPr>
              <a:t>vector</a:t>
            </a:r>
            <a:r>
              <a:rPr sz="2100" spc="-8" dirty="0">
                <a:latin typeface="Calibri"/>
                <a:cs typeface="Calibri"/>
              </a:rPr>
              <a:t> </a:t>
            </a:r>
            <a:r>
              <a:rPr sz="2100" spc="-19" dirty="0">
                <a:latin typeface="Calibri"/>
                <a:cs typeface="Calibri"/>
              </a:rPr>
              <a:t>DB)</a:t>
            </a:r>
            <a:endParaRPr sz="2100" dirty="0">
              <a:latin typeface="Calibri"/>
              <a:cs typeface="Calibri"/>
            </a:endParaRPr>
          </a:p>
          <a:p>
            <a:pPr marL="89535">
              <a:spcBef>
                <a:spcPts val="41"/>
              </a:spcBef>
              <a:tabLst>
                <a:tab pos="347663" algn="l"/>
                <a:tab pos="2767013" algn="l"/>
                <a:tab pos="3025616" algn="l"/>
                <a:tab pos="6000750" algn="l"/>
                <a:tab pos="6259354" algn="l"/>
              </a:tabLst>
            </a:pPr>
            <a:r>
              <a:rPr sz="1500" spc="-38" dirty="0">
                <a:latin typeface="Wingdings"/>
                <a:cs typeface="Wingdings"/>
              </a:rPr>
              <a:t>➢</a:t>
            </a:r>
            <a:r>
              <a:rPr sz="1500" dirty="0">
                <a:latin typeface="Times New Roman"/>
                <a:cs typeface="Times New Roman"/>
              </a:rPr>
              <a:t>	</a:t>
            </a:r>
            <a:r>
              <a:rPr sz="1500" dirty="0">
                <a:latin typeface="Calibri"/>
                <a:cs typeface="Calibri"/>
              </a:rPr>
              <a:t>Scientific</a:t>
            </a:r>
            <a:r>
              <a:rPr sz="1500" spc="-56" dirty="0">
                <a:latin typeface="Calibri"/>
                <a:cs typeface="Calibri"/>
              </a:rPr>
              <a:t> </a:t>
            </a:r>
            <a:r>
              <a:rPr sz="1500" spc="-15" dirty="0">
                <a:latin typeface="Calibri"/>
                <a:cs typeface="Calibri"/>
              </a:rPr>
              <a:t>paper</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spc="-8" dirty="0">
                <a:latin typeface="Calibri"/>
                <a:cs typeface="Calibri"/>
              </a:rPr>
              <a:t>Implementations </a:t>
            </a:r>
            <a:r>
              <a:rPr sz="1500" dirty="0">
                <a:latin typeface="Calibri"/>
                <a:cs typeface="Calibri"/>
              </a:rPr>
              <a:t>of</a:t>
            </a:r>
            <a:r>
              <a:rPr sz="1500" spc="-45" dirty="0">
                <a:latin typeface="Calibri"/>
                <a:cs typeface="Calibri"/>
              </a:rPr>
              <a:t> </a:t>
            </a:r>
            <a:r>
              <a:rPr sz="1500" spc="-8" dirty="0">
                <a:latin typeface="Calibri"/>
                <a:cs typeface="Calibri"/>
              </a:rPr>
              <a:t>algorithms</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dirty="0">
                <a:latin typeface="Calibri"/>
                <a:cs typeface="Calibri"/>
              </a:rPr>
              <a:t>Library</a:t>
            </a:r>
            <a:r>
              <a:rPr sz="1500" spc="-30" dirty="0">
                <a:latin typeface="Calibri"/>
                <a:cs typeface="Calibri"/>
              </a:rPr>
              <a:t> </a:t>
            </a:r>
            <a:r>
              <a:rPr sz="1500" dirty="0">
                <a:latin typeface="Calibri"/>
                <a:cs typeface="Calibri"/>
              </a:rPr>
              <a:t>+</a:t>
            </a:r>
            <a:r>
              <a:rPr sz="1500" spc="270" dirty="0">
                <a:latin typeface="Calibri"/>
                <a:cs typeface="Calibri"/>
              </a:rPr>
              <a:t> </a:t>
            </a:r>
            <a:r>
              <a:rPr sz="1500" dirty="0">
                <a:latin typeface="Calibri"/>
                <a:cs typeface="Calibri"/>
              </a:rPr>
              <a:t>(handling</a:t>
            </a:r>
            <a:r>
              <a:rPr sz="1500" spc="-38" dirty="0">
                <a:latin typeface="Calibri"/>
                <a:cs typeface="Calibri"/>
              </a:rPr>
              <a:t> </a:t>
            </a:r>
            <a:r>
              <a:rPr sz="1500" spc="-8" dirty="0">
                <a:latin typeface="Calibri"/>
                <a:cs typeface="Calibri"/>
              </a:rPr>
              <a:t>metadata,</a:t>
            </a:r>
            <a:endParaRPr sz="1500" dirty="0">
              <a:latin typeface="Calibri"/>
              <a:cs typeface="Calibri"/>
            </a:endParaRPr>
          </a:p>
          <a:p>
            <a:pPr marL="89535">
              <a:tabLst>
                <a:tab pos="347663" algn="l"/>
                <a:tab pos="2767013" algn="l"/>
                <a:tab pos="3025616" algn="l"/>
                <a:tab pos="6259354" algn="l"/>
              </a:tabLst>
            </a:pPr>
            <a:r>
              <a:rPr sz="1500" spc="-38" dirty="0">
                <a:latin typeface="Wingdings"/>
                <a:cs typeface="Wingdings"/>
              </a:rPr>
              <a:t>➢</a:t>
            </a:r>
            <a:r>
              <a:rPr sz="1500" dirty="0">
                <a:latin typeface="Times New Roman"/>
                <a:cs typeface="Times New Roman"/>
              </a:rPr>
              <a:t>	</a:t>
            </a:r>
            <a:r>
              <a:rPr sz="1500" spc="-15" dirty="0">
                <a:latin typeface="Calibri"/>
                <a:cs typeface="Calibri"/>
              </a:rPr>
              <a:t>Math</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spc="-15" dirty="0">
                <a:latin typeface="Calibri"/>
                <a:cs typeface="Calibri"/>
              </a:rPr>
              <a:t>Usually,</a:t>
            </a:r>
            <a:r>
              <a:rPr sz="1500" spc="-30" dirty="0">
                <a:latin typeface="Calibri"/>
                <a:cs typeface="Calibri"/>
              </a:rPr>
              <a:t> </a:t>
            </a:r>
            <a:r>
              <a:rPr sz="1500" dirty="0">
                <a:latin typeface="Calibri"/>
                <a:cs typeface="Calibri"/>
              </a:rPr>
              <a:t>a</a:t>
            </a:r>
            <a:r>
              <a:rPr sz="1500" spc="-49" dirty="0">
                <a:latin typeface="Calibri"/>
                <a:cs typeface="Calibri"/>
              </a:rPr>
              <a:t> </a:t>
            </a:r>
            <a:r>
              <a:rPr sz="1500" dirty="0">
                <a:latin typeface="Calibri"/>
                <a:cs typeface="Calibri"/>
              </a:rPr>
              <a:t>search</a:t>
            </a:r>
            <a:r>
              <a:rPr sz="1500" spc="-30" dirty="0">
                <a:latin typeface="Calibri"/>
                <a:cs typeface="Calibri"/>
              </a:rPr>
              <a:t> </a:t>
            </a:r>
            <a:r>
              <a:rPr sz="1500" dirty="0">
                <a:latin typeface="Calibri"/>
                <a:cs typeface="Calibri"/>
              </a:rPr>
              <a:t>function</a:t>
            </a:r>
            <a:r>
              <a:rPr sz="1500" spc="-45" dirty="0">
                <a:latin typeface="Calibri"/>
                <a:cs typeface="Calibri"/>
              </a:rPr>
              <a:t> </a:t>
            </a:r>
            <a:r>
              <a:rPr sz="1500" spc="-15" dirty="0">
                <a:latin typeface="Calibri"/>
                <a:cs typeface="Calibri"/>
              </a:rPr>
              <a:t>only</a:t>
            </a:r>
            <a:r>
              <a:rPr sz="1500" dirty="0">
                <a:latin typeface="Calibri"/>
                <a:cs typeface="Calibri"/>
              </a:rPr>
              <a:t>	serving,</a:t>
            </a:r>
            <a:r>
              <a:rPr sz="1500" spc="-30" dirty="0">
                <a:latin typeface="Calibri"/>
                <a:cs typeface="Calibri"/>
              </a:rPr>
              <a:t> </a:t>
            </a:r>
            <a:r>
              <a:rPr sz="1500" dirty="0">
                <a:latin typeface="Calibri"/>
                <a:cs typeface="Calibri"/>
              </a:rPr>
              <a:t>scaling,</a:t>
            </a:r>
            <a:r>
              <a:rPr sz="1500" spc="-41" dirty="0">
                <a:latin typeface="Calibri"/>
                <a:cs typeface="Calibri"/>
              </a:rPr>
              <a:t> </a:t>
            </a:r>
            <a:r>
              <a:rPr sz="1500" dirty="0">
                <a:latin typeface="Calibri"/>
                <a:cs typeface="Calibri"/>
              </a:rPr>
              <a:t>IO,</a:t>
            </a:r>
            <a:r>
              <a:rPr sz="1500" spc="-56" dirty="0">
                <a:latin typeface="Calibri"/>
                <a:cs typeface="Calibri"/>
              </a:rPr>
              <a:t> </a:t>
            </a:r>
            <a:r>
              <a:rPr sz="1500" dirty="0">
                <a:latin typeface="Calibri"/>
                <a:cs typeface="Calibri"/>
              </a:rPr>
              <a:t>CRUD,</a:t>
            </a:r>
            <a:r>
              <a:rPr sz="1500" spc="-38" dirty="0">
                <a:latin typeface="Calibri"/>
                <a:cs typeface="Calibri"/>
              </a:rPr>
              <a:t> </a:t>
            </a:r>
            <a:r>
              <a:rPr sz="1500" spc="-15" dirty="0">
                <a:latin typeface="Calibri"/>
                <a:cs typeface="Calibri"/>
              </a:rPr>
              <a:t>etc)</a:t>
            </a:r>
            <a:endParaRPr sz="1500" dirty="0">
              <a:latin typeface="Calibri"/>
              <a:cs typeface="Calibri"/>
            </a:endParaRPr>
          </a:p>
          <a:p>
            <a:pPr marL="89535">
              <a:tabLst>
                <a:tab pos="347663" algn="l"/>
                <a:tab pos="2767013" algn="l"/>
                <a:tab pos="3025616" algn="l"/>
                <a:tab pos="6000750" algn="l"/>
                <a:tab pos="6259354" algn="l"/>
              </a:tabLst>
            </a:pPr>
            <a:r>
              <a:rPr sz="1500" spc="-38" dirty="0">
                <a:latin typeface="Wingdings"/>
                <a:cs typeface="Wingdings"/>
              </a:rPr>
              <a:t>➢</a:t>
            </a:r>
            <a:r>
              <a:rPr sz="1500" dirty="0">
                <a:latin typeface="Times New Roman"/>
                <a:cs typeface="Times New Roman"/>
              </a:rPr>
              <a:t>	</a:t>
            </a:r>
            <a:r>
              <a:rPr sz="1500" dirty="0">
                <a:latin typeface="Calibri"/>
                <a:cs typeface="Calibri"/>
              </a:rPr>
              <a:t>Often,</a:t>
            </a:r>
            <a:r>
              <a:rPr sz="1500" spc="-19" dirty="0">
                <a:latin typeface="Calibri"/>
                <a:cs typeface="Calibri"/>
              </a:rPr>
              <a:t> </a:t>
            </a:r>
            <a:r>
              <a:rPr sz="1500" dirty="0">
                <a:latin typeface="Calibri"/>
                <a:cs typeface="Calibri"/>
              </a:rPr>
              <a:t>by</a:t>
            </a:r>
            <a:r>
              <a:rPr sz="1500" spc="-49" dirty="0">
                <a:latin typeface="Calibri"/>
                <a:cs typeface="Calibri"/>
              </a:rPr>
              <a:t> </a:t>
            </a:r>
            <a:r>
              <a:rPr sz="1500" spc="-8" dirty="0">
                <a:latin typeface="Calibri"/>
                <a:cs typeface="Calibri"/>
              </a:rPr>
              <a:t>researchers</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dirty="0">
                <a:latin typeface="Calibri"/>
                <a:cs typeface="Calibri"/>
              </a:rPr>
              <a:t>By</a:t>
            </a:r>
            <a:r>
              <a:rPr sz="1500" spc="-49" dirty="0">
                <a:latin typeface="Calibri"/>
                <a:cs typeface="Calibri"/>
              </a:rPr>
              <a:t> </a:t>
            </a:r>
            <a:r>
              <a:rPr sz="1500" spc="-8" dirty="0">
                <a:latin typeface="Calibri"/>
                <a:cs typeface="Calibri"/>
              </a:rPr>
              <a:t>researchers,</a:t>
            </a:r>
            <a:r>
              <a:rPr sz="1500" spc="-4" dirty="0">
                <a:latin typeface="Calibri"/>
                <a:cs typeface="Calibri"/>
              </a:rPr>
              <a:t> </a:t>
            </a:r>
            <a:r>
              <a:rPr sz="1500" spc="-8" dirty="0">
                <a:latin typeface="Calibri"/>
                <a:cs typeface="Calibri"/>
              </a:rPr>
              <a:t>developers,</a:t>
            </a:r>
            <a:r>
              <a:rPr sz="1500" spc="-4" dirty="0">
                <a:latin typeface="Calibri"/>
                <a:cs typeface="Calibri"/>
              </a:rPr>
              <a:t> </a:t>
            </a:r>
            <a:r>
              <a:rPr sz="1500" spc="-19" dirty="0">
                <a:latin typeface="Calibri"/>
                <a:cs typeface="Calibri"/>
              </a:rPr>
              <a:t>etc</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spc="-15" dirty="0">
                <a:latin typeface="Calibri"/>
                <a:cs typeface="Calibri"/>
              </a:rPr>
              <a:t>Usually,</a:t>
            </a:r>
            <a:r>
              <a:rPr sz="1500" spc="-4" dirty="0">
                <a:latin typeface="Calibri"/>
                <a:cs typeface="Calibri"/>
              </a:rPr>
              <a:t> </a:t>
            </a:r>
            <a:r>
              <a:rPr sz="1500" dirty="0">
                <a:latin typeface="Calibri"/>
                <a:cs typeface="Calibri"/>
              </a:rPr>
              <a:t>by</a:t>
            </a:r>
            <a:r>
              <a:rPr sz="1500" spc="-34" dirty="0">
                <a:latin typeface="Calibri"/>
                <a:cs typeface="Calibri"/>
              </a:rPr>
              <a:t> </a:t>
            </a:r>
            <a:r>
              <a:rPr sz="1500" spc="-8" dirty="0">
                <a:latin typeface="Calibri"/>
                <a:cs typeface="Calibri"/>
              </a:rPr>
              <a:t>companies</a:t>
            </a:r>
            <a:endParaRPr sz="1500" dirty="0">
              <a:latin typeface="Calibri"/>
              <a:cs typeface="Calibri"/>
            </a:endParaRPr>
          </a:p>
          <a:p>
            <a:pPr>
              <a:spcBef>
                <a:spcPts val="1417"/>
              </a:spcBef>
            </a:pPr>
            <a:endParaRPr sz="1500" dirty="0">
              <a:latin typeface="Calibri"/>
              <a:cs typeface="Calibri"/>
            </a:endParaRPr>
          </a:p>
          <a:p>
            <a:pPr marL="6418898"/>
            <a:r>
              <a:rPr sz="1350" spc="-8" dirty="0">
                <a:latin typeface="Calibri"/>
                <a:cs typeface="Calibri"/>
              </a:rPr>
              <a:t>Pinecone</a:t>
            </a:r>
            <a:endParaRPr sz="1350" dirty="0">
              <a:latin typeface="Calibri"/>
              <a:cs typeface="Calibri"/>
            </a:endParaRPr>
          </a:p>
          <a:p>
            <a:pPr>
              <a:spcBef>
                <a:spcPts val="1346"/>
              </a:spcBef>
            </a:pPr>
            <a:endParaRPr sz="1350" dirty="0">
              <a:latin typeface="Calibri"/>
              <a:cs typeface="Calibri"/>
            </a:endParaRPr>
          </a:p>
          <a:p>
            <a:pPr marR="416719" algn="r"/>
            <a:r>
              <a:rPr sz="1350" spc="-8" dirty="0">
                <a:latin typeface="Calibri"/>
                <a:cs typeface="Calibri"/>
              </a:rPr>
              <a:t>Qdrant</a:t>
            </a:r>
            <a:endParaRPr sz="1350" dirty="0">
              <a:latin typeface="Calibri"/>
              <a:cs typeface="Calibri"/>
            </a:endParaRPr>
          </a:p>
          <a:p>
            <a:pPr marR="1981676" algn="r">
              <a:spcBef>
                <a:spcPts val="1013"/>
              </a:spcBef>
            </a:pPr>
            <a:r>
              <a:rPr sz="1350" spc="-8" dirty="0">
                <a:latin typeface="Calibri"/>
                <a:cs typeface="Calibri"/>
              </a:rPr>
              <a:t>Milvus</a:t>
            </a:r>
            <a:endParaRPr sz="1350" dirty="0">
              <a:latin typeface="Calibri"/>
              <a:cs typeface="Calibri"/>
            </a:endParaRPr>
          </a:p>
          <a:p>
            <a:pPr marL="4242435">
              <a:spcBef>
                <a:spcPts val="98"/>
              </a:spcBef>
              <a:tabLst>
                <a:tab pos="8142923" algn="l"/>
              </a:tabLst>
            </a:pPr>
            <a:r>
              <a:rPr sz="1350" spc="-8" dirty="0">
                <a:latin typeface="Calibri"/>
                <a:cs typeface="Calibri"/>
              </a:rPr>
              <a:t>NMSLIB</a:t>
            </a:r>
            <a:r>
              <a:rPr sz="1350" dirty="0">
                <a:latin typeface="Calibri"/>
                <a:cs typeface="Calibri"/>
              </a:rPr>
              <a:t>	</a:t>
            </a:r>
            <a:r>
              <a:rPr sz="2025" spc="-23" baseline="-9259" dirty="0">
                <a:latin typeface="Calibri"/>
                <a:cs typeface="Calibri"/>
              </a:rPr>
              <a:t>jina</a:t>
            </a:r>
            <a:endParaRPr sz="2025" baseline="-9259" dirty="0">
              <a:latin typeface="Calibri"/>
              <a:cs typeface="Calibri"/>
            </a:endParaRPr>
          </a:p>
          <a:p>
            <a:pPr>
              <a:spcBef>
                <a:spcPts val="1174"/>
              </a:spcBef>
            </a:pPr>
            <a:endParaRPr sz="1350" dirty="0">
              <a:latin typeface="Calibri"/>
              <a:cs typeface="Calibri"/>
            </a:endParaRPr>
          </a:p>
          <a:p>
            <a:pPr marL="6353175">
              <a:tabLst>
                <a:tab pos="7589044" algn="l"/>
              </a:tabLst>
            </a:pPr>
            <a:r>
              <a:rPr sz="2025" spc="-23" baseline="10802" dirty="0">
                <a:latin typeface="Calibri"/>
                <a:cs typeface="Calibri"/>
              </a:rPr>
              <a:t>Vald</a:t>
            </a:r>
            <a:r>
              <a:rPr sz="2025" baseline="10802" dirty="0">
                <a:latin typeface="Calibri"/>
                <a:cs typeface="Calibri"/>
              </a:rPr>
              <a:t>	</a:t>
            </a:r>
            <a:r>
              <a:rPr sz="1350" spc="-8" dirty="0">
                <a:latin typeface="Calibri"/>
                <a:cs typeface="Calibri"/>
              </a:rPr>
              <a:t>Vertex</a:t>
            </a:r>
            <a:r>
              <a:rPr sz="1350" spc="-60" dirty="0">
                <a:latin typeface="Calibri"/>
                <a:cs typeface="Calibri"/>
              </a:rPr>
              <a:t> </a:t>
            </a:r>
            <a:r>
              <a:rPr sz="1350" spc="-19" dirty="0">
                <a:latin typeface="Calibri"/>
                <a:cs typeface="Calibri"/>
              </a:rPr>
              <a:t>AI</a:t>
            </a:r>
            <a:endParaRPr sz="1350" dirty="0">
              <a:latin typeface="Calibri"/>
              <a:cs typeface="Calibri"/>
            </a:endParaRPr>
          </a:p>
          <a:p>
            <a:pPr marL="34766" algn="ctr">
              <a:tabLst>
                <a:tab pos="3048953" algn="l"/>
                <a:tab pos="7127558" algn="l"/>
              </a:tabLst>
            </a:pPr>
            <a:r>
              <a:rPr sz="2025" baseline="-18518" dirty="0">
                <a:latin typeface="Calibri"/>
                <a:cs typeface="Calibri"/>
              </a:rPr>
              <a:t>ScaNN</a:t>
            </a:r>
            <a:r>
              <a:rPr sz="2025" spc="-17" baseline="-18518" dirty="0">
                <a:latin typeface="Calibri"/>
                <a:cs typeface="Calibri"/>
              </a:rPr>
              <a:t> </a:t>
            </a:r>
            <a:r>
              <a:rPr sz="2025" spc="-11" baseline="-18518" dirty="0">
                <a:latin typeface="Calibri"/>
                <a:cs typeface="Calibri"/>
              </a:rPr>
              <a:t>(4-</a:t>
            </a:r>
            <a:r>
              <a:rPr sz="2025" baseline="-18518" dirty="0">
                <a:latin typeface="Calibri"/>
                <a:cs typeface="Calibri"/>
              </a:rPr>
              <a:t>bit</a:t>
            </a:r>
            <a:r>
              <a:rPr sz="2025" spc="-56" baseline="-18518" dirty="0">
                <a:latin typeface="Calibri"/>
                <a:cs typeface="Calibri"/>
              </a:rPr>
              <a:t> </a:t>
            </a:r>
            <a:r>
              <a:rPr sz="2025" spc="-28" baseline="-18518" dirty="0">
                <a:latin typeface="Calibri"/>
                <a:cs typeface="Calibri"/>
              </a:rPr>
              <a:t>PQ)</a:t>
            </a:r>
            <a:r>
              <a:rPr sz="2025" baseline="-18518" dirty="0">
                <a:latin typeface="Calibri"/>
                <a:cs typeface="Calibri"/>
              </a:rPr>
              <a:t>	</a:t>
            </a:r>
            <a:r>
              <a:rPr sz="2025" spc="-11" baseline="26234" dirty="0">
                <a:latin typeface="Calibri"/>
                <a:cs typeface="Calibri"/>
              </a:rPr>
              <a:t>hnswlib</a:t>
            </a:r>
            <a:r>
              <a:rPr sz="2025" baseline="26234" dirty="0">
                <a:latin typeface="Calibri"/>
                <a:cs typeface="Calibri"/>
              </a:rPr>
              <a:t>	</a:t>
            </a:r>
            <a:r>
              <a:rPr sz="1350" dirty="0">
                <a:latin typeface="Calibri"/>
                <a:cs typeface="Calibri"/>
              </a:rPr>
              <a:t>Matching</a:t>
            </a:r>
            <a:r>
              <a:rPr sz="1350" spc="-60" dirty="0">
                <a:latin typeface="Calibri"/>
                <a:cs typeface="Calibri"/>
              </a:rPr>
              <a:t> </a:t>
            </a:r>
            <a:r>
              <a:rPr sz="1350" spc="-8" dirty="0">
                <a:latin typeface="Calibri"/>
                <a:cs typeface="Calibri"/>
              </a:rPr>
              <a:t>Engine</a:t>
            </a:r>
            <a:endParaRPr sz="1350" dirty="0">
              <a:latin typeface="Calibri"/>
              <a:cs typeface="Calibri"/>
            </a:endParaRPr>
          </a:p>
          <a:p>
            <a:pPr marL="164783">
              <a:spcBef>
                <a:spcPts val="443"/>
              </a:spcBef>
            </a:pPr>
            <a:r>
              <a:rPr sz="1350" dirty="0">
                <a:latin typeface="Calibri"/>
                <a:cs typeface="Calibri"/>
              </a:rPr>
              <a:t>[Guo+,</a:t>
            </a:r>
            <a:r>
              <a:rPr sz="1350" spc="-8" dirty="0">
                <a:latin typeface="Calibri"/>
                <a:cs typeface="Calibri"/>
              </a:rPr>
              <a:t> </a:t>
            </a:r>
            <a:r>
              <a:rPr sz="1350" dirty="0">
                <a:latin typeface="Calibri"/>
                <a:cs typeface="Calibri"/>
              </a:rPr>
              <a:t>ICML</a:t>
            </a:r>
            <a:r>
              <a:rPr sz="1350" spc="-23" dirty="0">
                <a:latin typeface="Calibri"/>
                <a:cs typeface="Calibri"/>
              </a:rPr>
              <a:t> </a:t>
            </a:r>
            <a:r>
              <a:rPr sz="1350" spc="-8" dirty="0">
                <a:latin typeface="Calibri"/>
                <a:cs typeface="Calibri"/>
              </a:rPr>
              <a:t>2020]</a:t>
            </a:r>
            <a:endParaRPr sz="1350" dirty="0">
              <a:latin typeface="Calibri"/>
              <a:cs typeface="Calibri"/>
            </a:endParaRPr>
          </a:p>
          <a:p>
            <a:pPr marL="3910965">
              <a:lnSpc>
                <a:spcPts val="1448"/>
              </a:lnSpc>
              <a:spcBef>
                <a:spcPts val="1178"/>
              </a:spcBef>
              <a:tabLst>
                <a:tab pos="6060757" algn="l"/>
              </a:tabLst>
            </a:pPr>
            <a:r>
              <a:rPr sz="1350" spc="-8" dirty="0">
                <a:latin typeface="Calibri"/>
                <a:cs typeface="Calibri"/>
              </a:rPr>
              <a:t>ScaNN</a:t>
            </a:r>
            <a:r>
              <a:rPr sz="1350" dirty="0">
                <a:latin typeface="Calibri"/>
                <a:cs typeface="Calibri"/>
              </a:rPr>
              <a:t>	</a:t>
            </a:r>
            <a:r>
              <a:rPr sz="2025" spc="-11" baseline="1543" dirty="0">
                <a:latin typeface="Calibri"/>
                <a:cs typeface="Calibri"/>
              </a:rPr>
              <a:t>Weaviate</a:t>
            </a:r>
            <a:endParaRPr sz="2025" baseline="1543" dirty="0">
              <a:latin typeface="Calibri"/>
              <a:cs typeface="Calibri"/>
            </a:endParaRPr>
          </a:p>
          <a:p>
            <a:pPr algn="r">
              <a:lnSpc>
                <a:spcPts val="1988"/>
              </a:lnSpc>
            </a:pPr>
            <a:r>
              <a:rPr sz="1800" spc="-19" dirty="0">
                <a:solidFill>
                  <a:srgbClr val="888888"/>
                </a:solidFill>
                <a:latin typeface="Calibri"/>
                <a:cs typeface="Calibri"/>
              </a:rPr>
              <a:t>30</a:t>
            </a:r>
            <a:endParaRPr sz="1800" dirty="0">
              <a:latin typeface="Calibri"/>
              <a:cs typeface="Calibri"/>
            </a:endParaRPr>
          </a:p>
        </p:txBody>
      </p:sp>
      <p:grpSp>
        <p:nvGrpSpPr>
          <p:cNvPr id="3" name="object 3"/>
          <p:cNvGrpSpPr/>
          <p:nvPr/>
        </p:nvGrpSpPr>
        <p:grpSpPr>
          <a:xfrm>
            <a:off x="0" y="612647"/>
            <a:ext cx="9144000" cy="4531043"/>
            <a:chOff x="0" y="816863"/>
            <a:chExt cx="12192000" cy="6041390"/>
          </a:xfrm>
        </p:grpSpPr>
        <p:sp>
          <p:nvSpPr>
            <p:cNvPr id="4" name="object 4"/>
            <p:cNvSpPr/>
            <p:nvPr/>
          </p:nvSpPr>
          <p:spPr>
            <a:xfrm>
              <a:off x="7754111" y="816863"/>
              <a:ext cx="4438015" cy="6041390"/>
            </a:xfrm>
            <a:custGeom>
              <a:avLst/>
              <a:gdLst/>
              <a:ahLst/>
              <a:cxnLst/>
              <a:rect l="l" t="t" r="r" b="b"/>
              <a:pathLst>
                <a:path w="4438015" h="6041390">
                  <a:moveTo>
                    <a:pt x="4437888" y="0"/>
                  </a:moveTo>
                  <a:lnTo>
                    <a:pt x="0" y="0"/>
                  </a:lnTo>
                  <a:lnTo>
                    <a:pt x="0" y="6041136"/>
                  </a:lnTo>
                  <a:lnTo>
                    <a:pt x="4437888" y="6041136"/>
                  </a:lnTo>
                  <a:lnTo>
                    <a:pt x="4437888" y="0"/>
                  </a:lnTo>
                  <a:close/>
                </a:path>
              </a:pathLst>
            </a:custGeom>
            <a:solidFill>
              <a:srgbClr val="FAE4D5"/>
            </a:solidFill>
          </p:spPr>
          <p:txBody>
            <a:bodyPr wrap="square" lIns="0" tIns="0" rIns="0" bIns="0" rtlCol="0"/>
            <a:lstStyle/>
            <a:p>
              <a:endParaRPr sz="1050"/>
            </a:p>
          </p:txBody>
        </p:sp>
        <p:sp>
          <p:nvSpPr>
            <p:cNvPr id="5" name="object 5"/>
            <p:cNvSpPr/>
            <p:nvPr/>
          </p:nvSpPr>
          <p:spPr>
            <a:xfrm>
              <a:off x="3867911" y="816863"/>
              <a:ext cx="3886200" cy="6041390"/>
            </a:xfrm>
            <a:custGeom>
              <a:avLst/>
              <a:gdLst/>
              <a:ahLst/>
              <a:cxnLst/>
              <a:rect l="l" t="t" r="r" b="b"/>
              <a:pathLst>
                <a:path w="3886200" h="6041390">
                  <a:moveTo>
                    <a:pt x="3886199" y="0"/>
                  </a:moveTo>
                  <a:lnTo>
                    <a:pt x="0" y="0"/>
                  </a:lnTo>
                  <a:lnTo>
                    <a:pt x="0" y="6041136"/>
                  </a:lnTo>
                  <a:lnTo>
                    <a:pt x="3886199" y="6041136"/>
                  </a:lnTo>
                  <a:lnTo>
                    <a:pt x="3886199" y="0"/>
                  </a:lnTo>
                  <a:close/>
                </a:path>
              </a:pathLst>
            </a:custGeom>
            <a:solidFill>
              <a:srgbClr val="DEEBF7"/>
            </a:solidFill>
          </p:spPr>
          <p:txBody>
            <a:bodyPr wrap="square" lIns="0" tIns="0" rIns="0" bIns="0" rtlCol="0"/>
            <a:lstStyle/>
            <a:p>
              <a:endParaRPr sz="1050"/>
            </a:p>
          </p:txBody>
        </p:sp>
        <p:sp>
          <p:nvSpPr>
            <p:cNvPr id="6" name="object 6"/>
            <p:cNvSpPr/>
            <p:nvPr/>
          </p:nvSpPr>
          <p:spPr>
            <a:xfrm>
              <a:off x="0" y="816863"/>
              <a:ext cx="3868420" cy="6041390"/>
            </a:xfrm>
            <a:custGeom>
              <a:avLst/>
              <a:gdLst/>
              <a:ahLst/>
              <a:cxnLst/>
              <a:rect l="l" t="t" r="r" b="b"/>
              <a:pathLst>
                <a:path w="3868420" h="6041390">
                  <a:moveTo>
                    <a:pt x="3867912" y="6041133"/>
                  </a:moveTo>
                  <a:lnTo>
                    <a:pt x="3867912" y="0"/>
                  </a:lnTo>
                  <a:lnTo>
                    <a:pt x="0" y="0"/>
                  </a:lnTo>
                  <a:lnTo>
                    <a:pt x="0" y="6041133"/>
                  </a:lnTo>
                  <a:lnTo>
                    <a:pt x="3867912" y="6041133"/>
                  </a:lnTo>
                  <a:close/>
                </a:path>
              </a:pathLst>
            </a:custGeom>
            <a:solidFill>
              <a:srgbClr val="E1EFD9"/>
            </a:solidFill>
          </p:spPr>
          <p:txBody>
            <a:bodyPr wrap="square" lIns="0" tIns="0" rIns="0" bIns="0" rtlCol="0"/>
            <a:lstStyle/>
            <a:p>
              <a:endParaRPr sz="1050"/>
            </a:p>
          </p:txBody>
        </p:sp>
        <p:sp>
          <p:nvSpPr>
            <p:cNvPr id="7" name="object 7"/>
            <p:cNvSpPr/>
            <p:nvPr/>
          </p:nvSpPr>
          <p:spPr>
            <a:xfrm>
              <a:off x="8282940" y="3808475"/>
              <a:ext cx="1417320" cy="655320"/>
            </a:xfrm>
            <a:custGeom>
              <a:avLst/>
              <a:gdLst/>
              <a:ahLst/>
              <a:cxnLst/>
              <a:rect l="l" t="t" r="r" b="b"/>
              <a:pathLst>
                <a:path w="1417320" h="655320">
                  <a:moveTo>
                    <a:pt x="1308100" y="0"/>
                  </a:moveTo>
                  <a:lnTo>
                    <a:pt x="109219" y="0"/>
                  </a:lnTo>
                  <a:lnTo>
                    <a:pt x="66704" y="8582"/>
                  </a:lnTo>
                  <a:lnTo>
                    <a:pt x="31988" y="31988"/>
                  </a:lnTo>
                  <a:lnTo>
                    <a:pt x="8582" y="66704"/>
                  </a:lnTo>
                  <a:lnTo>
                    <a:pt x="0" y="109219"/>
                  </a:lnTo>
                  <a:lnTo>
                    <a:pt x="0" y="546100"/>
                  </a:lnTo>
                  <a:lnTo>
                    <a:pt x="8582" y="588615"/>
                  </a:lnTo>
                  <a:lnTo>
                    <a:pt x="31988" y="623331"/>
                  </a:lnTo>
                  <a:lnTo>
                    <a:pt x="66704" y="646737"/>
                  </a:lnTo>
                  <a:lnTo>
                    <a:pt x="109219" y="655319"/>
                  </a:lnTo>
                  <a:lnTo>
                    <a:pt x="1308100" y="655319"/>
                  </a:lnTo>
                  <a:lnTo>
                    <a:pt x="1350615" y="646737"/>
                  </a:lnTo>
                  <a:lnTo>
                    <a:pt x="1385331" y="623331"/>
                  </a:lnTo>
                  <a:lnTo>
                    <a:pt x="1408737" y="588615"/>
                  </a:lnTo>
                  <a:lnTo>
                    <a:pt x="1417319" y="546100"/>
                  </a:lnTo>
                  <a:lnTo>
                    <a:pt x="1417319"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8" name="object 8"/>
            <p:cNvSpPr/>
            <p:nvPr/>
          </p:nvSpPr>
          <p:spPr>
            <a:xfrm>
              <a:off x="8282940" y="3808475"/>
              <a:ext cx="1417320" cy="655320"/>
            </a:xfrm>
            <a:custGeom>
              <a:avLst/>
              <a:gdLst/>
              <a:ahLst/>
              <a:cxnLst/>
              <a:rect l="l" t="t" r="r" b="b"/>
              <a:pathLst>
                <a:path w="1417320" h="655320">
                  <a:moveTo>
                    <a:pt x="0" y="109219"/>
                  </a:moveTo>
                  <a:lnTo>
                    <a:pt x="8582" y="66704"/>
                  </a:lnTo>
                  <a:lnTo>
                    <a:pt x="31988" y="31988"/>
                  </a:lnTo>
                  <a:lnTo>
                    <a:pt x="66704" y="8582"/>
                  </a:lnTo>
                  <a:lnTo>
                    <a:pt x="109219" y="0"/>
                  </a:lnTo>
                  <a:lnTo>
                    <a:pt x="1308100" y="0"/>
                  </a:lnTo>
                  <a:lnTo>
                    <a:pt x="1350615" y="8582"/>
                  </a:lnTo>
                  <a:lnTo>
                    <a:pt x="1385331" y="31988"/>
                  </a:lnTo>
                  <a:lnTo>
                    <a:pt x="1408737" y="66704"/>
                  </a:lnTo>
                  <a:lnTo>
                    <a:pt x="1417319" y="109219"/>
                  </a:lnTo>
                  <a:lnTo>
                    <a:pt x="1417319" y="546100"/>
                  </a:lnTo>
                  <a:lnTo>
                    <a:pt x="1408737" y="588615"/>
                  </a:lnTo>
                  <a:lnTo>
                    <a:pt x="1385331" y="623331"/>
                  </a:lnTo>
                  <a:lnTo>
                    <a:pt x="1350615" y="646737"/>
                  </a:lnTo>
                  <a:lnTo>
                    <a:pt x="1308100" y="655319"/>
                  </a:lnTo>
                  <a:lnTo>
                    <a:pt x="109219"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sp>
          <p:nvSpPr>
            <p:cNvPr id="9" name="object 9"/>
            <p:cNvSpPr/>
            <p:nvPr/>
          </p:nvSpPr>
          <p:spPr>
            <a:xfrm>
              <a:off x="8645652" y="2583180"/>
              <a:ext cx="1417320" cy="655320"/>
            </a:xfrm>
            <a:custGeom>
              <a:avLst/>
              <a:gdLst/>
              <a:ahLst/>
              <a:cxnLst/>
              <a:rect l="l" t="t" r="r" b="b"/>
              <a:pathLst>
                <a:path w="1417320" h="655319">
                  <a:moveTo>
                    <a:pt x="1308100" y="0"/>
                  </a:moveTo>
                  <a:lnTo>
                    <a:pt x="109220" y="0"/>
                  </a:lnTo>
                  <a:lnTo>
                    <a:pt x="66704" y="8582"/>
                  </a:lnTo>
                  <a:lnTo>
                    <a:pt x="31988" y="31988"/>
                  </a:lnTo>
                  <a:lnTo>
                    <a:pt x="8582" y="66704"/>
                  </a:lnTo>
                  <a:lnTo>
                    <a:pt x="0" y="109220"/>
                  </a:lnTo>
                  <a:lnTo>
                    <a:pt x="0" y="546100"/>
                  </a:lnTo>
                  <a:lnTo>
                    <a:pt x="8582" y="588615"/>
                  </a:lnTo>
                  <a:lnTo>
                    <a:pt x="31988" y="623331"/>
                  </a:lnTo>
                  <a:lnTo>
                    <a:pt x="66704" y="646737"/>
                  </a:lnTo>
                  <a:lnTo>
                    <a:pt x="109220" y="655320"/>
                  </a:lnTo>
                  <a:lnTo>
                    <a:pt x="1308100" y="655320"/>
                  </a:lnTo>
                  <a:lnTo>
                    <a:pt x="1350615" y="646737"/>
                  </a:lnTo>
                  <a:lnTo>
                    <a:pt x="1385331" y="623331"/>
                  </a:lnTo>
                  <a:lnTo>
                    <a:pt x="1408737" y="588615"/>
                  </a:lnTo>
                  <a:lnTo>
                    <a:pt x="1417320" y="546100"/>
                  </a:lnTo>
                  <a:lnTo>
                    <a:pt x="1417320" y="109220"/>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0" name="object 10"/>
            <p:cNvSpPr/>
            <p:nvPr/>
          </p:nvSpPr>
          <p:spPr>
            <a:xfrm>
              <a:off x="8645652" y="2583180"/>
              <a:ext cx="1417320" cy="655320"/>
            </a:xfrm>
            <a:custGeom>
              <a:avLst/>
              <a:gdLst/>
              <a:ahLst/>
              <a:cxnLst/>
              <a:rect l="l" t="t" r="r" b="b"/>
              <a:pathLst>
                <a:path w="1417320" h="655319">
                  <a:moveTo>
                    <a:pt x="0" y="109220"/>
                  </a:moveTo>
                  <a:lnTo>
                    <a:pt x="8582" y="66704"/>
                  </a:lnTo>
                  <a:lnTo>
                    <a:pt x="31988" y="31988"/>
                  </a:lnTo>
                  <a:lnTo>
                    <a:pt x="66704" y="8582"/>
                  </a:lnTo>
                  <a:lnTo>
                    <a:pt x="109220" y="0"/>
                  </a:lnTo>
                  <a:lnTo>
                    <a:pt x="1308100" y="0"/>
                  </a:lnTo>
                  <a:lnTo>
                    <a:pt x="1350615" y="8582"/>
                  </a:lnTo>
                  <a:lnTo>
                    <a:pt x="1385331" y="31988"/>
                  </a:lnTo>
                  <a:lnTo>
                    <a:pt x="1408737" y="66704"/>
                  </a:lnTo>
                  <a:lnTo>
                    <a:pt x="1417320" y="109220"/>
                  </a:lnTo>
                  <a:lnTo>
                    <a:pt x="1417320" y="546100"/>
                  </a:lnTo>
                  <a:lnTo>
                    <a:pt x="1408737" y="588615"/>
                  </a:lnTo>
                  <a:lnTo>
                    <a:pt x="1385331" y="623331"/>
                  </a:lnTo>
                  <a:lnTo>
                    <a:pt x="1350615" y="646737"/>
                  </a:lnTo>
                  <a:lnTo>
                    <a:pt x="1308100" y="655320"/>
                  </a:lnTo>
                  <a:lnTo>
                    <a:pt x="109220" y="655320"/>
                  </a:lnTo>
                  <a:lnTo>
                    <a:pt x="66704" y="646737"/>
                  </a:lnTo>
                  <a:lnTo>
                    <a:pt x="31988" y="623331"/>
                  </a:lnTo>
                  <a:lnTo>
                    <a:pt x="8582" y="588615"/>
                  </a:lnTo>
                  <a:lnTo>
                    <a:pt x="0" y="546100"/>
                  </a:lnTo>
                  <a:lnTo>
                    <a:pt x="0" y="109220"/>
                  </a:lnTo>
                  <a:close/>
                </a:path>
              </a:pathLst>
            </a:custGeom>
            <a:ln w="38100">
              <a:solidFill>
                <a:srgbClr val="000000"/>
              </a:solidFill>
            </a:ln>
          </p:spPr>
          <p:txBody>
            <a:bodyPr wrap="square" lIns="0" tIns="0" rIns="0" bIns="0" rtlCol="0"/>
            <a:lstStyle/>
            <a:p>
              <a:endParaRPr sz="1050"/>
            </a:p>
          </p:txBody>
        </p:sp>
        <p:sp>
          <p:nvSpPr>
            <p:cNvPr id="11" name="object 11"/>
            <p:cNvSpPr/>
            <p:nvPr/>
          </p:nvSpPr>
          <p:spPr>
            <a:xfrm>
              <a:off x="10352531" y="3363468"/>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20"/>
                  </a:lnTo>
                  <a:lnTo>
                    <a:pt x="0" y="546100"/>
                  </a:lnTo>
                  <a:lnTo>
                    <a:pt x="8582" y="588615"/>
                  </a:lnTo>
                  <a:lnTo>
                    <a:pt x="31988" y="623331"/>
                  </a:lnTo>
                  <a:lnTo>
                    <a:pt x="66704" y="646737"/>
                  </a:lnTo>
                  <a:lnTo>
                    <a:pt x="109220" y="655320"/>
                  </a:lnTo>
                  <a:lnTo>
                    <a:pt x="1308100" y="655320"/>
                  </a:lnTo>
                  <a:lnTo>
                    <a:pt x="1350615" y="646737"/>
                  </a:lnTo>
                  <a:lnTo>
                    <a:pt x="1385331" y="623331"/>
                  </a:lnTo>
                  <a:lnTo>
                    <a:pt x="1408737" y="588615"/>
                  </a:lnTo>
                  <a:lnTo>
                    <a:pt x="1417320" y="546100"/>
                  </a:lnTo>
                  <a:lnTo>
                    <a:pt x="1417320" y="109220"/>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2" name="object 12"/>
            <p:cNvSpPr/>
            <p:nvPr/>
          </p:nvSpPr>
          <p:spPr>
            <a:xfrm>
              <a:off x="10352531" y="3363468"/>
              <a:ext cx="1417320" cy="655320"/>
            </a:xfrm>
            <a:custGeom>
              <a:avLst/>
              <a:gdLst/>
              <a:ahLst/>
              <a:cxnLst/>
              <a:rect l="l" t="t" r="r" b="b"/>
              <a:pathLst>
                <a:path w="1417320" h="655320">
                  <a:moveTo>
                    <a:pt x="0" y="109220"/>
                  </a:moveTo>
                  <a:lnTo>
                    <a:pt x="8582" y="66704"/>
                  </a:lnTo>
                  <a:lnTo>
                    <a:pt x="31988" y="31988"/>
                  </a:lnTo>
                  <a:lnTo>
                    <a:pt x="66704" y="8582"/>
                  </a:lnTo>
                  <a:lnTo>
                    <a:pt x="109220" y="0"/>
                  </a:lnTo>
                  <a:lnTo>
                    <a:pt x="1308100" y="0"/>
                  </a:lnTo>
                  <a:lnTo>
                    <a:pt x="1350615" y="8582"/>
                  </a:lnTo>
                  <a:lnTo>
                    <a:pt x="1385331" y="31988"/>
                  </a:lnTo>
                  <a:lnTo>
                    <a:pt x="1408737" y="66704"/>
                  </a:lnTo>
                  <a:lnTo>
                    <a:pt x="1417320" y="109220"/>
                  </a:lnTo>
                  <a:lnTo>
                    <a:pt x="1417320" y="546100"/>
                  </a:lnTo>
                  <a:lnTo>
                    <a:pt x="1408737" y="588615"/>
                  </a:lnTo>
                  <a:lnTo>
                    <a:pt x="1385331" y="623331"/>
                  </a:lnTo>
                  <a:lnTo>
                    <a:pt x="1350615" y="646737"/>
                  </a:lnTo>
                  <a:lnTo>
                    <a:pt x="1308100" y="655320"/>
                  </a:lnTo>
                  <a:lnTo>
                    <a:pt x="109220" y="655320"/>
                  </a:lnTo>
                  <a:lnTo>
                    <a:pt x="66704" y="646737"/>
                  </a:lnTo>
                  <a:lnTo>
                    <a:pt x="31988" y="623331"/>
                  </a:lnTo>
                  <a:lnTo>
                    <a:pt x="8582" y="588615"/>
                  </a:lnTo>
                  <a:lnTo>
                    <a:pt x="0" y="546100"/>
                  </a:lnTo>
                  <a:lnTo>
                    <a:pt x="0" y="109220"/>
                  </a:lnTo>
                  <a:close/>
                </a:path>
              </a:pathLst>
            </a:custGeom>
            <a:ln w="38100">
              <a:solidFill>
                <a:srgbClr val="000000"/>
              </a:solidFill>
            </a:ln>
          </p:spPr>
          <p:txBody>
            <a:bodyPr wrap="square" lIns="0" tIns="0" rIns="0" bIns="0" rtlCol="0"/>
            <a:lstStyle/>
            <a:p>
              <a:endParaRPr sz="1050"/>
            </a:p>
          </p:txBody>
        </p:sp>
        <p:sp>
          <p:nvSpPr>
            <p:cNvPr id="13" name="object 13"/>
            <p:cNvSpPr/>
            <p:nvPr/>
          </p:nvSpPr>
          <p:spPr>
            <a:xfrm>
              <a:off x="449580" y="5250179"/>
              <a:ext cx="2021205" cy="829310"/>
            </a:xfrm>
            <a:custGeom>
              <a:avLst/>
              <a:gdLst/>
              <a:ahLst/>
              <a:cxnLst/>
              <a:rect l="l" t="t" r="r" b="b"/>
              <a:pathLst>
                <a:path w="2021205" h="829310">
                  <a:moveTo>
                    <a:pt x="1882647" y="0"/>
                  </a:moveTo>
                  <a:lnTo>
                    <a:pt x="138176" y="0"/>
                  </a:lnTo>
                  <a:lnTo>
                    <a:pt x="94501" y="7042"/>
                  </a:lnTo>
                  <a:lnTo>
                    <a:pt x="56570" y="26655"/>
                  </a:lnTo>
                  <a:lnTo>
                    <a:pt x="26659" y="56564"/>
                  </a:lnTo>
                  <a:lnTo>
                    <a:pt x="7044" y="94496"/>
                  </a:lnTo>
                  <a:lnTo>
                    <a:pt x="0" y="138176"/>
                  </a:lnTo>
                  <a:lnTo>
                    <a:pt x="0" y="690880"/>
                  </a:lnTo>
                  <a:lnTo>
                    <a:pt x="7044" y="734554"/>
                  </a:lnTo>
                  <a:lnTo>
                    <a:pt x="26659" y="772485"/>
                  </a:lnTo>
                  <a:lnTo>
                    <a:pt x="56570" y="802396"/>
                  </a:lnTo>
                  <a:lnTo>
                    <a:pt x="94501" y="822011"/>
                  </a:lnTo>
                  <a:lnTo>
                    <a:pt x="138176" y="829056"/>
                  </a:lnTo>
                  <a:lnTo>
                    <a:pt x="1882647" y="829056"/>
                  </a:lnTo>
                  <a:lnTo>
                    <a:pt x="1926327" y="822011"/>
                  </a:lnTo>
                  <a:lnTo>
                    <a:pt x="1964259" y="802396"/>
                  </a:lnTo>
                  <a:lnTo>
                    <a:pt x="1994168" y="772485"/>
                  </a:lnTo>
                  <a:lnTo>
                    <a:pt x="2013781" y="734554"/>
                  </a:lnTo>
                  <a:lnTo>
                    <a:pt x="2020824" y="690880"/>
                  </a:lnTo>
                  <a:lnTo>
                    <a:pt x="2020824" y="138176"/>
                  </a:lnTo>
                  <a:lnTo>
                    <a:pt x="2013781" y="94496"/>
                  </a:lnTo>
                  <a:lnTo>
                    <a:pt x="1994168" y="56564"/>
                  </a:lnTo>
                  <a:lnTo>
                    <a:pt x="1964259" y="26655"/>
                  </a:lnTo>
                  <a:lnTo>
                    <a:pt x="1926327" y="7042"/>
                  </a:lnTo>
                  <a:lnTo>
                    <a:pt x="1882647" y="0"/>
                  </a:lnTo>
                  <a:close/>
                </a:path>
              </a:pathLst>
            </a:custGeom>
            <a:solidFill>
              <a:srgbClr val="FFFFFF"/>
            </a:solidFill>
          </p:spPr>
          <p:txBody>
            <a:bodyPr wrap="square" lIns="0" tIns="0" rIns="0" bIns="0" rtlCol="0"/>
            <a:lstStyle/>
            <a:p>
              <a:endParaRPr sz="1050"/>
            </a:p>
          </p:txBody>
        </p:sp>
        <p:sp>
          <p:nvSpPr>
            <p:cNvPr id="14" name="object 14"/>
            <p:cNvSpPr/>
            <p:nvPr/>
          </p:nvSpPr>
          <p:spPr>
            <a:xfrm>
              <a:off x="449580" y="5250179"/>
              <a:ext cx="2021205" cy="829310"/>
            </a:xfrm>
            <a:custGeom>
              <a:avLst/>
              <a:gdLst/>
              <a:ahLst/>
              <a:cxnLst/>
              <a:rect l="l" t="t" r="r" b="b"/>
              <a:pathLst>
                <a:path w="2021205" h="829310">
                  <a:moveTo>
                    <a:pt x="0" y="138176"/>
                  </a:moveTo>
                  <a:lnTo>
                    <a:pt x="7044" y="94496"/>
                  </a:lnTo>
                  <a:lnTo>
                    <a:pt x="26659" y="56564"/>
                  </a:lnTo>
                  <a:lnTo>
                    <a:pt x="56570" y="26655"/>
                  </a:lnTo>
                  <a:lnTo>
                    <a:pt x="94501" y="7042"/>
                  </a:lnTo>
                  <a:lnTo>
                    <a:pt x="138176" y="0"/>
                  </a:lnTo>
                  <a:lnTo>
                    <a:pt x="1882647" y="0"/>
                  </a:lnTo>
                  <a:lnTo>
                    <a:pt x="1926327" y="7042"/>
                  </a:lnTo>
                  <a:lnTo>
                    <a:pt x="1964259" y="26655"/>
                  </a:lnTo>
                  <a:lnTo>
                    <a:pt x="1994168" y="56564"/>
                  </a:lnTo>
                  <a:lnTo>
                    <a:pt x="2013781" y="94496"/>
                  </a:lnTo>
                  <a:lnTo>
                    <a:pt x="2020824" y="138176"/>
                  </a:lnTo>
                  <a:lnTo>
                    <a:pt x="2020824" y="690880"/>
                  </a:lnTo>
                  <a:lnTo>
                    <a:pt x="2013781" y="734554"/>
                  </a:lnTo>
                  <a:lnTo>
                    <a:pt x="1994168" y="772485"/>
                  </a:lnTo>
                  <a:lnTo>
                    <a:pt x="1964259" y="802396"/>
                  </a:lnTo>
                  <a:lnTo>
                    <a:pt x="1926327" y="822011"/>
                  </a:lnTo>
                  <a:lnTo>
                    <a:pt x="1882647" y="829056"/>
                  </a:lnTo>
                  <a:lnTo>
                    <a:pt x="138176" y="829056"/>
                  </a:lnTo>
                  <a:lnTo>
                    <a:pt x="94501" y="822011"/>
                  </a:lnTo>
                  <a:lnTo>
                    <a:pt x="56570" y="802396"/>
                  </a:lnTo>
                  <a:lnTo>
                    <a:pt x="26659" y="772485"/>
                  </a:lnTo>
                  <a:lnTo>
                    <a:pt x="7044" y="734554"/>
                  </a:lnTo>
                  <a:lnTo>
                    <a:pt x="0" y="690880"/>
                  </a:lnTo>
                  <a:lnTo>
                    <a:pt x="0" y="138176"/>
                  </a:lnTo>
                  <a:close/>
                </a:path>
              </a:pathLst>
            </a:custGeom>
            <a:ln w="38100">
              <a:solidFill>
                <a:srgbClr val="000000"/>
              </a:solidFill>
            </a:ln>
          </p:spPr>
          <p:txBody>
            <a:bodyPr wrap="square" lIns="0" tIns="0" rIns="0" bIns="0" rtlCol="0"/>
            <a:lstStyle/>
            <a:p>
              <a:endParaRPr sz="1050"/>
            </a:p>
          </p:txBody>
        </p:sp>
        <p:sp>
          <p:nvSpPr>
            <p:cNvPr id="15" name="object 15"/>
            <p:cNvSpPr/>
            <p:nvPr/>
          </p:nvSpPr>
          <p:spPr>
            <a:xfrm>
              <a:off x="8173211" y="5945123"/>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100"/>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100"/>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6" name="object 16"/>
            <p:cNvSpPr/>
            <p:nvPr/>
          </p:nvSpPr>
          <p:spPr>
            <a:xfrm>
              <a:off x="8173211" y="5945123"/>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100"/>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sp>
          <p:nvSpPr>
            <p:cNvPr id="17" name="object 17"/>
            <p:cNvSpPr/>
            <p:nvPr/>
          </p:nvSpPr>
          <p:spPr>
            <a:xfrm>
              <a:off x="9974580" y="4930140"/>
              <a:ext cx="1868805" cy="771525"/>
            </a:xfrm>
            <a:custGeom>
              <a:avLst/>
              <a:gdLst/>
              <a:ahLst/>
              <a:cxnLst/>
              <a:rect l="l" t="t" r="r" b="b"/>
              <a:pathLst>
                <a:path w="1868804" h="771525">
                  <a:moveTo>
                    <a:pt x="1739900"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1739900" y="771144"/>
                  </a:lnTo>
                  <a:lnTo>
                    <a:pt x="1789932" y="761043"/>
                  </a:lnTo>
                  <a:lnTo>
                    <a:pt x="1830784" y="733499"/>
                  </a:lnTo>
                  <a:lnTo>
                    <a:pt x="1858325" y="692646"/>
                  </a:lnTo>
                  <a:lnTo>
                    <a:pt x="1868424" y="642620"/>
                  </a:lnTo>
                  <a:lnTo>
                    <a:pt x="1868424" y="128524"/>
                  </a:lnTo>
                  <a:lnTo>
                    <a:pt x="1858325" y="78491"/>
                  </a:lnTo>
                  <a:lnTo>
                    <a:pt x="1830784" y="37639"/>
                  </a:lnTo>
                  <a:lnTo>
                    <a:pt x="1789932" y="10098"/>
                  </a:lnTo>
                  <a:lnTo>
                    <a:pt x="1739900" y="0"/>
                  </a:lnTo>
                  <a:close/>
                </a:path>
              </a:pathLst>
            </a:custGeom>
            <a:solidFill>
              <a:srgbClr val="FFFFFF"/>
            </a:solidFill>
          </p:spPr>
          <p:txBody>
            <a:bodyPr wrap="square" lIns="0" tIns="0" rIns="0" bIns="0" rtlCol="0"/>
            <a:lstStyle/>
            <a:p>
              <a:endParaRPr sz="1050"/>
            </a:p>
          </p:txBody>
        </p:sp>
        <p:sp>
          <p:nvSpPr>
            <p:cNvPr id="18" name="object 18"/>
            <p:cNvSpPr/>
            <p:nvPr/>
          </p:nvSpPr>
          <p:spPr>
            <a:xfrm>
              <a:off x="9974580" y="4930140"/>
              <a:ext cx="1868805" cy="771525"/>
            </a:xfrm>
            <a:custGeom>
              <a:avLst/>
              <a:gdLst/>
              <a:ahLst/>
              <a:cxnLst/>
              <a:rect l="l" t="t" r="r" b="b"/>
              <a:pathLst>
                <a:path w="1868804" h="771525">
                  <a:moveTo>
                    <a:pt x="0" y="128524"/>
                  </a:moveTo>
                  <a:lnTo>
                    <a:pt x="10098" y="78491"/>
                  </a:lnTo>
                  <a:lnTo>
                    <a:pt x="37639" y="37639"/>
                  </a:lnTo>
                  <a:lnTo>
                    <a:pt x="78491" y="10098"/>
                  </a:lnTo>
                  <a:lnTo>
                    <a:pt x="128524" y="0"/>
                  </a:lnTo>
                  <a:lnTo>
                    <a:pt x="1739900" y="0"/>
                  </a:lnTo>
                  <a:lnTo>
                    <a:pt x="1789932" y="10098"/>
                  </a:lnTo>
                  <a:lnTo>
                    <a:pt x="1830784" y="37639"/>
                  </a:lnTo>
                  <a:lnTo>
                    <a:pt x="1858325" y="78491"/>
                  </a:lnTo>
                  <a:lnTo>
                    <a:pt x="1868424" y="128524"/>
                  </a:lnTo>
                  <a:lnTo>
                    <a:pt x="1868424" y="642620"/>
                  </a:lnTo>
                  <a:lnTo>
                    <a:pt x="1858325" y="692646"/>
                  </a:lnTo>
                  <a:lnTo>
                    <a:pt x="1830784" y="733499"/>
                  </a:lnTo>
                  <a:lnTo>
                    <a:pt x="1789932" y="761043"/>
                  </a:lnTo>
                  <a:lnTo>
                    <a:pt x="1739900" y="771144"/>
                  </a:lnTo>
                  <a:lnTo>
                    <a:pt x="128524" y="771144"/>
                  </a:lnTo>
                  <a:lnTo>
                    <a:pt x="78491" y="761043"/>
                  </a:lnTo>
                  <a:lnTo>
                    <a:pt x="37639" y="733499"/>
                  </a:lnTo>
                  <a:lnTo>
                    <a:pt x="10098" y="692646"/>
                  </a:lnTo>
                  <a:lnTo>
                    <a:pt x="0" y="642620"/>
                  </a:lnTo>
                  <a:lnTo>
                    <a:pt x="0" y="128524"/>
                  </a:lnTo>
                  <a:close/>
                </a:path>
              </a:pathLst>
            </a:custGeom>
            <a:ln w="38100">
              <a:solidFill>
                <a:srgbClr val="000000"/>
              </a:solidFill>
            </a:ln>
          </p:spPr>
          <p:txBody>
            <a:bodyPr wrap="square" lIns="0" tIns="0" rIns="0" bIns="0" rtlCol="0"/>
            <a:lstStyle/>
            <a:p>
              <a:endParaRPr sz="1050"/>
            </a:p>
          </p:txBody>
        </p:sp>
        <p:sp>
          <p:nvSpPr>
            <p:cNvPr id="19" name="object 19"/>
            <p:cNvSpPr/>
            <p:nvPr/>
          </p:nvSpPr>
          <p:spPr>
            <a:xfrm>
              <a:off x="5774435" y="4018787"/>
              <a:ext cx="1231900" cy="817244"/>
            </a:xfrm>
            <a:custGeom>
              <a:avLst/>
              <a:gdLst/>
              <a:ahLst/>
              <a:cxnLst/>
              <a:rect l="l" t="t" r="r" b="b"/>
              <a:pathLst>
                <a:path w="1231900" h="817245">
                  <a:moveTo>
                    <a:pt x="1095247" y="0"/>
                  </a:moveTo>
                  <a:lnTo>
                    <a:pt x="136143" y="0"/>
                  </a:lnTo>
                  <a:lnTo>
                    <a:pt x="93114" y="6941"/>
                  </a:lnTo>
                  <a:lnTo>
                    <a:pt x="55741" y="26269"/>
                  </a:lnTo>
                  <a:lnTo>
                    <a:pt x="26269" y="55741"/>
                  </a:lnTo>
                  <a:lnTo>
                    <a:pt x="6941" y="93114"/>
                  </a:lnTo>
                  <a:lnTo>
                    <a:pt x="0" y="136144"/>
                  </a:lnTo>
                  <a:lnTo>
                    <a:pt x="0" y="680719"/>
                  </a:lnTo>
                  <a:lnTo>
                    <a:pt x="6941" y="723749"/>
                  </a:lnTo>
                  <a:lnTo>
                    <a:pt x="26269" y="761122"/>
                  </a:lnTo>
                  <a:lnTo>
                    <a:pt x="55741" y="790594"/>
                  </a:lnTo>
                  <a:lnTo>
                    <a:pt x="93114" y="809922"/>
                  </a:lnTo>
                  <a:lnTo>
                    <a:pt x="136143" y="816863"/>
                  </a:lnTo>
                  <a:lnTo>
                    <a:pt x="1095247" y="816863"/>
                  </a:lnTo>
                  <a:lnTo>
                    <a:pt x="1138277" y="809922"/>
                  </a:lnTo>
                  <a:lnTo>
                    <a:pt x="1175650" y="790594"/>
                  </a:lnTo>
                  <a:lnTo>
                    <a:pt x="1205122" y="761122"/>
                  </a:lnTo>
                  <a:lnTo>
                    <a:pt x="1224450" y="723749"/>
                  </a:lnTo>
                  <a:lnTo>
                    <a:pt x="1231391" y="680719"/>
                  </a:lnTo>
                  <a:lnTo>
                    <a:pt x="1231391" y="136144"/>
                  </a:lnTo>
                  <a:lnTo>
                    <a:pt x="1224450" y="93114"/>
                  </a:lnTo>
                  <a:lnTo>
                    <a:pt x="1205122" y="55741"/>
                  </a:lnTo>
                  <a:lnTo>
                    <a:pt x="1175650" y="26269"/>
                  </a:lnTo>
                  <a:lnTo>
                    <a:pt x="1138277" y="6941"/>
                  </a:lnTo>
                  <a:lnTo>
                    <a:pt x="1095247" y="0"/>
                  </a:lnTo>
                  <a:close/>
                </a:path>
              </a:pathLst>
            </a:custGeom>
            <a:solidFill>
              <a:srgbClr val="FFFFFF"/>
            </a:solidFill>
          </p:spPr>
          <p:txBody>
            <a:bodyPr wrap="square" lIns="0" tIns="0" rIns="0" bIns="0" rtlCol="0"/>
            <a:lstStyle/>
            <a:p>
              <a:endParaRPr sz="1050"/>
            </a:p>
          </p:txBody>
        </p:sp>
        <p:sp>
          <p:nvSpPr>
            <p:cNvPr id="20" name="object 20"/>
            <p:cNvSpPr/>
            <p:nvPr/>
          </p:nvSpPr>
          <p:spPr>
            <a:xfrm>
              <a:off x="5774435" y="4018787"/>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7" y="0"/>
                  </a:lnTo>
                  <a:lnTo>
                    <a:pt x="1138277" y="6941"/>
                  </a:lnTo>
                  <a:lnTo>
                    <a:pt x="1175650" y="26269"/>
                  </a:lnTo>
                  <a:lnTo>
                    <a:pt x="1205122" y="55741"/>
                  </a:lnTo>
                  <a:lnTo>
                    <a:pt x="1224450" y="93114"/>
                  </a:lnTo>
                  <a:lnTo>
                    <a:pt x="1231391" y="136144"/>
                  </a:lnTo>
                  <a:lnTo>
                    <a:pt x="1231391" y="680719"/>
                  </a:lnTo>
                  <a:lnTo>
                    <a:pt x="1224450" y="723749"/>
                  </a:lnTo>
                  <a:lnTo>
                    <a:pt x="1205122" y="761122"/>
                  </a:lnTo>
                  <a:lnTo>
                    <a:pt x="1175650" y="790594"/>
                  </a:lnTo>
                  <a:lnTo>
                    <a:pt x="1138277" y="809922"/>
                  </a:lnTo>
                  <a:lnTo>
                    <a:pt x="1095247" y="816863"/>
                  </a:lnTo>
                  <a:lnTo>
                    <a:pt x="136143" y="816863"/>
                  </a:lnTo>
                  <a:lnTo>
                    <a:pt x="93114" y="809922"/>
                  </a:lnTo>
                  <a:lnTo>
                    <a:pt x="55741" y="790594"/>
                  </a:lnTo>
                  <a:lnTo>
                    <a:pt x="26269" y="761122"/>
                  </a:lnTo>
                  <a:lnTo>
                    <a:pt x="6941" y="723749"/>
                  </a:lnTo>
                  <a:lnTo>
                    <a:pt x="0" y="680719"/>
                  </a:lnTo>
                  <a:lnTo>
                    <a:pt x="0" y="136144"/>
                  </a:lnTo>
                  <a:close/>
                </a:path>
              </a:pathLst>
            </a:custGeom>
            <a:ln w="38100">
              <a:solidFill>
                <a:srgbClr val="000000"/>
              </a:solidFill>
            </a:ln>
          </p:spPr>
          <p:txBody>
            <a:bodyPr wrap="square" lIns="0" tIns="0" rIns="0" bIns="0" rtlCol="0"/>
            <a:lstStyle/>
            <a:p>
              <a:endParaRPr sz="1050"/>
            </a:p>
          </p:txBody>
        </p:sp>
        <p:sp>
          <p:nvSpPr>
            <p:cNvPr id="21" name="object 21"/>
            <p:cNvSpPr/>
            <p:nvPr/>
          </p:nvSpPr>
          <p:spPr>
            <a:xfrm>
              <a:off x="4439411" y="4939284"/>
              <a:ext cx="1231900" cy="817244"/>
            </a:xfrm>
            <a:custGeom>
              <a:avLst/>
              <a:gdLst/>
              <a:ahLst/>
              <a:cxnLst/>
              <a:rect l="l" t="t" r="r" b="b"/>
              <a:pathLst>
                <a:path w="1231900" h="817245">
                  <a:moveTo>
                    <a:pt x="1095248" y="0"/>
                  </a:moveTo>
                  <a:lnTo>
                    <a:pt x="136143" y="0"/>
                  </a:lnTo>
                  <a:lnTo>
                    <a:pt x="93114" y="6941"/>
                  </a:lnTo>
                  <a:lnTo>
                    <a:pt x="55741" y="26269"/>
                  </a:lnTo>
                  <a:lnTo>
                    <a:pt x="26269" y="55741"/>
                  </a:lnTo>
                  <a:lnTo>
                    <a:pt x="6941" y="93114"/>
                  </a:lnTo>
                  <a:lnTo>
                    <a:pt x="0" y="136144"/>
                  </a:lnTo>
                  <a:lnTo>
                    <a:pt x="0" y="680720"/>
                  </a:lnTo>
                  <a:lnTo>
                    <a:pt x="6941" y="723749"/>
                  </a:lnTo>
                  <a:lnTo>
                    <a:pt x="26269" y="761122"/>
                  </a:lnTo>
                  <a:lnTo>
                    <a:pt x="55741" y="790594"/>
                  </a:lnTo>
                  <a:lnTo>
                    <a:pt x="93114" y="809922"/>
                  </a:lnTo>
                  <a:lnTo>
                    <a:pt x="136143" y="816864"/>
                  </a:lnTo>
                  <a:lnTo>
                    <a:pt x="1095248" y="816864"/>
                  </a:lnTo>
                  <a:lnTo>
                    <a:pt x="1138277" y="809922"/>
                  </a:lnTo>
                  <a:lnTo>
                    <a:pt x="1175650" y="790594"/>
                  </a:lnTo>
                  <a:lnTo>
                    <a:pt x="1205122" y="761122"/>
                  </a:lnTo>
                  <a:lnTo>
                    <a:pt x="1224450" y="723749"/>
                  </a:lnTo>
                  <a:lnTo>
                    <a:pt x="1231391" y="680720"/>
                  </a:lnTo>
                  <a:lnTo>
                    <a:pt x="1231391" y="136144"/>
                  </a:lnTo>
                  <a:lnTo>
                    <a:pt x="1224450" y="93114"/>
                  </a:lnTo>
                  <a:lnTo>
                    <a:pt x="1205122" y="55741"/>
                  </a:lnTo>
                  <a:lnTo>
                    <a:pt x="1175650" y="26269"/>
                  </a:lnTo>
                  <a:lnTo>
                    <a:pt x="1138277" y="6941"/>
                  </a:lnTo>
                  <a:lnTo>
                    <a:pt x="1095248" y="0"/>
                  </a:lnTo>
                  <a:close/>
                </a:path>
              </a:pathLst>
            </a:custGeom>
            <a:solidFill>
              <a:srgbClr val="FFFFFF"/>
            </a:solidFill>
          </p:spPr>
          <p:txBody>
            <a:bodyPr wrap="square" lIns="0" tIns="0" rIns="0" bIns="0" rtlCol="0"/>
            <a:lstStyle/>
            <a:p>
              <a:endParaRPr sz="1050"/>
            </a:p>
          </p:txBody>
        </p:sp>
        <p:sp>
          <p:nvSpPr>
            <p:cNvPr id="22" name="object 22"/>
            <p:cNvSpPr/>
            <p:nvPr/>
          </p:nvSpPr>
          <p:spPr>
            <a:xfrm>
              <a:off x="4439411" y="4939284"/>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8" y="0"/>
                  </a:lnTo>
                  <a:lnTo>
                    <a:pt x="1138277" y="6941"/>
                  </a:lnTo>
                  <a:lnTo>
                    <a:pt x="1175650" y="26269"/>
                  </a:lnTo>
                  <a:lnTo>
                    <a:pt x="1205122" y="55741"/>
                  </a:lnTo>
                  <a:lnTo>
                    <a:pt x="1224450" y="93114"/>
                  </a:lnTo>
                  <a:lnTo>
                    <a:pt x="1231391" y="136144"/>
                  </a:lnTo>
                  <a:lnTo>
                    <a:pt x="1231391" y="680720"/>
                  </a:lnTo>
                  <a:lnTo>
                    <a:pt x="1224450" y="723749"/>
                  </a:lnTo>
                  <a:lnTo>
                    <a:pt x="1205122" y="761122"/>
                  </a:lnTo>
                  <a:lnTo>
                    <a:pt x="1175650" y="790594"/>
                  </a:lnTo>
                  <a:lnTo>
                    <a:pt x="1138277" y="809922"/>
                  </a:lnTo>
                  <a:lnTo>
                    <a:pt x="1095248" y="816864"/>
                  </a:lnTo>
                  <a:lnTo>
                    <a:pt x="136143" y="816864"/>
                  </a:lnTo>
                  <a:lnTo>
                    <a:pt x="93114" y="809922"/>
                  </a:lnTo>
                  <a:lnTo>
                    <a:pt x="55741" y="790594"/>
                  </a:lnTo>
                  <a:lnTo>
                    <a:pt x="26269" y="761122"/>
                  </a:lnTo>
                  <a:lnTo>
                    <a:pt x="6941" y="723749"/>
                  </a:lnTo>
                  <a:lnTo>
                    <a:pt x="0" y="680720"/>
                  </a:lnTo>
                  <a:lnTo>
                    <a:pt x="0" y="136144"/>
                  </a:lnTo>
                  <a:close/>
                </a:path>
              </a:pathLst>
            </a:custGeom>
            <a:ln w="38100">
              <a:solidFill>
                <a:srgbClr val="000000"/>
              </a:solidFill>
            </a:ln>
          </p:spPr>
          <p:txBody>
            <a:bodyPr wrap="square" lIns="0" tIns="0" rIns="0" bIns="0" rtlCol="0"/>
            <a:lstStyle/>
            <a:p>
              <a:endParaRPr sz="1050"/>
            </a:p>
          </p:txBody>
        </p:sp>
        <p:sp>
          <p:nvSpPr>
            <p:cNvPr id="23" name="object 23"/>
            <p:cNvSpPr/>
            <p:nvPr/>
          </p:nvSpPr>
          <p:spPr>
            <a:xfrm>
              <a:off x="8331707" y="4805172"/>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099"/>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099"/>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24" name="object 24"/>
            <p:cNvSpPr/>
            <p:nvPr/>
          </p:nvSpPr>
          <p:spPr>
            <a:xfrm>
              <a:off x="8331707" y="4805172"/>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099"/>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099"/>
                  </a:lnTo>
                  <a:lnTo>
                    <a:pt x="0" y="109219"/>
                  </a:lnTo>
                  <a:close/>
                </a:path>
              </a:pathLst>
            </a:custGeom>
            <a:ln w="38100">
              <a:solidFill>
                <a:srgbClr val="000000"/>
              </a:solidFill>
            </a:ln>
          </p:spPr>
          <p:txBody>
            <a:bodyPr wrap="square" lIns="0" tIns="0" rIns="0" bIns="0" rtlCol="0"/>
            <a:lstStyle/>
            <a:p>
              <a:endParaRPr sz="1050"/>
            </a:p>
          </p:txBody>
        </p:sp>
        <p:sp>
          <p:nvSpPr>
            <p:cNvPr id="25" name="object 25"/>
            <p:cNvSpPr/>
            <p:nvPr/>
          </p:nvSpPr>
          <p:spPr>
            <a:xfrm>
              <a:off x="5271515" y="5975604"/>
              <a:ext cx="1231900" cy="603885"/>
            </a:xfrm>
            <a:custGeom>
              <a:avLst/>
              <a:gdLst/>
              <a:ahLst/>
              <a:cxnLst/>
              <a:rect l="l" t="t" r="r" b="b"/>
              <a:pathLst>
                <a:path w="1231900" h="603884">
                  <a:moveTo>
                    <a:pt x="1130808" y="0"/>
                  </a:moveTo>
                  <a:lnTo>
                    <a:pt x="100584" y="0"/>
                  </a:lnTo>
                  <a:lnTo>
                    <a:pt x="61454" y="7904"/>
                  </a:lnTo>
                  <a:lnTo>
                    <a:pt x="29479" y="29460"/>
                  </a:lnTo>
                  <a:lnTo>
                    <a:pt x="7911" y="61432"/>
                  </a:lnTo>
                  <a:lnTo>
                    <a:pt x="0" y="100584"/>
                  </a:lnTo>
                  <a:lnTo>
                    <a:pt x="0" y="502920"/>
                  </a:lnTo>
                  <a:lnTo>
                    <a:pt x="7911" y="542071"/>
                  </a:lnTo>
                  <a:lnTo>
                    <a:pt x="29479" y="574043"/>
                  </a:lnTo>
                  <a:lnTo>
                    <a:pt x="61454" y="595599"/>
                  </a:lnTo>
                  <a:lnTo>
                    <a:pt x="100584" y="603504"/>
                  </a:lnTo>
                  <a:lnTo>
                    <a:pt x="1130808" y="603504"/>
                  </a:lnTo>
                  <a:lnTo>
                    <a:pt x="1169937" y="595599"/>
                  </a:lnTo>
                  <a:lnTo>
                    <a:pt x="1201912" y="574043"/>
                  </a:lnTo>
                  <a:lnTo>
                    <a:pt x="1223480" y="542071"/>
                  </a:lnTo>
                  <a:lnTo>
                    <a:pt x="1231391" y="502920"/>
                  </a:lnTo>
                  <a:lnTo>
                    <a:pt x="1231391" y="100584"/>
                  </a:lnTo>
                  <a:lnTo>
                    <a:pt x="1223480" y="61432"/>
                  </a:lnTo>
                  <a:lnTo>
                    <a:pt x="1201912" y="29460"/>
                  </a:lnTo>
                  <a:lnTo>
                    <a:pt x="1169937" y="7904"/>
                  </a:lnTo>
                  <a:lnTo>
                    <a:pt x="1130808" y="0"/>
                  </a:lnTo>
                  <a:close/>
                </a:path>
              </a:pathLst>
            </a:custGeom>
            <a:solidFill>
              <a:srgbClr val="FFFFFF"/>
            </a:solidFill>
          </p:spPr>
          <p:txBody>
            <a:bodyPr wrap="square" lIns="0" tIns="0" rIns="0" bIns="0" rtlCol="0"/>
            <a:lstStyle/>
            <a:p>
              <a:endParaRPr sz="1050"/>
            </a:p>
          </p:txBody>
        </p:sp>
        <p:sp>
          <p:nvSpPr>
            <p:cNvPr id="26" name="object 26"/>
            <p:cNvSpPr/>
            <p:nvPr/>
          </p:nvSpPr>
          <p:spPr>
            <a:xfrm>
              <a:off x="5271515" y="5975604"/>
              <a:ext cx="1231900" cy="603885"/>
            </a:xfrm>
            <a:custGeom>
              <a:avLst/>
              <a:gdLst/>
              <a:ahLst/>
              <a:cxnLst/>
              <a:rect l="l" t="t" r="r" b="b"/>
              <a:pathLst>
                <a:path w="1231900" h="603884">
                  <a:moveTo>
                    <a:pt x="0" y="100584"/>
                  </a:moveTo>
                  <a:lnTo>
                    <a:pt x="7911" y="61432"/>
                  </a:lnTo>
                  <a:lnTo>
                    <a:pt x="29479" y="29460"/>
                  </a:lnTo>
                  <a:lnTo>
                    <a:pt x="61454" y="7904"/>
                  </a:lnTo>
                  <a:lnTo>
                    <a:pt x="100584" y="0"/>
                  </a:lnTo>
                  <a:lnTo>
                    <a:pt x="1130808" y="0"/>
                  </a:lnTo>
                  <a:lnTo>
                    <a:pt x="1169937" y="7904"/>
                  </a:lnTo>
                  <a:lnTo>
                    <a:pt x="1201912" y="29460"/>
                  </a:lnTo>
                  <a:lnTo>
                    <a:pt x="1223480" y="61432"/>
                  </a:lnTo>
                  <a:lnTo>
                    <a:pt x="1231391" y="100584"/>
                  </a:lnTo>
                  <a:lnTo>
                    <a:pt x="1231391" y="502920"/>
                  </a:lnTo>
                  <a:lnTo>
                    <a:pt x="1223480" y="542071"/>
                  </a:lnTo>
                  <a:lnTo>
                    <a:pt x="1201912" y="574043"/>
                  </a:lnTo>
                  <a:lnTo>
                    <a:pt x="1169937" y="595599"/>
                  </a:lnTo>
                  <a:lnTo>
                    <a:pt x="1130808" y="603504"/>
                  </a:lnTo>
                  <a:lnTo>
                    <a:pt x="100584" y="603504"/>
                  </a:lnTo>
                  <a:lnTo>
                    <a:pt x="61454" y="595599"/>
                  </a:lnTo>
                  <a:lnTo>
                    <a:pt x="29479" y="574043"/>
                  </a:lnTo>
                  <a:lnTo>
                    <a:pt x="7911" y="542071"/>
                  </a:lnTo>
                  <a:lnTo>
                    <a:pt x="0" y="502920"/>
                  </a:lnTo>
                  <a:lnTo>
                    <a:pt x="0" y="100584"/>
                  </a:lnTo>
                  <a:close/>
                </a:path>
              </a:pathLst>
            </a:custGeom>
            <a:ln w="38100">
              <a:solidFill>
                <a:srgbClr val="000000"/>
              </a:solidFill>
            </a:ln>
          </p:spPr>
          <p:txBody>
            <a:bodyPr wrap="square" lIns="0" tIns="0" rIns="0" bIns="0" rtlCol="0"/>
            <a:lstStyle/>
            <a:p>
              <a:endParaRPr sz="1050"/>
            </a:p>
          </p:txBody>
        </p:sp>
        <p:sp>
          <p:nvSpPr>
            <p:cNvPr id="27" name="object 27"/>
            <p:cNvSpPr/>
            <p:nvPr/>
          </p:nvSpPr>
          <p:spPr>
            <a:xfrm>
              <a:off x="10687811" y="4137660"/>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100"/>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100"/>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28" name="object 28"/>
            <p:cNvSpPr/>
            <p:nvPr/>
          </p:nvSpPr>
          <p:spPr>
            <a:xfrm>
              <a:off x="10687811" y="4137660"/>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100"/>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grpSp>
      <p:sp>
        <p:nvSpPr>
          <p:cNvPr id="29" name="object 29"/>
          <p:cNvSpPr/>
          <p:nvPr/>
        </p:nvSpPr>
        <p:spPr>
          <a:xfrm>
            <a:off x="0" y="0"/>
            <a:ext cx="9144000" cy="5143500"/>
          </a:xfrm>
          <a:custGeom>
            <a:avLst/>
            <a:gdLst/>
            <a:ahLst/>
            <a:cxnLst/>
            <a:rect l="l" t="t" r="r" b="b"/>
            <a:pathLst>
              <a:path w="12192000" h="6858000">
                <a:moveTo>
                  <a:pt x="12191999" y="0"/>
                </a:moveTo>
                <a:lnTo>
                  <a:pt x="0" y="0"/>
                </a:lnTo>
                <a:lnTo>
                  <a:pt x="0" y="6857996"/>
                </a:lnTo>
                <a:lnTo>
                  <a:pt x="12191999" y="6857996"/>
                </a:lnTo>
                <a:lnTo>
                  <a:pt x="12191999" y="0"/>
                </a:lnTo>
                <a:close/>
              </a:path>
            </a:pathLst>
          </a:custGeom>
          <a:solidFill>
            <a:srgbClr val="000000">
              <a:alpha val="59999"/>
            </a:srgbClr>
          </a:solidFill>
        </p:spPr>
        <p:txBody>
          <a:bodyPr wrap="square" lIns="0" tIns="0" rIns="0" bIns="0" rtlCol="0"/>
          <a:lstStyle/>
          <a:p>
            <a:endParaRPr sz="1050"/>
          </a:p>
        </p:txBody>
      </p:sp>
      <p:grpSp>
        <p:nvGrpSpPr>
          <p:cNvPr id="30" name="object 30"/>
          <p:cNvGrpSpPr/>
          <p:nvPr/>
        </p:nvGrpSpPr>
        <p:grpSpPr>
          <a:xfrm>
            <a:off x="412051" y="1891093"/>
            <a:ext cx="2156936" cy="771525"/>
            <a:chOff x="549401" y="2521457"/>
            <a:chExt cx="2875915" cy="1028700"/>
          </a:xfrm>
        </p:grpSpPr>
        <p:sp>
          <p:nvSpPr>
            <p:cNvPr id="31" name="object 31"/>
            <p:cNvSpPr/>
            <p:nvPr/>
          </p:nvSpPr>
          <p:spPr>
            <a:xfrm>
              <a:off x="568451" y="2540507"/>
              <a:ext cx="2837815" cy="990600"/>
            </a:xfrm>
            <a:custGeom>
              <a:avLst/>
              <a:gdLst/>
              <a:ahLst/>
              <a:cxnLst/>
              <a:rect l="l" t="t" r="r" b="b"/>
              <a:pathLst>
                <a:path w="2837815" h="990600">
                  <a:moveTo>
                    <a:pt x="2672588" y="0"/>
                  </a:moveTo>
                  <a:lnTo>
                    <a:pt x="165100" y="0"/>
                  </a:lnTo>
                  <a:lnTo>
                    <a:pt x="121208" y="5897"/>
                  </a:lnTo>
                  <a:lnTo>
                    <a:pt x="81769" y="22540"/>
                  </a:lnTo>
                  <a:lnTo>
                    <a:pt x="48355" y="48355"/>
                  </a:lnTo>
                  <a:lnTo>
                    <a:pt x="22540" y="81769"/>
                  </a:lnTo>
                  <a:lnTo>
                    <a:pt x="5897" y="121208"/>
                  </a:lnTo>
                  <a:lnTo>
                    <a:pt x="0" y="165100"/>
                  </a:lnTo>
                  <a:lnTo>
                    <a:pt x="0" y="825500"/>
                  </a:lnTo>
                  <a:lnTo>
                    <a:pt x="5897" y="869391"/>
                  </a:lnTo>
                  <a:lnTo>
                    <a:pt x="22540" y="908830"/>
                  </a:lnTo>
                  <a:lnTo>
                    <a:pt x="48355" y="942244"/>
                  </a:lnTo>
                  <a:lnTo>
                    <a:pt x="81769" y="968059"/>
                  </a:lnTo>
                  <a:lnTo>
                    <a:pt x="121208" y="984702"/>
                  </a:lnTo>
                  <a:lnTo>
                    <a:pt x="165100" y="990600"/>
                  </a:lnTo>
                  <a:lnTo>
                    <a:pt x="2672588" y="990600"/>
                  </a:lnTo>
                  <a:lnTo>
                    <a:pt x="2716479" y="984702"/>
                  </a:lnTo>
                  <a:lnTo>
                    <a:pt x="2755918" y="968059"/>
                  </a:lnTo>
                  <a:lnTo>
                    <a:pt x="2789332" y="942244"/>
                  </a:lnTo>
                  <a:lnTo>
                    <a:pt x="2815147" y="908830"/>
                  </a:lnTo>
                  <a:lnTo>
                    <a:pt x="2831790" y="869391"/>
                  </a:lnTo>
                  <a:lnTo>
                    <a:pt x="2837688" y="825500"/>
                  </a:lnTo>
                  <a:lnTo>
                    <a:pt x="2837688" y="165100"/>
                  </a:lnTo>
                  <a:lnTo>
                    <a:pt x="2831790" y="121208"/>
                  </a:lnTo>
                  <a:lnTo>
                    <a:pt x="2815147" y="81769"/>
                  </a:lnTo>
                  <a:lnTo>
                    <a:pt x="2789332" y="48355"/>
                  </a:lnTo>
                  <a:lnTo>
                    <a:pt x="2755918" y="22540"/>
                  </a:lnTo>
                  <a:lnTo>
                    <a:pt x="2716479" y="5897"/>
                  </a:lnTo>
                  <a:lnTo>
                    <a:pt x="2672588" y="0"/>
                  </a:lnTo>
                  <a:close/>
                </a:path>
              </a:pathLst>
            </a:custGeom>
            <a:solidFill>
              <a:srgbClr val="FFFFFF"/>
            </a:solidFill>
          </p:spPr>
          <p:txBody>
            <a:bodyPr wrap="square" lIns="0" tIns="0" rIns="0" bIns="0" rtlCol="0"/>
            <a:lstStyle/>
            <a:p>
              <a:endParaRPr sz="1050"/>
            </a:p>
          </p:txBody>
        </p:sp>
        <p:sp>
          <p:nvSpPr>
            <p:cNvPr id="32" name="object 32"/>
            <p:cNvSpPr/>
            <p:nvPr/>
          </p:nvSpPr>
          <p:spPr>
            <a:xfrm>
              <a:off x="568451" y="2540507"/>
              <a:ext cx="2837815" cy="990600"/>
            </a:xfrm>
            <a:custGeom>
              <a:avLst/>
              <a:gdLst/>
              <a:ahLst/>
              <a:cxnLst/>
              <a:rect l="l" t="t" r="r" b="b"/>
              <a:pathLst>
                <a:path w="2837815" h="990600">
                  <a:moveTo>
                    <a:pt x="0" y="165100"/>
                  </a:moveTo>
                  <a:lnTo>
                    <a:pt x="5897" y="121208"/>
                  </a:lnTo>
                  <a:lnTo>
                    <a:pt x="22540" y="81769"/>
                  </a:lnTo>
                  <a:lnTo>
                    <a:pt x="48355" y="48355"/>
                  </a:lnTo>
                  <a:lnTo>
                    <a:pt x="81769" y="22540"/>
                  </a:lnTo>
                  <a:lnTo>
                    <a:pt x="121208" y="5897"/>
                  </a:lnTo>
                  <a:lnTo>
                    <a:pt x="165100" y="0"/>
                  </a:lnTo>
                  <a:lnTo>
                    <a:pt x="2672588" y="0"/>
                  </a:lnTo>
                  <a:lnTo>
                    <a:pt x="2716479" y="5897"/>
                  </a:lnTo>
                  <a:lnTo>
                    <a:pt x="2755918" y="22540"/>
                  </a:lnTo>
                  <a:lnTo>
                    <a:pt x="2789332" y="48355"/>
                  </a:lnTo>
                  <a:lnTo>
                    <a:pt x="2815147" y="81769"/>
                  </a:lnTo>
                  <a:lnTo>
                    <a:pt x="2831790" y="121208"/>
                  </a:lnTo>
                  <a:lnTo>
                    <a:pt x="2837688" y="165100"/>
                  </a:lnTo>
                  <a:lnTo>
                    <a:pt x="2837688" y="825500"/>
                  </a:lnTo>
                  <a:lnTo>
                    <a:pt x="2831790" y="869391"/>
                  </a:lnTo>
                  <a:lnTo>
                    <a:pt x="2815147" y="908830"/>
                  </a:lnTo>
                  <a:lnTo>
                    <a:pt x="2789332" y="942244"/>
                  </a:lnTo>
                  <a:lnTo>
                    <a:pt x="2755918" y="968059"/>
                  </a:lnTo>
                  <a:lnTo>
                    <a:pt x="2716479" y="984702"/>
                  </a:lnTo>
                  <a:lnTo>
                    <a:pt x="2672588" y="990600"/>
                  </a:lnTo>
                  <a:lnTo>
                    <a:pt x="165100" y="990600"/>
                  </a:lnTo>
                  <a:lnTo>
                    <a:pt x="121208" y="984702"/>
                  </a:lnTo>
                  <a:lnTo>
                    <a:pt x="81769" y="968059"/>
                  </a:lnTo>
                  <a:lnTo>
                    <a:pt x="48355" y="942244"/>
                  </a:lnTo>
                  <a:lnTo>
                    <a:pt x="22540" y="908830"/>
                  </a:lnTo>
                  <a:lnTo>
                    <a:pt x="5897" y="869391"/>
                  </a:lnTo>
                  <a:lnTo>
                    <a:pt x="0" y="825500"/>
                  </a:lnTo>
                  <a:lnTo>
                    <a:pt x="0" y="165100"/>
                  </a:lnTo>
                  <a:close/>
                </a:path>
              </a:pathLst>
            </a:custGeom>
            <a:ln w="38100">
              <a:solidFill>
                <a:srgbClr val="000000"/>
              </a:solidFill>
            </a:ln>
          </p:spPr>
          <p:txBody>
            <a:bodyPr wrap="square" lIns="0" tIns="0" rIns="0" bIns="0" rtlCol="0"/>
            <a:lstStyle/>
            <a:p>
              <a:endParaRPr sz="1050"/>
            </a:p>
          </p:txBody>
        </p:sp>
      </p:grpSp>
      <p:sp>
        <p:nvSpPr>
          <p:cNvPr id="33" name="object 33"/>
          <p:cNvSpPr txBox="1"/>
          <p:nvPr/>
        </p:nvSpPr>
        <p:spPr>
          <a:xfrm>
            <a:off x="545287" y="1947958"/>
            <a:ext cx="1886903" cy="632866"/>
          </a:xfrm>
          <a:prstGeom prst="rect">
            <a:avLst/>
          </a:prstGeom>
        </p:spPr>
        <p:txBody>
          <a:bodyPr vert="horz" wrap="square" lIns="0" tIns="9525" rIns="0" bIns="0" rtlCol="0">
            <a:spAutoFit/>
          </a:bodyPr>
          <a:lstStyle/>
          <a:p>
            <a:pPr marL="9525" marR="3810" indent="2858" algn="ctr">
              <a:spcBef>
                <a:spcPts val="75"/>
              </a:spcBef>
            </a:pPr>
            <a:r>
              <a:rPr sz="1350" dirty="0">
                <a:latin typeface="Calibri"/>
                <a:cs typeface="Calibri"/>
              </a:rPr>
              <a:t>Product</a:t>
            </a:r>
            <a:r>
              <a:rPr sz="1350" spc="-56" dirty="0">
                <a:latin typeface="Calibri"/>
                <a:cs typeface="Calibri"/>
              </a:rPr>
              <a:t> </a:t>
            </a:r>
            <a:r>
              <a:rPr sz="1350" spc="-8" dirty="0">
                <a:latin typeface="Calibri"/>
                <a:cs typeface="Calibri"/>
              </a:rPr>
              <a:t>Quantization</a:t>
            </a:r>
            <a:r>
              <a:rPr sz="1350" spc="-34" dirty="0">
                <a:latin typeface="Calibri"/>
                <a:cs typeface="Calibri"/>
              </a:rPr>
              <a:t> </a:t>
            </a:r>
            <a:r>
              <a:rPr sz="1350" spc="-38" dirty="0">
                <a:latin typeface="Calibri"/>
                <a:cs typeface="Calibri"/>
              </a:rPr>
              <a:t>+ </a:t>
            </a:r>
            <a:r>
              <a:rPr sz="1350" spc="-8" dirty="0">
                <a:latin typeface="Calibri"/>
                <a:cs typeface="Calibri"/>
              </a:rPr>
              <a:t>Inverted</a:t>
            </a:r>
            <a:r>
              <a:rPr sz="1350" dirty="0">
                <a:latin typeface="Calibri"/>
                <a:cs typeface="Calibri"/>
              </a:rPr>
              <a:t> Index</a:t>
            </a:r>
            <a:r>
              <a:rPr sz="1350" spc="4" dirty="0">
                <a:latin typeface="Calibri"/>
                <a:cs typeface="Calibri"/>
              </a:rPr>
              <a:t> </a:t>
            </a:r>
            <a:r>
              <a:rPr sz="1350" dirty="0">
                <a:latin typeface="Calibri"/>
                <a:cs typeface="Calibri"/>
              </a:rPr>
              <a:t>(PQ,</a:t>
            </a:r>
            <a:r>
              <a:rPr sz="1350" spc="-23" dirty="0">
                <a:latin typeface="Calibri"/>
                <a:cs typeface="Calibri"/>
              </a:rPr>
              <a:t> </a:t>
            </a:r>
            <a:r>
              <a:rPr sz="1350" spc="-8" dirty="0">
                <a:latin typeface="Calibri"/>
                <a:cs typeface="Calibri"/>
              </a:rPr>
              <a:t>IVFPQ) </a:t>
            </a:r>
            <a:r>
              <a:rPr sz="1350" dirty="0">
                <a:latin typeface="Calibri"/>
                <a:cs typeface="Calibri"/>
              </a:rPr>
              <a:t>[Jégou+,</a:t>
            </a:r>
            <a:r>
              <a:rPr sz="1350" spc="-30" dirty="0">
                <a:latin typeface="Calibri"/>
                <a:cs typeface="Calibri"/>
              </a:rPr>
              <a:t> </a:t>
            </a:r>
            <a:r>
              <a:rPr sz="1350" spc="-15" dirty="0">
                <a:latin typeface="Calibri"/>
                <a:cs typeface="Calibri"/>
              </a:rPr>
              <a:t>TPAMI</a:t>
            </a:r>
            <a:r>
              <a:rPr sz="1350" spc="-60" dirty="0">
                <a:latin typeface="Calibri"/>
                <a:cs typeface="Calibri"/>
              </a:rPr>
              <a:t> </a:t>
            </a:r>
            <a:r>
              <a:rPr sz="1350" spc="-15" dirty="0">
                <a:latin typeface="Calibri"/>
                <a:cs typeface="Calibri"/>
              </a:rPr>
              <a:t>2011]</a:t>
            </a:r>
            <a:endParaRPr sz="1350">
              <a:latin typeface="Calibri"/>
              <a:cs typeface="Calibri"/>
            </a:endParaRPr>
          </a:p>
        </p:txBody>
      </p:sp>
      <p:grpSp>
        <p:nvGrpSpPr>
          <p:cNvPr id="34" name="object 34"/>
          <p:cNvGrpSpPr/>
          <p:nvPr/>
        </p:nvGrpSpPr>
        <p:grpSpPr>
          <a:xfrm>
            <a:off x="585788" y="2924365"/>
            <a:ext cx="2156936" cy="771525"/>
            <a:chOff x="781050" y="3899153"/>
            <a:chExt cx="2875915" cy="1028700"/>
          </a:xfrm>
        </p:grpSpPr>
        <p:sp>
          <p:nvSpPr>
            <p:cNvPr id="35" name="object 35"/>
            <p:cNvSpPr/>
            <p:nvPr/>
          </p:nvSpPr>
          <p:spPr>
            <a:xfrm>
              <a:off x="800100" y="3918203"/>
              <a:ext cx="2837815" cy="990600"/>
            </a:xfrm>
            <a:custGeom>
              <a:avLst/>
              <a:gdLst/>
              <a:ahLst/>
              <a:cxnLst/>
              <a:rect l="l" t="t" r="r" b="b"/>
              <a:pathLst>
                <a:path w="2837815" h="990600">
                  <a:moveTo>
                    <a:pt x="2672588" y="0"/>
                  </a:moveTo>
                  <a:lnTo>
                    <a:pt x="165100" y="0"/>
                  </a:lnTo>
                  <a:lnTo>
                    <a:pt x="121208" y="5897"/>
                  </a:lnTo>
                  <a:lnTo>
                    <a:pt x="81769" y="22540"/>
                  </a:lnTo>
                  <a:lnTo>
                    <a:pt x="48355" y="48355"/>
                  </a:lnTo>
                  <a:lnTo>
                    <a:pt x="22540" y="81769"/>
                  </a:lnTo>
                  <a:lnTo>
                    <a:pt x="5897" y="121208"/>
                  </a:lnTo>
                  <a:lnTo>
                    <a:pt x="0" y="165100"/>
                  </a:lnTo>
                  <a:lnTo>
                    <a:pt x="0" y="825500"/>
                  </a:lnTo>
                  <a:lnTo>
                    <a:pt x="5897" y="869391"/>
                  </a:lnTo>
                  <a:lnTo>
                    <a:pt x="22540" y="908830"/>
                  </a:lnTo>
                  <a:lnTo>
                    <a:pt x="48355" y="942244"/>
                  </a:lnTo>
                  <a:lnTo>
                    <a:pt x="81769" y="968059"/>
                  </a:lnTo>
                  <a:lnTo>
                    <a:pt x="121208" y="984702"/>
                  </a:lnTo>
                  <a:lnTo>
                    <a:pt x="165100" y="990600"/>
                  </a:lnTo>
                  <a:lnTo>
                    <a:pt x="2672588" y="990600"/>
                  </a:lnTo>
                  <a:lnTo>
                    <a:pt x="2716479" y="984702"/>
                  </a:lnTo>
                  <a:lnTo>
                    <a:pt x="2755918" y="968059"/>
                  </a:lnTo>
                  <a:lnTo>
                    <a:pt x="2789332" y="942244"/>
                  </a:lnTo>
                  <a:lnTo>
                    <a:pt x="2815147" y="908830"/>
                  </a:lnTo>
                  <a:lnTo>
                    <a:pt x="2831790" y="869391"/>
                  </a:lnTo>
                  <a:lnTo>
                    <a:pt x="2837688" y="825500"/>
                  </a:lnTo>
                  <a:lnTo>
                    <a:pt x="2837688" y="165100"/>
                  </a:lnTo>
                  <a:lnTo>
                    <a:pt x="2831790" y="121208"/>
                  </a:lnTo>
                  <a:lnTo>
                    <a:pt x="2815147" y="81769"/>
                  </a:lnTo>
                  <a:lnTo>
                    <a:pt x="2789332" y="48355"/>
                  </a:lnTo>
                  <a:lnTo>
                    <a:pt x="2755918" y="22540"/>
                  </a:lnTo>
                  <a:lnTo>
                    <a:pt x="2716479" y="5897"/>
                  </a:lnTo>
                  <a:lnTo>
                    <a:pt x="2672588" y="0"/>
                  </a:lnTo>
                  <a:close/>
                </a:path>
              </a:pathLst>
            </a:custGeom>
            <a:solidFill>
              <a:srgbClr val="FFFFFF"/>
            </a:solidFill>
          </p:spPr>
          <p:txBody>
            <a:bodyPr wrap="square" lIns="0" tIns="0" rIns="0" bIns="0" rtlCol="0"/>
            <a:lstStyle/>
            <a:p>
              <a:endParaRPr sz="1050"/>
            </a:p>
          </p:txBody>
        </p:sp>
        <p:sp>
          <p:nvSpPr>
            <p:cNvPr id="36" name="object 36"/>
            <p:cNvSpPr/>
            <p:nvPr/>
          </p:nvSpPr>
          <p:spPr>
            <a:xfrm>
              <a:off x="800100" y="3918203"/>
              <a:ext cx="2837815" cy="990600"/>
            </a:xfrm>
            <a:custGeom>
              <a:avLst/>
              <a:gdLst/>
              <a:ahLst/>
              <a:cxnLst/>
              <a:rect l="l" t="t" r="r" b="b"/>
              <a:pathLst>
                <a:path w="2837815" h="990600">
                  <a:moveTo>
                    <a:pt x="0" y="165100"/>
                  </a:moveTo>
                  <a:lnTo>
                    <a:pt x="5897" y="121208"/>
                  </a:lnTo>
                  <a:lnTo>
                    <a:pt x="22540" y="81769"/>
                  </a:lnTo>
                  <a:lnTo>
                    <a:pt x="48355" y="48355"/>
                  </a:lnTo>
                  <a:lnTo>
                    <a:pt x="81769" y="22540"/>
                  </a:lnTo>
                  <a:lnTo>
                    <a:pt x="121208" y="5897"/>
                  </a:lnTo>
                  <a:lnTo>
                    <a:pt x="165100" y="0"/>
                  </a:lnTo>
                  <a:lnTo>
                    <a:pt x="2672588" y="0"/>
                  </a:lnTo>
                  <a:lnTo>
                    <a:pt x="2716479" y="5897"/>
                  </a:lnTo>
                  <a:lnTo>
                    <a:pt x="2755918" y="22540"/>
                  </a:lnTo>
                  <a:lnTo>
                    <a:pt x="2789332" y="48355"/>
                  </a:lnTo>
                  <a:lnTo>
                    <a:pt x="2815147" y="81769"/>
                  </a:lnTo>
                  <a:lnTo>
                    <a:pt x="2831790" y="121208"/>
                  </a:lnTo>
                  <a:lnTo>
                    <a:pt x="2837688" y="165100"/>
                  </a:lnTo>
                  <a:lnTo>
                    <a:pt x="2837688" y="825500"/>
                  </a:lnTo>
                  <a:lnTo>
                    <a:pt x="2831790" y="869391"/>
                  </a:lnTo>
                  <a:lnTo>
                    <a:pt x="2815147" y="908830"/>
                  </a:lnTo>
                  <a:lnTo>
                    <a:pt x="2789332" y="942244"/>
                  </a:lnTo>
                  <a:lnTo>
                    <a:pt x="2755918" y="968059"/>
                  </a:lnTo>
                  <a:lnTo>
                    <a:pt x="2716479" y="984702"/>
                  </a:lnTo>
                  <a:lnTo>
                    <a:pt x="2672588" y="990600"/>
                  </a:lnTo>
                  <a:lnTo>
                    <a:pt x="165100" y="990600"/>
                  </a:lnTo>
                  <a:lnTo>
                    <a:pt x="121208" y="984702"/>
                  </a:lnTo>
                  <a:lnTo>
                    <a:pt x="81769" y="968059"/>
                  </a:lnTo>
                  <a:lnTo>
                    <a:pt x="48355" y="942244"/>
                  </a:lnTo>
                  <a:lnTo>
                    <a:pt x="22540" y="908830"/>
                  </a:lnTo>
                  <a:lnTo>
                    <a:pt x="5897" y="869391"/>
                  </a:lnTo>
                  <a:lnTo>
                    <a:pt x="0" y="825500"/>
                  </a:lnTo>
                  <a:lnTo>
                    <a:pt x="0" y="165100"/>
                  </a:lnTo>
                  <a:close/>
                </a:path>
              </a:pathLst>
            </a:custGeom>
            <a:ln w="38100">
              <a:solidFill>
                <a:srgbClr val="000000"/>
              </a:solidFill>
            </a:ln>
          </p:spPr>
          <p:txBody>
            <a:bodyPr wrap="square" lIns="0" tIns="0" rIns="0" bIns="0" rtlCol="0"/>
            <a:lstStyle/>
            <a:p>
              <a:endParaRPr sz="1050"/>
            </a:p>
          </p:txBody>
        </p:sp>
      </p:grpSp>
      <p:sp>
        <p:nvSpPr>
          <p:cNvPr id="37" name="object 37"/>
          <p:cNvSpPr txBox="1"/>
          <p:nvPr/>
        </p:nvSpPr>
        <p:spPr>
          <a:xfrm>
            <a:off x="847267" y="2980372"/>
            <a:ext cx="1633538" cy="632866"/>
          </a:xfrm>
          <a:prstGeom prst="rect">
            <a:avLst/>
          </a:prstGeom>
        </p:spPr>
        <p:txBody>
          <a:bodyPr vert="horz" wrap="square" lIns="0" tIns="9525" rIns="0" bIns="0" rtlCol="0">
            <a:spAutoFit/>
          </a:bodyPr>
          <a:lstStyle/>
          <a:p>
            <a:pPr marL="9525" marR="3810" algn="ctr">
              <a:spcBef>
                <a:spcPts val="75"/>
              </a:spcBef>
            </a:pPr>
            <a:r>
              <a:rPr sz="1350" spc="-8" dirty="0">
                <a:latin typeface="Calibri"/>
                <a:cs typeface="Calibri"/>
              </a:rPr>
              <a:t>Hierarchical Navigable </a:t>
            </a:r>
            <a:r>
              <a:rPr sz="1350" dirty="0">
                <a:latin typeface="Calibri"/>
                <a:cs typeface="Calibri"/>
              </a:rPr>
              <a:t>Small</a:t>
            </a:r>
            <a:r>
              <a:rPr sz="1350" spc="-30" dirty="0">
                <a:latin typeface="Calibri"/>
                <a:cs typeface="Calibri"/>
              </a:rPr>
              <a:t> </a:t>
            </a:r>
            <a:r>
              <a:rPr sz="1350" dirty="0">
                <a:latin typeface="Calibri"/>
                <a:cs typeface="Calibri"/>
              </a:rPr>
              <a:t>World</a:t>
            </a:r>
            <a:r>
              <a:rPr sz="1350" spc="-49" dirty="0">
                <a:latin typeface="Calibri"/>
                <a:cs typeface="Calibri"/>
              </a:rPr>
              <a:t> </a:t>
            </a:r>
            <a:r>
              <a:rPr sz="1350" spc="-8" dirty="0">
                <a:latin typeface="Calibri"/>
                <a:cs typeface="Calibri"/>
              </a:rPr>
              <a:t>(HNSW) [Malkov+,</a:t>
            </a:r>
            <a:r>
              <a:rPr sz="1350" spc="-26" dirty="0">
                <a:latin typeface="Calibri"/>
                <a:cs typeface="Calibri"/>
              </a:rPr>
              <a:t> </a:t>
            </a:r>
            <a:r>
              <a:rPr sz="1350" spc="-15" dirty="0">
                <a:latin typeface="Calibri"/>
                <a:cs typeface="Calibri"/>
              </a:rPr>
              <a:t>TPAMI</a:t>
            </a:r>
            <a:r>
              <a:rPr sz="1350" spc="-23" dirty="0">
                <a:latin typeface="Calibri"/>
                <a:cs typeface="Calibri"/>
              </a:rPr>
              <a:t> </a:t>
            </a:r>
            <a:r>
              <a:rPr sz="1350" spc="-15" dirty="0">
                <a:latin typeface="Calibri"/>
                <a:cs typeface="Calibri"/>
              </a:rPr>
              <a:t>2019]</a:t>
            </a:r>
            <a:endParaRPr sz="1350">
              <a:latin typeface="Calibri"/>
              <a:cs typeface="Calibri"/>
            </a:endParaRPr>
          </a:p>
        </p:txBody>
      </p:sp>
      <p:grpSp>
        <p:nvGrpSpPr>
          <p:cNvPr id="38" name="object 38"/>
          <p:cNvGrpSpPr/>
          <p:nvPr/>
        </p:nvGrpSpPr>
        <p:grpSpPr>
          <a:xfrm>
            <a:off x="3591878" y="2108263"/>
            <a:ext cx="952500" cy="641508"/>
            <a:chOff x="4789170" y="2811017"/>
            <a:chExt cx="1270000" cy="855344"/>
          </a:xfrm>
        </p:grpSpPr>
        <p:sp>
          <p:nvSpPr>
            <p:cNvPr id="39" name="object 39"/>
            <p:cNvSpPr/>
            <p:nvPr/>
          </p:nvSpPr>
          <p:spPr>
            <a:xfrm>
              <a:off x="4808220" y="2830067"/>
              <a:ext cx="1231900" cy="817244"/>
            </a:xfrm>
            <a:custGeom>
              <a:avLst/>
              <a:gdLst/>
              <a:ahLst/>
              <a:cxnLst/>
              <a:rect l="l" t="t" r="r" b="b"/>
              <a:pathLst>
                <a:path w="1231900" h="817245">
                  <a:moveTo>
                    <a:pt x="1095247" y="0"/>
                  </a:moveTo>
                  <a:lnTo>
                    <a:pt x="136143" y="0"/>
                  </a:lnTo>
                  <a:lnTo>
                    <a:pt x="93114" y="6941"/>
                  </a:lnTo>
                  <a:lnTo>
                    <a:pt x="55741" y="26269"/>
                  </a:lnTo>
                  <a:lnTo>
                    <a:pt x="26269" y="55741"/>
                  </a:lnTo>
                  <a:lnTo>
                    <a:pt x="6941" y="93114"/>
                  </a:lnTo>
                  <a:lnTo>
                    <a:pt x="0" y="136144"/>
                  </a:lnTo>
                  <a:lnTo>
                    <a:pt x="0" y="680720"/>
                  </a:lnTo>
                  <a:lnTo>
                    <a:pt x="6941" y="723749"/>
                  </a:lnTo>
                  <a:lnTo>
                    <a:pt x="26269" y="761122"/>
                  </a:lnTo>
                  <a:lnTo>
                    <a:pt x="55741" y="790594"/>
                  </a:lnTo>
                  <a:lnTo>
                    <a:pt x="93114" y="809922"/>
                  </a:lnTo>
                  <a:lnTo>
                    <a:pt x="136143" y="816864"/>
                  </a:lnTo>
                  <a:lnTo>
                    <a:pt x="1095247" y="816864"/>
                  </a:lnTo>
                  <a:lnTo>
                    <a:pt x="1138277" y="809922"/>
                  </a:lnTo>
                  <a:lnTo>
                    <a:pt x="1175650" y="790594"/>
                  </a:lnTo>
                  <a:lnTo>
                    <a:pt x="1205122" y="761122"/>
                  </a:lnTo>
                  <a:lnTo>
                    <a:pt x="1224450" y="723749"/>
                  </a:lnTo>
                  <a:lnTo>
                    <a:pt x="1231391" y="680720"/>
                  </a:lnTo>
                  <a:lnTo>
                    <a:pt x="1231391" y="136144"/>
                  </a:lnTo>
                  <a:lnTo>
                    <a:pt x="1224450" y="93114"/>
                  </a:lnTo>
                  <a:lnTo>
                    <a:pt x="1205122" y="55741"/>
                  </a:lnTo>
                  <a:lnTo>
                    <a:pt x="1175650" y="26269"/>
                  </a:lnTo>
                  <a:lnTo>
                    <a:pt x="1138277" y="6941"/>
                  </a:lnTo>
                  <a:lnTo>
                    <a:pt x="1095247" y="0"/>
                  </a:lnTo>
                  <a:close/>
                </a:path>
              </a:pathLst>
            </a:custGeom>
            <a:solidFill>
              <a:srgbClr val="FFFFFF"/>
            </a:solidFill>
          </p:spPr>
          <p:txBody>
            <a:bodyPr wrap="square" lIns="0" tIns="0" rIns="0" bIns="0" rtlCol="0"/>
            <a:lstStyle/>
            <a:p>
              <a:endParaRPr sz="1050"/>
            </a:p>
          </p:txBody>
        </p:sp>
        <p:sp>
          <p:nvSpPr>
            <p:cNvPr id="40" name="object 40"/>
            <p:cNvSpPr/>
            <p:nvPr/>
          </p:nvSpPr>
          <p:spPr>
            <a:xfrm>
              <a:off x="4808220" y="2830067"/>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7" y="0"/>
                  </a:lnTo>
                  <a:lnTo>
                    <a:pt x="1138277" y="6941"/>
                  </a:lnTo>
                  <a:lnTo>
                    <a:pt x="1175650" y="26269"/>
                  </a:lnTo>
                  <a:lnTo>
                    <a:pt x="1205122" y="55741"/>
                  </a:lnTo>
                  <a:lnTo>
                    <a:pt x="1224450" y="93114"/>
                  </a:lnTo>
                  <a:lnTo>
                    <a:pt x="1231391" y="136144"/>
                  </a:lnTo>
                  <a:lnTo>
                    <a:pt x="1231391" y="680720"/>
                  </a:lnTo>
                  <a:lnTo>
                    <a:pt x="1224450" y="723749"/>
                  </a:lnTo>
                  <a:lnTo>
                    <a:pt x="1205122" y="761122"/>
                  </a:lnTo>
                  <a:lnTo>
                    <a:pt x="1175650" y="790594"/>
                  </a:lnTo>
                  <a:lnTo>
                    <a:pt x="1138277" y="809922"/>
                  </a:lnTo>
                  <a:lnTo>
                    <a:pt x="1095247" y="816864"/>
                  </a:lnTo>
                  <a:lnTo>
                    <a:pt x="136143" y="816864"/>
                  </a:lnTo>
                  <a:lnTo>
                    <a:pt x="93114" y="809922"/>
                  </a:lnTo>
                  <a:lnTo>
                    <a:pt x="55741" y="790594"/>
                  </a:lnTo>
                  <a:lnTo>
                    <a:pt x="26269" y="761122"/>
                  </a:lnTo>
                  <a:lnTo>
                    <a:pt x="6941" y="723749"/>
                  </a:lnTo>
                  <a:lnTo>
                    <a:pt x="0" y="680720"/>
                  </a:lnTo>
                  <a:lnTo>
                    <a:pt x="0" y="136144"/>
                  </a:lnTo>
                  <a:close/>
                </a:path>
              </a:pathLst>
            </a:custGeom>
            <a:ln w="38100">
              <a:solidFill>
                <a:srgbClr val="000000"/>
              </a:solidFill>
            </a:ln>
          </p:spPr>
          <p:txBody>
            <a:bodyPr wrap="square" lIns="0" tIns="0" rIns="0" bIns="0" rtlCol="0"/>
            <a:lstStyle/>
            <a:p>
              <a:endParaRPr sz="1050"/>
            </a:p>
          </p:txBody>
        </p:sp>
      </p:grpSp>
      <p:sp>
        <p:nvSpPr>
          <p:cNvPr id="41" name="object 41"/>
          <p:cNvSpPr txBox="1"/>
          <p:nvPr/>
        </p:nvSpPr>
        <p:spPr>
          <a:xfrm>
            <a:off x="3905917" y="2304574"/>
            <a:ext cx="323850"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faiss</a:t>
            </a:r>
            <a:endParaRPr sz="1350">
              <a:latin typeface="Calibri"/>
              <a:cs typeface="Calibri"/>
            </a:endParaRPr>
          </a:p>
        </p:txBody>
      </p:sp>
      <p:sp>
        <p:nvSpPr>
          <p:cNvPr id="42" name="object 42"/>
          <p:cNvSpPr/>
          <p:nvPr/>
        </p:nvSpPr>
        <p:spPr>
          <a:xfrm>
            <a:off x="2638035" y="2080260"/>
            <a:ext cx="862965" cy="307657"/>
          </a:xfrm>
          <a:custGeom>
            <a:avLst/>
            <a:gdLst/>
            <a:ahLst/>
            <a:cxnLst/>
            <a:rect l="l" t="t" r="r" b="b"/>
            <a:pathLst>
              <a:path w="1150620" h="410210">
                <a:moveTo>
                  <a:pt x="962679" y="273717"/>
                </a:moveTo>
                <a:lnTo>
                  <a:pt x="908569" y="327025"/>
                </a:lnTo>
                <a:lnTo>
                  <a:pt x="1150377" y="409702"/>
                </a:lnTo>
                <a:lnTo>
                  <a:pt x="1118650" y="312070"/>
                </a:lnTo>
                <a:lnTo>
                  <a:pt x="1016646" y="312070"/>
                </a:lnTo>
                <a:lnTo>
                  <a:pt x="1002315" y="309241"/>
                </a:lnTo>
                <a:lnTo>
                  <a:pt x="989722" y="300863"/>
                </a:lnTo>
                <a:lnTo>
                  <a:pt x="962679" y="273717"/>
                </a:lnTo>
                <a:close/>
              </a:path>
              <a:path w="1150620" h="410210">
                <a:moveTo>
                  <a:pt x="1016979" y="220222"/>
                </a:moveTo>
                <a:lnTo>
                  <a:pt x="962679" y="273717"/>
                </a:lnTo>
                <a:lnTo>
                  <a:pt x="989722" y="300863"/>
                </a:lnTo>
                <a:lnTo>
                  <a:pt x="1002315" y="309241"/>
                </a:lnTo>
                <a:lnTo>
                  <a:pt x="1016646" y="312070"/>
                </a:lnTo>
                <a:lnTo>
                  <a:pt x="1030978" y="309328"/>
                </a:lnTo>
                <a:lnTo>
                  <a:pt x="1043570" y="300990"/>
                </a:lnTo>
                <a:lnTo>
                  <a:pt x="1052002" y="288397"/>
                </a:lnTo>
                <a:lnTo>
                  <a:pt x="1054826" y="274066"/>
                </a:lnTo>
                <a:lnTo>
                  <a:pt x="1052054" y="259734"/>
                </a:lnTo>
                <a:lnTo>
                  <a:pt x="1043697" y="247142"/>
                </a:lnTo>
                <a:lnTo>
                  <a:pt x="1016979" y="220222"/>
                </a:lnTo>
                <a:close/>
              </a:path>
              <a:path w="1150620" h="410210">
                <a:moveTo>
                  <a:pt x="1071383" y="166624"/>
                </a:moveTo>
                <a:lnTo>
                  <a:pt x="1016979" y="220222"/>
                </a:lnTo>
                <a:lnTo>
                  <a:pt x="1043697" y="247142"/>
                </a:lnTo>
                <a:lnTo>
                  <a:pt x="1052054" y="259734"/>
                </a:lnTo>
                <a:lnTo>
                  <a:pt x="1043570" y="300990"/>
                </a:lnTo>
                <a:lnTo>
                  <a:pt x="1016646" y="312070"/>
                </a:lnTo>
                <a:lnTo>
                  <a:pt x="1118650" y="312070"/>
                </a:lnTo>
                <a:lnTo>
                  <a:pt x="1071383" y="166624"/>
                </a:lnTo>
                <a:close/>
              </a:path>
              <a:path w="1150620" h="410210">
                <a:moveTo>
                  <a:pt x="956321" y="267335"/>
                </a:moveTo>
                <a:lnTo>
                  <a:pt x="962679" y="273717"/>
                </a:lnTo>
                <a:lnTo>
                  <a:pt x="968513" y="267970"/>
                </a:lnTo>
                <a:lnTo>
                  <a:pt x="957083" y="267970"/>
                </a:lnTo>
                <a:lnTo>
                  <a:pt x="956321" y="267335"/>
                </a:lnTo>
                <a:close/>
              </a:path>
              <a:path w="1150620" h="410210">
                <a:moveTo>
                  <a:pt x="984111" y="252603"/>
                </a:moveTo>
                <a:lnTo>
                  <a:pt x="940954" y="252603"/>
                </a:lnTo>
                <a:lnTo>
                  <a:pt x="957083" y="267970"/>
                </a:lnTo>
                <a:lnTo>
                  <a:pt x="968513" y="267970"/>
                </a:lnTo>
                <a:lnTo>
                  <a:pt x="984111" y="252603"/>
                </a:lnTo>
                <a:close/>
              </a:path>
              <a:path w="1150620" h="410210">
                <a:moveTo>
                  <a:pt x="609611" y="0"/>
                </a:moveTo>
                <a:lnTo>
                  <a:pt x="545984" y="5080"/>
                </a:lnTo>
                <a:lnTo>
                  <a:pt x="478547" y="18669"/>
                </a:lnTo>
                <a:lnTo>
                  <a:pt x="405522" y="39750"/>
                </a:lnTo>
                <a:lnTo>
                  <a:pt x="366533" y="52959"/>
                </a:lnTo>
                <a:lnTo>
                  <a:pt x="303673" y="76247"/>
                </a:lnTo>
                <a:lnTo>
                  <a:pt x="259091" y="93725"/>
                </a:lnTo>
                <a:lnTo>
                  <a:pt x="187209" y="123062"/>
                </a:lnTo>
                <a:lnTo>
                  <a:pt x="23252" y="192532"/>
                </a:lnTo>
                <a:lnTo>
                  <a:pt x="0" y="227661"/>
                </a:lnTo>
                <a:lnTo>
                  <a:pt x="3059" y="242443"/>
                </a:lnTo>
                <a:lnTo>
                  <a:pt x="11626" y="254956"/>
                </a:lnTo>
                <a:lnTo>
                  <a:pt x="23872" y="262921"/>
                </a:lnTo>
                <a:lnTo>
                  <a:pt x="38189" y="265695"/>
                </a:lnTo>
                <a:lnTo>
                  <a:pt x="52970" y="262636"/>
                </a:lnTo>
                <a:lnTo>
                  <a:pt x="216546" y="193421"/>
                </a:lnTo>
                <a:lnTo>
                  <a:pt x="264806" y="173609"/>
                </a:lnTo>
                <a:lnTo>
                  <a:pt x="287539" y="164337"/>
                </a:lnTo>
                <a:lnTo>
                  <a:pt x="309764" y="155702"/>
                </a:lnTo>
                <a:lnTo>
                  <a:pt x="309637" y="155702"/>
                </a:lnTo>
                <a:lnTo>
                  <a:pt x="331030" y="147320"/>
                </a:lnTo>
                <a:lnTo>
                  <a:pt x="352055" y="139319"/>
                </a:lnTo>
                <a:lnTo>
                  <a:pt x="352269" y="139319"/>
                </a:lnTo>
                <a:lnTo>
                  <a:pt x="372035" y="131953"/>
                </a:lnTo>
                <a:lnTo>
                  <a:pt x="371867" y="131953"/>
                </a:lnTo>
                <a:lnTo>
                  <a:pt x="391933" y="124841"/>
                </a:lnTo>
                <a:lnTo>
                  <a:pt x="428776" y="112395"/>
                </a:lnTo>
                <a:lnTo>
                  <a:pt x="428509" y="112395"/>
                </a:lnTo>
                <a:lnTo>
                  <a:pt x="463470" y="101600"/>
                </a:lnTo>
                <a:lnTo>
                  <a:pt x="464704" y="101219"/>
                </a:lnTo>
                <a:lnTo>
                  <a:pt x="464858" y="101219"/>
                </a:lnTo>
                <a:lnTo>
                  <a:pt x="496174" y="92837"/>
                </a:lnTo>
                <a:lnTo>
                  <a:pt x="497597" y="92456"/>
                </a:lnTo>
                <a:lnTo>
                  <a:pt x="497762" y="92456"/>
                </a:lnTo>
                <a:lnTo>
                  <a:pt x="527024" y="85852"/>
                </a:lnTo>
                <a:lnTo>
                  <a:pt x="528712" y="85471"/>
                </a:lnTo>
                <a:lnTo>
                  <a:pt x="529096" y="85471"/>
                </a:lnTo>
                <a:lnTo>
                  <a:pt x="557922" y="80391"/>
                </a:lnTo>
                <a:lnTo>
                  <a:pt x="559080" y="80391"/>
                </a:lnTo>
                <a:lnTo>
                  <a:pt x="584503" y="77470"/>
                </a:lnTo>
                <a:lnTo>
                  <a:pt x="582941" y="77470"/>
                </a:lnTo>
                <a:lnTo>
                  <a:pt x="610696" y="76247"/>
                </a:lnTo>
                <a:lnTo>
                  <a:pt x="608976" y="76200"/>
                </a:lnTo>
                <a:lnTo>
                  <a:pt x="846279" y="76200"/>
                </a:lnTo>
                <a:lnTo>
                  <a:pt x="842910" y="73914"/>
                </a:lnTo>
                <a:lnTo>
                  <a:pt x="800365" y="48387"/>
                </a:lnTo>
                <a:lnTo>
                  <a:pt x="757693" y="28194"/>
                </a:lnTo>
                <a:lnTo>
                  <a:pt x="699908" y="9652"/>
                </a:lnTo>
                <a:lnTo>
                  <a:pt x="640218" y="762"/>
                </a:lnTo>
                <a:lnTo>
                  <a:pt x="609611" y="0"/>
                </a:lnTo>
                <a:close/>
              </a:path>
              <a:path w="1150620" h="410210">
                <a:moveTo>
                  <a:pt x="1007781" y="211074"/>
                </a:moveTo>
                <a:lnTo>
                  <a:pt x="895361" y="211074"/>
                </a:lnTo>
                <a:lnTo>
                  <a:pt x="910601" y="224536"/>
                </a:lnTo>
                <a:lnTo>
                  <a:pt x="925714" y="238379"/>
                </a:lnTo>
                <a:lnTo>
                  <a:pt x="941208" y="252857"/>
                </a:lnTo>
                <a:lnTo>
                  <a:pt x="940954" y="252603"/>
                </a:lnTo>
                <a:lnTo>
                  <a:pt x="984111" y="252603"/>
                </a:lnTo>
                <a:lnTo>
                  <a:pt x="1016979" y="220222"/>
                </a:lnTo>
                <a:lnTo>
                  <a:pt x="1010042" y="213233"/>
                </a:lnTo>
                <a:lnTo>
                  <a:pt x="1007781" y="211074"/>
                </a:lnTo>
                <a:close/>
              </a:path>
              <a:path w="1150620" h="410210">
                <a:moveTo>
                  <a:pt x="925333" y="238125"/>
                </a:moveTo>
                <a:lnTo>
                  <a:pt x="925607" y="238379"/>
                </a:lnTo>
                <a:lnTo>
                  <a:pt x="925333" y="238125"/>
                </a:lnTo>
                <a:close/>
              </a:path>
              <a:path w="1150620" h="410210">
                <a:moveTo>
                  <a:pt x="910093" y="224155"/>
                </a:moveTo>
                <a:lnTo>
                  <a:pt x="910512" y="224536"/>
                </a:lnTo>
                <a:lnTo>
                  <a:pt x="910093" y="224155"/>
                </a:lnTo>
                <a:close/>
              </a:path>
              <a:path w="1150620" h="410210">
                <a:moveTo>
                  <a:pt x="994609" y="198500"/>
                </a:moveTo>
                <a:lnTo>
                  <a:pt x="880883" y="198500"/>
                </a:lnTo>
                <a:lnTo>
                  <a:pt x="895742" y="211455"/>
                </a:lnTo>
                <a:lnTo>
                  <a:pt x="895361" y="211074"/>
                </a:lnTo>
                <a:lnTo>
                  <a:pt x="1007781" y="211074"/>
                </a:lnTo>
                <a:lnTo>
                  <a:pt x="994609" y="198500"/>
                </a:lnTo>
                <a:close/>
              </a:path>
              <a:path w="1150620" h="410210">
                <a:moveTo>
                  <a:pt x="969837" y="175514"/>
                </a:moveTo>
                <a:lnTo>
                  <a:pt x="853070" y="175514"/>
                </a:lnTo>
                <a:lnTo>
                  <a:pt x="867294" y="187071"/>
                </a:lnTo>
                <a:lnTo>
                  <a:pt x="881264" y="198882"/>
                </a:lnTo>
                <a:lnTo>
                  <a:pt x="880883" y="198500"/>
                </a:lnTo>
                <a:lnTo>
                  <a:pt x="994609" y="198500"/>
                </a:lnTo>
                <a:lnTo>
                  <a:pt x="993278" y="197231"/>
                </a:lnTo>
                <a:lnTo>
                  <a:pt x="977276" y="182245"/>
                </a:lnTo>
                <a:lnTo>
                  <a:pt x="969837" y="175514"/>
                </a:lnTo>
                <a:close/>
              </a:path>
              <a:path w="1150620" h="410210">
                <a:moveTo>
                  <a:pt x="216600" y="193421"/>
                </a:moveTo>
                <a:lnTo>
                  <a:pt x="216292" y="193548"/>
                </a:lnTo>
                <a:lnTo>
                  <a:pt x="216600" y="193421"/>
                </a:lnTo>
                <a:close/>
              </a:path>
              <a:path w="1150620" h="410210">
                <a:moveTo>
                  <a:pt x="866659" y="186562"/>
                </a:moveTo>
                <a:lnTo>
                  <a:pt x="867262" y="187071"/>
                </a:lnTo>
                <a:lnTo>
                  <a:pt x="866659" y="186562"/>
                </a:lnTo>
                <a:close/>
              </a:path>
              <a:path w="1150620" h="410210">
                <a:moveTo>
                  <a:pt x="926494" y="137287"/>
                </a:moveTo>
                <a:lnTo>
                  <a:pt x="800619" y="137287"/>
                </a:lnTo>
                <a:lnTo>
                  <a:pt x="801381" y="137795"/>
                </a:lnTo>
                <a:lnTo>
                  <a:pt x="814081" y="146431"/>
                </a:lnTo>
                <a:lnTo>
                  <a:pt x="826908" y="155575"/>
                </a:lnTo>
                <a:lnTo>
                  <a:pt x="839989" y="165481"/>
                </a:lnTo>
                <a:lnTo>
                  <a:pt x="853578" y="176022"/>
                </a:lnTo>
                <a:lnTo>
                  <a:pt x="853070" y="175514"/>
                </a:lnTo>
                <a:lnTo>
                  <a:pt x="969837" y="175514"/>
                </a:lnTo>
                <a:lnTo>
                  <a:pt x="961274" y="167767"/>
                </a:lnTo>
                <a:lnTo>
                  <a:pt x="945780" y="153924"/>
                </a:lnTo>
                <a:lnTo>
                  <a:pt x="930540" y="140716"/>
                </a:lnTo>
                <a:lnTo>
                  <a:pt x="926494" y="137287"/>
                </a:lnTo>
                <a:close/>
              </a:path>
              <a:path w="1150620" h="410210">
                <a:moveTo>
                  <a:pt x="264863" y="173609"/>
                </a:moveTo>
                <a:lnTo>
                  <a:pt x="264552" y="173736"/>
                </a:lnTo>
                <a:lnTo>
                  <a:pt x="264863" y="173609"/>
                </a:lnTo>
                <a:close/>
              </a:path>
              <a:path w="1150620" h="410210">
                <a:moveTo>
                  <a:pt x="839481" y="165100"/>
                </a:moveTo>
                <a:lnTo>
                  <a:pt x="839973" y="165481"/>
                </a:lnTo>
                <a:lnTo>
                  <a:pt x="839481" y="165100"/>
                </a:lnTo>
                <a:close/>
              </a:path>
              <a:path w="1150620" h="410210">
                <a:moveTo>
                  <a:pt x="287611" y="164337"/>
                </a:moveTo>
                <a:lnTo>
                  <a:pt x="287285" y="164465"/>
                </a:lnTo>
                <a:lnTo>
                  <a:pt x="287611" y="164337"/>
                </a:lnTo>
                <a:close/>
              </a:path>
              <a:path w="1150620" h="410210">
                <a:moveTo>
                  <a:pt x="826146" y="155067"/>
                </a:moveTo>
                <a:lnTo>
                  <a:pt x="826822" y="155575"/>
                </a:lnTo>
                <a:lnTo>
                  <a:pt x="826146" y="155067"/>
                </a:lnTo>
                <a:close/>
              </a:path>
              <a:path w="1150620" h="410210">
                <a:moveTo>
                  <a:pt x="331354" y="147193"/>
                </a:moveTo>
                <a:lnTo>
                  <a:pt x="330973" y="147320"/>
                </a:lnTo>
                <a:lnTo>
                  <a:pt x="331354" y="147193"/>
                </a:lnTo>
                <a:close/>
              </a:path>
              <a:path w="1150620" h="410210">
                <a:moveTo>
                  <a:pt x="813319" y="145923"/>
                </a:moveTo>
                <a:lnTo>
                  <a:pt x="814035" y="146431"/>
                </a:lnTo>
                <a:lnTo>
                  <a:pt x="813319" y="145923"/>
                </a:lnTo>
                <a:close/>
              </a:path>
              <a:path w="1150620" h="410210">
                <a:moveTo>
                  <a:pt x="352269" y="139319"/>
                </a:moveTo>
                <a:lnTo>
                  <a:pt x="352055" y="139319"/>
                </a:lnTo>
                <a:lnTo>
                  <a:pt x="352269" y="139319"/>
                </a:lnTo>
                <a:close/>
              </a:path>
              <a:path w="1150620" h="410210">
                <a:moveTo>
                  <a:pt x="801078" y="137598"/>
                </a:moveTo>
                <a:lnTo>
                  <a:pt x="801367" y="137795"/>
                </a:lnTo>
                <a:lnTo>
                  <a:pt x="801078" y="137598"/>
                </a:lnTo>
                <a:close/>
              </a:path>
              <a:path w="1150620" h="410210">
                <a:moveTo>
                  <a:pt x="916903" y="129159"/>
                </a:moveTo>
                <a:lnTo>
                  <a:pt x="788046" y="129159"/>
                </a:lnTo>
                <a:lnTo>
                  <a:pt x="801078" y="137598"/>
                </a:lnTo>
                <a:lnTo>
                  <a:pt x="800619" y="137287"/>
                </a:lnTo>
                <a:lnTo>
                  <a:pt x="926494" y="137287"/>
                </a:lnTo>
                <a:lnTo>
                  <a:pt x="916903" y="129159"/>
                </a:lnTo>
                <a:close/>
              </a:path>
              <a:path w="1150620" h="410210">
                <a:moveTo>
                  <a:pt x="372375" y="131825"/>
                </a:moveTo>
                <a:lnTo>
                  <a:pt x="371867" y="131953"/>
                </a:lnTo>
                <a:lnTo>
                  <a:pt x="372035" y="131953"/>
                </a:lnTo>
                <a:lnTo>
                  <a:pt x="372375" y="131825"/>
                </a:lnTo>
                <a:close/>
              </a:path>
              <a:path w="1150620" h="410210">
                <a:moveTo>
                  <a:pt x="907902" y="121920"/>
                </a:moveTo>
                <a:lnTo>
                  <a:pt x="775854" y="121920"/>
                </a:lnTo>
                <a:lnTo>
                  <a:pt x="788935" y="129794"/>
                </a:lnTo>
                <a:lnTo>
                  <a:pt x="788046" y="129159"/>
                </a:lnTo>
                <a:lnTo>
                  <a:pt x="916903" y="129159"/>
                </a:lnTo>
                <a:lnTo>
                  <a:pt x="915554" y="128016"/>
                </a:lnTo>
                <a:lnTo>
                  <a:pt x="907902" y="121920"/>
                </a:lnTo>
                <a:close/>
              </a:path>
              <a:path w="1150620" h="410210">
                <a:moveTo>
                  <a:pt x="392048" y="124841"/>
                </a:moveTo>
                <a:lnTo>
                  <a:pt x="391298" y="125095"/>
                </a:lnTo>
                <a:lnTo>
                  <a:pt x="392048" y="124841"/>
                </a:lnTo>
                <a:close/>
              </a:path>
              <a:path w="1150620" h="410210">
                <a:moveTo>
                  <a:pt x="891481" y="108966"/>
                </a:moveTo>
                <a:lnTo>
                  <a:pt x="751724" y="108966"/>
                </a:lnTo>
                <a:lnTo>
                  <a:pt x="752994" y="109600"/>
                </a:lnTo>
                <a:lnTo>
                  <a:pt x="764805" y="115697"/>
                </a:lnTo>
                <a:lnTo>
                  <a:pt x="776870" y="122555"/>
                </a:lnTo>
                <a:lnTo>
                  <a:pt x="775854" y="121920"/>
                </a:lnTo>
                <a:lnTo>
                  <a:pt x="907902" y="121920"/>
                </a:lnTo>
                <a:lnTo>
                  <a:pt x="900568" y="116078"/>
                </a:lnTo>
                <a:lnTo>
                  <a:pt x="891481" y="108966"/>
                </a:lnTo>
                <a:close/>
              </a:path>
              <a:path w="1150620" h="410210">
                <a:moveTo>
                  <a:pt x="763789" y="115189"/>
                </a:moveTo>
                <a:lnTo>
                  <a:pt x="764692" y="115697"/>
                </a:lnTo>
                <a:lnTo>
                  <a:pt x="763789" y="115189"/>
                </a:lnTo>
                <a:close/>
              </a:path>
              <a:path w="1150620" h="410210">
                <a:moveTo>
                  <a:pt x="429525" y="112141"/>
                </a:moveTo>
                <a:lnTo>
                  <a:pt x="428509" y="112395"/>
                </a:lnTo>
                <a:lnTo>
                  <a:pt x="428776" y="112395"/>
                </a:lnTo>
                <a:lnTo>
                  <a:pt x="429525" y="112141"/>
                </a:lnTo>
                <a:close/>
              </a:path>
              <a:path w="1150620" h="410210">
                <a:moveTo>
                  <a:pt x="752574" y="109403"/>
                </a:moveTo>
                <a:lnTo>
                  <a:pt x="752958" y="109600"/>
                </a:lnTo>
                <a:lnTo>
                  <a:pt x="752574" y="109403"/>
                </a:lnTo>
                <a:close/>
              </a:path>
              <a:path w="1150620" h="410210">
                <a:moveTo>
                  <a:pt x="884444" y="103505"/>
                </a:moveTo>
                <a:lnTo>
                  <a:pt x="740040" y="103505"/>
                </a:lnTo>
                <a:lnTo>
                  <a:pt x="741183" y="104012"/>
                </a:lnTo>
                <a:lnTo>
                  <a:pt x="752574" y="109403"/>
                </a:lnTo>
                <a:lnTo>
                  <a:pt x="751724" y="108966"/>
                </a:lnTo>
                <a:lnTo>
                  <a:pt x="891481" y="108966"/>
                </a:lnTo>
                <a:lnTo>
                  <a:pt x="885963" y="104648"/>
                </a:lnTo>
                <a:lnTo>
                  <a:pt x="884444" y="103505"/>
                </a:lnTo>
                <a:close/>
              </a:path>
              <a:path w="1150620" h="410210">
                <a:moveTo>
                  <a:pt x="740421" y="103684"/>
                </a:moveTo>
                <a:lnTo>
                  <a:pt x="741120" y="104012"/>
                </a:lnTo>
                <a:lnTo>
                  <a:pt x="740421" y="103684"/>
                </a:lnTo>
                <a:close/>
              </a:path>
              <a:path w="1150620" h="410210">
                <a:moveTo>
                  <a:pt x="877690" y="98425"/>
                </a:moveTo>
                <a:lnTo>
                  <a:pt x="728229" y="98425"/>
                </a:lnTo>
                <a:lnTo>
                  <a:pt x="740421" y="103684"/>
                </a:lnTo>
                <a:lnTo>
                  <a:pt x="740040" y="103505"/>
                </a:lnTo>
                <a:lnTo>
                  <a:pt x="884444" y="103505"/>
                </a:lnTo>
                <a:lnTo>
                  <a:pt x="877690" y="98425"/>
                </a:lnTo>
                <a:close/>
              </a:path>
              <a:path w="1150620" h="410210">
                <a:moveTo>
                  <a:pt x="464858" y="101219"/>
                </a:moveTo>
                <a:lnTo>
                  <a:pt x="464704" y="101219"/>
                </a:lnTo>
                <a:lnTo>
                  <a:pt x="463705" y="101527"/>
                </a:lnTo>
                <a:lnTo>
                  <a:pt x="464858" y="101219"/>
                </a:lnTo>
                <a:close/>
              </a:path>
              <a:path w="1150620" h="410210">
                <a:moveTo>
                  <a:pt x="871612" y="93853"/>
                </a:moveTo>
                <a:lnTo>
                  <a:pt x="716418" y="93853"/>
                </a:lnTo>
                <a:lnTo>
                  <a:pt x="717815" y="94361"/>
                </a:lnTo>
                <a:lnTo>
                  <a:pt x="729372" y="98933"/>
                </a:lnTo>
                <a:lnTo>
                  <a:pt x="728229" y="98425"/>
                </a:lnTo>
                <a:lnTo>
                  <a:pt x="877690" y="98425"/>
                </a:lnTo>
                <a:lnTo>
                  <a:pt x="871612" y="93853"/>
                </a:lnTo>
                <a:close/>
              </a:path>
              <a:path w="1150620" h="410210">
                <a:moveTo>
                  <a:pt x="717003" y="94082"/>
                </a:moveTo>
                <a:lnTo>
                  <a:pt x="717714" y="94361"/>
                </a:lnTo>
                <a:lnTo>
                  <a:pt x="717003" y="94082"/>
                </a:lnTo>
                <a:close/>
              </a:path>
              <a:path w="1150620" h="410210">
                <a:moveTo>
                  <a:pt x="716418" y="93853"/>
                </a:moveTo>
                <a:lnTo>
                  <a:pt x="717003" y="94082"/>
                </a:lnTo>
                <a:lnTo>
                  <a:pt x="717815" y="94361"/>
                </a:lnTo>
                <a:lnTo>
                  <a:pt x="716418" y="93853"/>
                </a:lnTo>
                <a:close/>
              </a:path>
              <a:path w="1150620" h="410210">
                <a:moveTo>
                  <a:pt x="706331" y="90420"/>
                </a:moveTo>
                <a:lnTo>
                  <a:pt x="717003" y="94082"/>
                </a:lnTo>
                <a:lnTo>
                  <a:pt x="716418" y="93853"/>
                </a:lnTo>
                <a:lnTo>
                  <a:pt x="871612" y="93853"/>
                </a:lnTo>
                <a:lnTo>
                  <a:pt x="867144" y="90678"/>
                </a:lnTo>
                <a:lnTo>
                  <a:pt x="707274" y="90678"/>
                </a:lnTo>
                <a:lnTo>
                  <a:pt x="706331" y="90420"/>
                </a:lnTo>
                <a:close/>
              </a:path>
              <a:path w="1150620" h="410210">
                <a:moveTo>
                  <a:pt x="497597" y="92456"/>
                </a:moveTo>
                <a:lnTo>
                  <a:pt x="496073" y="92837"/>
                </a:lnTo>
                <a:lnTo>
                  <a:pt x="496714" y="92692"/>
                </a:lnTo>
                <a:lnTo>
                  <a:pt x="497597" y="92456"/>
                </a:lnTo>
                <a:close/>
              </a:path>
              <a:path w="1150620" h="410210">
                <a:moveTo>
                  <a:pt x="496714" y="92692"/>
                </a:moveTo>
                <a:lnTo>
                  <a:pt x="496073" y="92837"/>
                </a:lnTo>
                <a:lnTo>
                  <a:pt x="496714" y="92692"/>
                </a:lnTo>
                <a:close/>
              </a:path>
              <a:path w="1150620" h="410210">
                <a:moveTo>
                  <a:pt x="497762" y="92456"/>
                </a:moveTo>
                <a:lnTo>
                  <a:pt x="497597" y="92456"/>
                </a:lnTo>
                <a:lnTo>
                  <a:pt x="496714" y="92692"/>
                </a:lnTo>
                <a:lnTo>
                  <a:pt x="497762" y="92456"/>
                </a:lnTo>
                <a:close/>
              </a:path>
              <a:path w="1150620" h="410210">
                <a:moveTo>
                  <a:pt x="704861" y="89916"/>
                </a:moveTo>
                <a:lnTo>
                  <a:pt x="706331" y="90420"/>
                </a:lnTo>
                <a:lnTo>
                  <a:pt x="707274" y="90678"/>
                </a:lnTo>
                <a:lnTo>
                  <a:pt x="704861" y="89916"/>
                </a:lnTo>
                <a:close/>
              </a:path>
              <a:path w="1150620" h="410210">
                <a:moveTo>
                  <a:pt x="866071" y="89916"/>
                </a:moveTo>
                <a:lnTo>
                  <a:pt x="704861" y="89916"/>
                </a:lnTo>
                <a:lnTo>
                  <a:pt x="707274" y="90678"/>
                </a:lnTo>
                <a:lnTo>
                  <a:pt x="867144" y="90678"/>
                </a:lnTo>
                <a:lnTo>
                  <a:pt x="866071" y="89916"/>
                </a:lnTo>
                <a:close/>
              </a:path>
              <a:path w="1150620" h="410210">
                <a:moveTo>
                  <a:pt x="682168" y="83819"/>
                </a:moveTo>
                <a:lnTo>
                  <a:pt x="706331" y="90420"/>
                </a:lnTo>
                <a:lnTo>
                  <a:pt x="704861" y="89916"/>
                </a:lnTo>
                <a:lnTo>
                  <a:pt x="866071" y="89916"/>
                </a:lnTo>
                <a:lnTo>
                  <a:pt x="858028" y="84200"/>
                </a:lnTo>
                <a:lnTo>
                  <a:pt x="684160" y="84200"/>
                </a:lnTo>
                <a:lnTo>
                  <a:pt x="682168" y="83819"/>
                </a:lnTo>
                <a:close/>
              </a:path>
              <a:path w="1150620" h="410210">
                <a:moveTo>
                  <a:pt x="528712" y="85471"/>
                </a:moveTo>
                <a:lnTo>
                  <a:pt x="526934" y="85852"/>
                </a:lnTo>
                <a:lnTo>
                  <a:pt x="527344" y="85779"/>
                </a:lnTo>
                <a:lnTo>
                  <a:pt x="528712" y="85471"/>
                </a:lnTo>
                <a:close/>
              </a:path>
              <a:path w="1150620" h="410210">
                <a:moveTo>
                  <a:pt x="527344" y="85779"/>
                </a:moveTo>
                <a:lnTo>
                  <a:pt x="526934" y="85852"/>
                </a:lnTo>
                <a:lnTo>
                  <a:pt x="527344" y="85779"/>
                </a:lnTo>
                <a:close/>
              </a:path>
              <a:path w="1150620" h="410210">
                <a:moveTo>
                  <a:pt x="529096" y="85471"/>
                </a:moveTo>
                <a:lnTo>
                  <a:pt x="528712" y="85471"/>
                </a:lnTo>
                <a:lnTo>
                  <a:pt x="527344" y="85779"/>
                </a:lnTo>
                <a:lnTo>
                  <a:pt x="529096" y="85471"/>
                </a:lnTo>
                <a:close/>
              </a:path>
              <a:path w="1150620" h="410210">
                <a:moveTo>
                  <a:pt x="681239" y="83566"/>
                </a:moveTo>
                <a:lnTo>
                  <a:pt x="682168" y="83819"/>
                </a:lnTo>
                <a:lnTo>
                  <a:pt x="684160" y="84200"/>
                </a:lnTo>
                <a:lnTo>
                  <a:pt x="681239" y="83566"/>
                </a:lnTo>
                <a:close/>
              </a:path>
              <a:path w="1150620" h="410210">
                <a:moveTo>
                  <a:pt x="857134" y="83566"/>
                </a:moveTo>
                <a:lnTo>
                  <a:pt x="681239" y="83566"/>
                </a:lnTo>
                <a:lnTo>
                  <a:pt x="684160" y="84200"/>
                </a:lnTo>
                <a:lnTo>
                  <a:pt x="858028" y="84200"/>
                </a:lnTo>
                <a:lnTo>
                  <a:pt x="857134" y="83566"/>
                </a:lnTo>
                <a:close/>
              </a:path>
              <a:path w="1150620" h="410210">
                <a:moveTo>
                  <a:pt x="659598" y="79499"/>
                </a:moveTo>
                <a:lnTo>
                  <a:pt x="682168" y="83819"/>
                </a:lnTo>
                <a:lnTo>
                  <a:pt x="681239" y="83566"/>
                </a:lnTo>
                <a:lnTo>
                  <a:pt x="857134" y="83566"/>
                </a:lnTo>
                <a:lnTo>
                  <a:pt x="851333" y="79629"/>
                </a:lnTo>
                <a:lnTo>
                  <a:pt x="660792" y="79629"/>
                </a:lnTo>
                <a:lnTo>
                  <a:pt x="659598" y="79499"/>
                </a:lnTo>
                <a:close/>
              </a:path>
              <a:path w="1150620" h="410210">
                <a:moveTo>
                  <a:pt x="559080" y="80391"/>
                </a:moveTo>
                <a:lnTo>
                  <a:pt x="557922" y="80391"/>
                </a:lnTo>
                <a:lnTo>
                  <a:pt x="555763" y="80772"/>
                </a:lnTo>
                <a:lnTo>
                  <a:pt x="559080" y="80391"/>
                </a:lnTo>
                <a:close/>
              </a:path>
              <a:path w="1150620" h="410210">
                <a:moveTo>
                  <a:pt x="657617" y="79121"/>
                </a:moveTo>
                <a:lnTo>
                  <a:pt x="659598" y="79499"/>
                </a:lnTo>
                <a:lnTo>
                  <a:pt x="660792" y="79629"/>
                </a:lnTo>
                <a:lnTo>
                  <a:pt x="657617" y="79121"/>
                </a:lnTo>
                <a:close/>
              </a:path>
              <a:path w="1150620" h="410210">
                <a:moveTo>
                  <a:pt x="850584" y="79121"/>
                </a:moveTo>
                <a:lnTo>
                  <a:pt x="657617" y="79121"/>
                </a:lnTo>
                <a:lnTo>
                  <a:pt x="660792" y="79629"/>
                </a:lnTo>
                <a:lnTo>
                  <a:pt x="851333" y="79629"/>
                </a:lnTo>
                <a:lnTo>
                  <a:pt x="850584" y="79121"/>
                </a:lnTo>
                <a:close/>
              </a:path>
              <a:path w="1150620" h="410210">
                <a:moveTo>
                  <a:pt x="635899" y="76940"/>
                </a:moveTo>
                <a:lnTo>
                  <a:pt x="659598" y="79499"/>
                </a:lnTo>
                <a:lnTo>
                  <a:pt x="657617" y="79121"/>
                </a:lnTo>
                <a:lnTo>
                  <a:pt x="850584" y="79121"/>
                </a:lnTo>
                <a:lnTo>
                  <a:pt x="847402" y="76962"/>
                </a:lnTo>
                <a:lnTo>
                  <a:pt x="636662" y="76962"/>
                </a:lnTo>
                <a:lnTo>
                  <a:pt x="635899" y="76940"/>
                </a:lnTo>
                <a:close/>
              </a:path>
              <a:path w="1150620" h="410210">
                <a:moveTo>
                  <a:pt x="585474" y="77358"/>
                </a:moveTo>
                <a:lnTo>
                  <a:pt x="582941" y="77470"/>
                </a:lnTo>
                <a:lnTo>
                  <a:pt x="584503" y="77470"/>
                </a:lnTo>
                <a:lnTo>
                  <a:pt x="585474" y="77358"/>
                </a:lnTo>
                <a:close/>
              </a:path>
              <a:path w="1150620" h="410210">
                <a:moveTo>
                  <a:pt x="633741" y="76708"/>
                </a:moveTo>
                <a:lnTo>
                  <a:pt x="635899" y="76940"/>
                </a:lnTo>
                <a:lnTo>
                  <a:pt x="636662" y="76962"/>
                </a:lnTo>
                <a:lnTo>
                  <a:pt x="633741" y="76708"/>
                </a:lnTo>
                <a:close/>
              </a:path>
              <a:path w="1150620" h="410210">
                <a:moveTo>
                  <a:pt x="847028" y="76708"/>
                </a:moveTo>
                <a:lnTo>
                  <a:pt x="633741" y="76708"/>
                </a:lnTo>
                <a:lnTo>
                  <a:pt x="636662" y="76962"/>
                </a:lnTo>
                <a:lnTo>
                  <a:pt x="847402" y="76962"/>
                </a:lnTo>
                <a:lnTo>
                  <a:pt x="847028" y="76708"/>
                </a:lnTo>
                <a:close/>
              </a:path>
              <a:path w="1150620" h="410210">
                <a:moveTo>
                  <a:pt x="846279" y="76200"/>
                </a:moveTo>
                <a:lnTo>
                  <a:pt x="611770" y="76200"/>
                </a:lnTo>
                <a:lnTo>
                  <a:pt x="610696" y="76247"/>
                </a:lnTo>
                <a:lnTo>
                  <a:pt x="635899" y="76940"/>
                </a:lnTo>
                <a:lnTo>
                  <a:pt x="633741" y="76708"/>
                </a:lnTo>
                <a:lnTo>
                  <a:pt x="847028" y="76708"/>
                </a:lnTo>
                <a:lnTo>
                  <a:pt x="846279" y="76200"/>
                </a:lnTo>
                <a:close/>
              </a:path>
              <a:path w="1150620" h="410210">
                <a:moveTo>
                  <a:pt x="611770" y="76200"/>
                </a:moveTo>
                <a:lnTo>
                  <a:pt x="608976" y="76200"/>
                </a:lnTo>
                <a:lnTo>
                  <a:pt x="610696" y="76247"/>
                </a:lnTo>
                <a:lnTo>
                  <a:pt x="611770" y="76200"/>
                </a:lnTo>
                <a:close/>
              </a:path>
            </a:pathLst>
          </a:custGeom>
          <a:solidFill>
            <a:srgbClr val="FFFFFF"/>
          </a:solidFill>
        </p:spPr>
        <p:txBody>
          <a:bodyPr wrap="square" lIns="0" tIns="0" rIns="0" bIns="0" rtlCol="0"/>
          <a:lstStyle/>
          <a:p>
            <a:endParaRPr sz="1050"/>
          </a:p>
        </p:txBody>
      </p:sp>
      <p:grpSp>
        <p:nvGrpSpPr>
          <p:cNvPr id="43" name="object 43"/>
          <p:cNvGrpSpPr/>
          <p:nvPr/>
        </p:nvGrpSpPr>
        <p:grpSpPr>
          <a:xfrm>
            <a:off x="2821483" y="2780728"/>
            <a:ext cx="6178391" cy="2275523"/>
            <a:chOff x="3761976" y="3707638"/>
            <a:chExt cx="8237855" cy="3034030"/>
          </a:xfrm>
        </p:grpSpPr>
        <p:sp>
          <p:nvSpPr>
            <p:cNvPr id="44" name="object 44"/>
            <p:cNvSpPr/>
            <p:nvPr/>
          </p:nvSpPr>
          <p:spPr>
            <a:xfrm>
              <a:off x="3761976" y="3707638"/>
              <a:ext cx="1186815" cy="708660"/>
            </a:xfrm>
            <a:custGeom>
              <a:avLst/>
              <a:gdLst/>
              <a:ahLst/>
              <a:cxnLst/>
              <a:rect l="l" t="t" r="r" b="b"/>
              <a:pathLst>
                <a:path w="1186814" h="708660">
                  <a:moveTo>
                    <a:pt x="62628" y="626744"/>
                  </a:moveTo>
                  <a:lnTo>
                    <a:pt x="29735" y="633476"/>
                  </a:lnTo>
                  <a:lnTo>
                    <a:pt x="15823" y="639357"/>
                  </a:lnTo>
                  <a:lnTo>
                    <a:pt x="5589" y="649763"/>
                  </a:lnTo>
                  <a:lnTo>
                    <a:pt x="0" y="663265"/>
                  </a:lnTo>
                  <a:lnTo>
                    <a:pt x="17" y="678434"/>
                  </a:lnTo>
                  <a:lnTo>
                    <a:pt x="5899" y="692346"/>
                  </a:lnTo>
                  <a:lnTo>
                    <a:pt x="16305" y="702579"/>
                  </a:lnTo>
                  <a:lnTo>
                    <a:pt x="29807" y="708169"/>
                  </a:lnTo>
                  <a:lnTo>
                    <a:pt x="44975" y="708151"/>
                  </a:lnTo>
                  <a:lnTo>
                    <a:pt x="141241" y="687959"/>
                  </a:lnTo>
                  <a:lnTo>
                    <a:pt x="201058" y="674497"/>
                  </a:lnTo>
                  <a:lnTo>
                    <a:pt x="284370" y="654050"/>
                  </a:lnTo>
                  <a:lnTo>
                    <a:pt x="336059" y="640080"/>
                  </a:lnTo>
                  <a:lnTo>
                    <a:pt x="382195" y="626872"/>
                  </a:lnTo>
                  <a:lnTo>
                    <a:pt x="62374" y="626872"/>
                  </a:lnTo>
                  <a:lnTo>
                    <a:pt x="62628" y="626744"/>
                  </a:lnTo>
                  <a:close/>
                </a:path>
                <a:path w="1186814" h="708660">
                  <a:moveTo>
                    <a:pt x="94378" y="620141"/>
                  </a:moveTo>
                  <a:lnTo>
                    <a:pt x="62374" y="626872"/>
                  </a:lnTo>
                  <a:lnTo>
                    <a:pt x="382195" y="626872"/>
                  </a:lnTo>
                  <a:lnTo>
                    <a:pt x="384827" y="626110"/>
                  </a:lnTo>
                  <a:lnTo>
                    <a:pt x="403686" y="620268"/>
                  </a:lnTo>
                  <a:lnTo>
                    <a:pt x="94124" y="620268"/>
                  </a:lnTo>
                  <a:lnTo>
                    <a:pt x="94378" y="620141"/>
                  </a:lnTo>
                  <a:close/>
                </a:path>
                <a:path w="1186814" h="708660">
                  <a:moveTo>
                    <a:pt x="125112" y="613537"/>
                  </a:moveTo>
                  <a:lnTo>
                    <a:pt x="94124" y="620268"/>
                  </a:lnTo>
                  <a:lnTo>
                    <a:pt x="403686" y="620268"/>
                  </a:lnTo>
                  <a:lnTo>
                    <a:pt x="408195" y="618870"/>
                  </a:lnTo>
                  <a:lnTo>
                    <a:pt x="424456" y="613663"/>
                  </a:lnTo>
                  <a:lnTo>
                    <a:pt x="124731" y="613663"/>
                  </a:lnTo>
                  <a:lnTo>
                    <a:pt x="125112" y="613537"/>
                  </a:lnTo>
                  <a:close/>
                </a:path>
                <a:path w="1186814" h="708660">
                  <a:moveTo>
                    <a:pt x="183913" y="600201"/>
                  </a:moveTo>
                  <a:lnTo>
                    <a:pt x="154703" y="606932"/>
                  </a:lnTo>
                  <a:lnTo>
                    <a:pt x="154830" y="606932"/>
                  </a:lnTo>
                  <a:lnTo>
                    <a:pt x="124731" y="613663"/>
                  </a:lnTo>
                  <a:lnTo>
                    <a:pt x="424456" y="613663"/>
                  </a:lnTo>
                  <a:lnTo>
                    <a:pt x="430801" y="611632"/>
                  </a:lnTo>
                  <a:lnTo>
                    <a:pt x="452899" y="604266"/>
                  </a:lnTo>
                  <a:lnTo>
                    <a:pt x="464177" y="600329"/>
                  </a:lnTo>
                  <a:lnTo>
                    <a:pt x="183532" y="600329"/>
                  </a:lnTo>
                  <a:lnTo>
                    <a:pt x="183913" y="600201"/>
                  </a:lnTo>
                  <a:close/>
                </a:path>
                <a:path w="1186814" h="708660">
                  <a:moveTo>
                    <a:pt x="265447" y="580136"/>
                  </a:moveTo>
                  <a:lnTo>
                    <a:pt x="238777" y="586867"/>
                  </a:lnTo>
                  <a:lnTo>
                    <a:pt x="239031" y="586867"/>
                  </a:lnTo>
                  <a:lnTo>
                    <a:pt x="211599" y="593598"/>
                  </a:lnTo>
                  <a:lnTo>
                    <a:pt x="211853" y="593598"/>
                  </a:lnTo>
                  <a:lnTo>
                    <a:pt x="183532" y="600329"/>
                  </a:lnTo>
                  <a:lnTo>
                    <a:pt x="464177" y="600329"/>
                  </a:lnTo>
                  <a:lnTo>
                    <a:pt x="474362" y="596773"/>
                  </a:lnTo>
                  <a:lnTo>
                    <a:pt x="515637" y="581660"/>
                  </a:lnTo>
                  <a:lnTo>
                    <a:pt x="519101" y="580263"/>
                  </a:lnTo>
                  <a:lnTo>
                    <a:pt x="265193" y="580263"/>
                  </a:lnTo>
                  <a:lnTo>
                    <a:pt x="265447" y="580136"/>
                  </a:lnTo>
                  <a:close/>
                </a:path>
                <a:path w="1186814" h="708660">
                  <a:moveTo>
                    <a:pt x="291101" y="573405"/>
                  </a:moveTo>
                  <a:lnTo>
                    <a:pt x="265193" y="580263"/>
                  </a:lnTo>
                  <a:lnTo>
                    <a:pt x="519101" y="580263"/>
                  </a:lnTo>
                  <a:lnTo>
                    <a:pt x="535477" y="573659"/>
                  </a:lnTo>
                  <a:lnTo>
                    <a:pt x="290593" y="573659"/>
                  </a:lnTo>
                  <a:lnTo>
                    <a:pt x="291101" y="573405"/>
                  </a:lnTo>
                  <a:close/>
                </a:path>
                <a:path w="1186814" h="708660">
                  <a:moveTo>
                    <a:pt x="339742" y="559816"/>
                  </a:moveTo>
                  <a:lnTo>
                    <a:pt x="315485" y="566674"/>
                  </a:lnTo>
                  <a:lnTo>
                    <a:pt x="315739" y="566674"/>
                  </a:lnTo>
                  <a:lnTo>
                    <a:pt x="290593" y="573659"/>
                  </a:lnTo>
                  <a:lnTo>
                    <a:pt x="535477" y="573659"/>
                  </a:lnTo>
                  <a:lnTo>
                    <a:pt x="554372" y="566038"/>
                  </a:lnTo>
                  <a:lnTo>
                    <a:pt x="568340" y="559943"/>
                  </a:lnTo>
                  <a:lnTo>
                    <a:pt x="339488" y="559943"/>
                  </a:lnTo>
                  <a:lnTo>
                    <a:pt x="339742" y="559816"/>
                  </a:lnTo>
                  <a:close/>
                </a:path>
                <a:path w="1186814" h="708660">
                  <a:moveTo>
                    <a:pt x="363110" y="552957"/>
                  </a:moveTo>
                  <a:lnTo>
                    <a:pt x="339488" y="559943"/>
                  </a:lnTo>
                  <a:lnTo>
                    <a:pt x="568340" y="559943"/>
                  </a:lnTo>
                  <a:lnTo>
                    <a:pt x="583763" y="553212"/>
                  </a:lnTo>
                  <a:lnTo>
                    <a:pt x="362602" y="553212"/>
                  </a:lnTo>
                  <a:lnTo>
                    <a:pt x="363110" y="552957"/>
                  </a:lnTo>
                  <a:close/>
                </a:path>
                <a:path w="1186814" h="708660">
                  <a:moveTo>
                    <a:pt x="614331" y="539114"/>
                  </a:moveTo>
                  <a:lnTo>
                    <a:pt x="407433" y="539114"/>
                  </a:lnTo>
                  <a:lnTo>
                    <a:pt x="385081" y="546226"/>
                  </a:lnTo>
                  <a:lnTo>
                    <a:pt x="362602" y="553212"/>
                  </a:lnTo>
                  <a:lnTo>
                    <a:pt x="583763" y="553212"/>
                  </a:lnTo>
                  <a:lnTo>
                    <a:pt x="591329" y="549910"/>
                  </a:lnTo>
                  <a:lnTo>
                    <a:pt x="614331" y="539114"/>
                  </a:lnTo>
                  <a:close/>
                </a:path>
                <a:path w="1186814" h="708660">
                  <a:moveTo>
                    <a:pt x="469028" y="517651"/>
                  </a:moveTo>
                  <a:lnTo>
                    <a:pt x="448708" y="525018"/>
                  </a:lnTo>
                  <a:lnTo>
                    <a:pt x="428007" y="532257"/>
                  </a:lnTo>
                  <a:lnTo>
                    <a:pt x="407390" y="539128"/>
                  </a:lnTo>
                  <a:lnTo>
                    <a:pt x="614331" y="539114"/>
                  </a:lnTo>
                  <a:lnTo>
                    <a:pt x="626508" y="533400"/>
                  </a:lnTo>
                  <a:lnTo>
                    <a:pt x="656585" y="517906"/>
                  </a:lnTo>
                  <a:lnTo>
                    <a:pt x="468647" y="517906"/>
                  </a:lnTo>
                  <a:lnTo>
                    <a:pt x="469028" y="517651"/>
                  </a:lnTo>
                  <a:close/>
                </a:path>
                <a:path w="1186814" h="708660">
                  <a:moveTo>
                    <a:pt x="428642" y="532003"/>
                  </a:moveTo>
                  <a:lnTo>
                    <a:pt x="427885" y="532257"/>
                  </a:lnTo>
                  <a:lnTo>
                    <a:pt x="428642" y="532003"/>
                  </a:lnTo>
                  <a:close/>
                </a:path>
                <a:path w="1186814" h="708660">
                  <a:moveTo>
                    <a:pt x="448962" y="524891"/>
                  </a:moveTo>
                  <a:lnTo>
                    <a:pt x="448601" y="525018"/>
                  </a:lnTo>
                  <a:lnTo>
                    <a:pt x="448962" y="524891"/>
                  </a:lnTo>
                  <a:close/>
                </a:path>
                <a:path w="1186814" h="708660">
                  <a:moveTo>
                    <a:pt x="696304" y="495554"/>
                  </a:moveTo>
                  <a:lnTo>
                    <a:pt x="525543" y="495554"/>
                  </a:lnTo>
                  <a:lnTo>
                    <a:pt x="487570" y="510794"/>
                  </a:lnTo>
                  <a:lnTo>
                    <a:pt x="468647" y="517906"/>
                  </a:lnTo>
                  <a:lnTo>
                    <a:pt x="656585" y="517906"/>
                  </a:lnTo>
                  <a:lnTo>
                    <a:pt x="660036" y="516128"/>
                  </a:lnTo>
                  <a:lnTo>
                    <a:pt x="691913" y="498220"/>
                  </a:lnTo>
                  <a:lnTo>
                    <a:pt x="696304" y="495554"/>
                  </a:lnTo>
                  <a:close/>
                </a:path>
                <a:path w="1186814" h="708660">
                  <a:moveTo>
                    <a:pt x="488459" y="510413"/>
                  </a:moveTo>
                  <a:lnTo>
                    <a:pt x="487452" y="510794"/>
                  </a:lnTo>
                  <a:lnTo>
                    <a:pt x="488459" y="510413"/>
                  </a:lnTo>
                  <a:close/>
                </a:path>
                <a:path w="1186814" h="708660">
                  <a:moveTo>
                    <a:pt x="721393" y="480313"/>
                  </a:moveTo>
                  <a:lnTo>
                    <a:pt x="560468" y="480313"/>
                  </a:lnTo>
                  <a:lnTo>
                    <a:pt x="524527" y="495935"/>
                  </a:lnTo>
                  <a:lnTo>
                    <a:pt x="525543" y="495554"/>
                  </a:lnTo>
                  <a:lnTo>
                    <a:pt x="696304" y="495554"/>
                  </a:lnTo>
                  <a:lnTo>
                    <a:pt x="721393" y="480313"/>
                  </a:lnTo>
                  <a:close/>
                </a:path>
                <a:path w="1186814" h="708660">
                  <a:moveTo>
                    <a:pt x="593361" y="464693"/>
                  </a:moveTo>
                  <a:lnTo>
                    <a:pt x="559611" y="480686"/>
                  </a:lnTo>
                  <a:lnTo>
                    <a:pt x="560468" y="480313"/>
                  </a:lnTo>
                  <a:lnTo>
                    <a:pt x="721393" y="480313"/>
                  </a:lnTo>
                  <a:lnTo>
                    <a:pt x="722647" y="479551"/>
                  </a:lnTo>
                  <a:lnTo>
                    <a:pt x="744501" y="465328"/>
                  </a:lnTo>
                  <a:lnTo>
                    <a:pt x="592218" y="465328"/>
                  </a:lnTo>
                  <a:lnTo>
                    <a:pt x="593361" y="464693"/>
                  </a:lnTo>
                  <a:close/>
                </a:path>
                <a:path w="1186814" h="708660">
                  <a:moveTo>
                    <a:pt x="768750" y="448691"/>
                  </a:moveTo>
                  <a:lnTo>
                    <a:pt x="624603" y="448691"/>
                  </a:lnTo>
                  <a:lnTo>
                    <a:pt x="592218" y="465328"/>
                  </a:lnTo>
                  <a:lnTo>
                    <a:pt x="744501" y="465328"/>
                  </a:lnTo>
                  <a:lnTo>
                    <a:pt x="752111" y="460375"/>
                  </a:lnTo>
                  <a:lnTo>
                    <a:pt x="768750" y="448691"/>
                  </a:lnTo>
                  <a:close/>
                </a:path>
                <a:path w="1186814" h="708660">
                  <a:moveTo>
                    <a:pt x="791727" y="432054"/>
                  </a:moveTo>
                  <a:lnTo>
                    <a:pt x="654194" y="432054"/>
                  </a:lnTo>
                  <a:lnTo>
                    <a:pt x="623333" y="449325"/>
                  </a:lnTo>
                  <a:lnTo>
                    <a:pt x="624603" y="448691"/>
                  </a:lnTo>
                  <a:lnTo>
                    <a:pt x="768750" y="448691"/>
                  </a:lnTo>
                  <a:lnTo>
                    <a:pt x="780686" y="440309"/>
                  </a:lnTo>
                  <a:lnTo>
                    <a:pt x="791727" y="432054"/>
                  </a:lnTo>
                  <a:close/>
                </a:path>
                <a:path w="1186814" h="708660">
                  <a:moveTo>
                    <a:pt x="814384" y="414781"/>
                  </a:moveTo>
                  <a:lnTo>
                    <a:pt x="682642" y="414781"/>
                  </a:lnTo>
                  <a:lnTo>
                    <a:pt x="653051" y="432688"/>
                  </a:lnTo>
                  <a:lnTo>
                    <a:pt x="654194" y="432054"/>
                  </a:lnTo>
                  <a:lnTo>
                    <a:pt x="791727" y="432054"/>
                  </a:lnTo>
                  <a:lnTo>
                    <a:pt x="808372" y="419607"/>
                  </a:lnTo>
                  <a:lnTo>
                    <a:pt x="814384" y="414781"/>
                  </a:lnTo>
                  <a:close/>
                </a:path>
                <a:path w="1186814" h="708660">
                  <a:moveTo>
                    <a:pt x="709947" y="396875"/>
                  </a:moveTo>
                  <a:lnTo>
                    <a:pt x="681499" y="415417"/>
                  </a:lnTo>
                  <a:lnTo>
                    <a:pt x="682642" y="414781"/>
                  </a:lnTo>
                  <a:lnTo>
                    <a:pt x="814384" y="414781"/>
                  </a:lnTo>
                  <a:lnTo>
                    <a:pt x="835725" y="397637"/>
                  </a:lnTo>
                  <a:lnTo>
                    <a:pt x="708931" y="397637"/>
                  </a:lnTo>
                  <a:lnTo>
                    <a:pt x="709947" y="396875"/>
                  </a:lnTo>
                  <a:close/>
                </a:path>
                <a:path w="1186814" h="708660">
                  <a:moveTo>
                    <a:pt x="858648" y="378332"/>
                  </a:moveTo>
                  <a:lnTo>
                    <a:pt x="736363" y="378332"/>
                  </a:lnTo>
                  <a:lnTo>
                    <a:pt x="708931" y="397637"/>
                  </a:lnTo>
                  <a:lnTo>
                    <a:pt x="835725" y="397637"/>
                  </a:lnTo>
                  <a:lnTo>
                    <a:pt x="858648" y="378332"/>
                  </a:lnTo>
                  <a:close/>
                </a:path>
                <a:path w="1186814" h="708660">
                  <a:moveTo>
                    <a:pt x="880785" y="358901"/>
                  </a:moveTo>
                  <a:lnTo>
                    <a:pt x="762271" y="358901"/>
                  </a:lnTo>
                  <a:lnTo>
                    <a:pt x="735683" y="378811"/>
                  </a:lnTo>
                  <a:lnTo>
                    <a:pt x="736363" y="378332"/>
                  </a:lnTo>
                  <a:lnTo>
                    <a:pt x="858648" y="378332"/>
                  </a:lnTo>
                  <a:lnTo>
                    <a:pt x="861966" y="375538"/>
                  </a:lnTo>
                  <a:lnTo>
                    <a:pt x="880785" y="358901"/>
                  </a:lnTo>
                  <a:close/>
                </a:path>
                <a:path w="1186814" h="708660">
                  <a:moveTo>
                    <a:pt x="787417" y="338709"/>
                  </a:moveTo>
                  <a:lnTo>
                    <a:pt x="761278" y="359645"/>
                  </a:lnTo>
                  <a:lnTo>
                    <a:pt x="762271" y="358901"/>
                  </a:lnTo>
                  <a:lnTo>
                    <a:pt x="880785" y="358901"/>
                  </a:lnTo>
                  <a:lnTo>
                    <a:pt x="888255" y="352298"/>
                  </a:lnTo>
                  <a:lnTo>
                    <a:pt x="902300" y="339344"/>
                  </a:lnTo>
                  <a:lnTo>
                    <a:pt x="786782" y="339344"/>
                  </a:lnTo>
                  <a:lnTo>
                    <a:pt x="787417" y="338709"/>
                  </a:lnTo>
                  <a:close/>
                </a:path>
                <a:path w="1186814" h="708660">
                  <a:moveTo>
                    <a:pt x="925493" y="317626"/>
                  </a:moveTo>
                  <a:lnTo>
                    <a:pt x="812563" y="317626"/>
                  </a:lnTo>
                  <a:lnTo>
                    <a:pt x="786782" y="339344"/>
                  </a:lnTo>
                  <a:lnTo>
                    <a:pt x="902300" y="339344"/>
                  </a:lnTo>
                  <a:lnTo>
                    <a:pt x="914417" y="328168"/>
                  </a:lnTo>
                  <a:lnTo>
                    <a:pt x="925493" y="317626"/>
                  </a:lnTo>
                  <a:close/>
                </a:path>
                <a:path w="1186814" h="708660">
                  <a:moveTo>
                    <a:pt x="887874" y="248157"/>
                  </a:moveTo>
                  <a:lnTo>
                    <a:pt x="862093" y="272795"/>
                  </a:lnTo>
                  <a:lnTo>
                    <a:pt x="836947" y="295910"/>
                  </a:lnTo>
                  <a:lnTo>
                    <a:pt x="811801" y="318262"/>
                  </a:lnTo>
                  <a:lnTo>
                    <a:pt x="812563" y="317626"/>
                  </a:lnTo>
                  <a:lnTo>
                    <a:pt x="925493" y="317626"/>
                  </a:lnTo>
                  <a:lnTo>
                    <a:pt x="940706" y="303149"/>
                  </a:lnTo>
                  <a:lnTo>
                    <a:pt x="967376" y="277113"/>
                  </a:lnTo>
                  <a:lnTo>
                    <a:pt x="994427" y="249936"/>
                  </a:lnTo>
                  <a:lnTo>
                    <a:pt x="995793" y="248538"/>
                  </a:lnTo>
                  <a:lnTo>
                    <a:pt x="887620" y="248538"/>
                  </a:lnTo>
                  <a:lnTo>
                    <a:pt x="887874" y="248157"/>
                  </a:lnTo>
                  <a:close/>
                </a:path>
                <a:path w="1186814" h="708660">
                  <a:moveTo>
                    <a:pt x="837328" y="295529"/>
                  </a:moveTo>
                  <a:lnTo>
                    <a:pt x="836901" y="295910"/>
                  </a:lnTo>
                  <a:lnTo>
                    <a:pt x="837328" y="295529"/>
                  </a:lnTo>
                  <a:close/>
                </a:path>
                <a:path w="1186814" h="708660">
                  <a:moveTo>
                    <a:pt x="862601" y="272288"/>
                  </a:moveTo>
                  <a:lnTo>
                    <a:pt x="862050" y="272795"/>
                  </a:lnTo>
                  <a:lnTo>
                    <a:pt x="862601" y="272288"/>
                  </a:lnTo>
                  <a:close/>
                </a:path>
                <a:path w="1186814" h="708660">
                  <a:moveTo>
                    <a:pt x="1020993" y="222757"/>
                  </a:moveTo>
                  <a:lnTo>
                    <a:pt x="913909" y="222757"/>
                  </a:lnTo>
                  <a:lnTo>
                    <a:pt x="887620" y="248538"/>
                  </a:lnTo>
                  <a:lnTo>
                    <a:pt x="995793" y="248538"/>
                  </a:lnTo>
                  <a:lnTo>
                    <a:pt x="1020993" y="222757"/>
                  </a:lnTo>
                  <a:close/>
                </a:path>
                <a:path w="1186814" h="708660">
                  <a:moveTo>
                    <a:pt x="1154593" y="97774"/>
                  </a:moveTo>
                  <a:lnTo>
                    <a:pt x="1052371" y="97774"/>
                  </a:lnTo>
                  <a:lnTo>
                    <a:pt x="1066726" y="100451"/>
                  </a:lnTo>
                  <a:lnTo>
                    <a:pt x="1079390" y="108712"/>
                  </a:lnTo>
                  <a:lnTo>
                    <a:pt x="1087917" y="121233"/>
                  </a:lnTo>
                  <a:lnTo>
                    <a:pt x="1090836" y="135540"/>
                  </a:lnTo>
                  <a:lnTo>
                    <a:pt x="1088159" y="149895"/>
                  </a:lnTo>
                  <a:lnTo>
                    <a:pt x="1079898" y="162560"/>
                  </a:lnTo>
                  <a:lnTo>
                    <a:pt x="1053246" y="189797"/>
                  </a:lnTo>
                  <a:lnTo>
                    <a:pt x="1107584" y="243205"/>
                  </a:lnTo>
                  <a:lnTo>
                    <a:pt x="1154593" y="97774"/>
                  </a:lnTo>
                  <a:close/>
                </a:path>
                <a:path w="1186814" h="708660">
                  <a:moveTo>
                    <a:pt x="1046966" y="196214"/>
                  </a:moveTo>
                  <a:lnTo>
                    <a:pt x="940325" y="196214"/>
                  </a:lnTo>
                  <a:lnTo>
                    <a:pt x="913834" y="222831"/>
                  </a:lnTo>
                  <a:lnTo>
                    <a:pt x="1020993" y="222757"/>
                  </a:lnTo>
                  <a:lnTo>
                    <a:pt x="1046966" y="196214"/>
                  </a:lnTo>
                  <a:close/>
                </a:path>
                <a:path w="1186814" h="708660">
                  <a:moveTo>
                    <a:pt x="998932" y="136414"/>
                  </a:moveTo>
                  <a:lnTo>
                    <a:pt x="940071" y="196469"/>
                  </a:lnTo>
                  <a:lnTo>
                    <a:pt x="940325" y="196214"/>
                  </a:lnTo>
                  <a:lnTo>
                    <a:pt x="1046966" y="196214"/>
                  </a:lnTo>
                  <a:lnTo>
                    <a:pt x="1053246" y="189797"/>
                  </a:lnTo>
                  <a:lnTo>
                    <a:pt x="998932" y="136414"/>
                  </a:lnTo>
                  <a:close/>
                </a:path>
                <a:path w="1186814" h="708660">
                  <a:moveTo>
                    <a:pt x="1052371" y="97774"/>
                  </a:moveTo>
                  <a:lnTo>
                    <a:pt x="1038064" y="100693"/>
                  </a:lnTo>
                  <a:lnTo>
                    <a:pt x="1025542" y="109219"/>
                  </a:lnTo>
                  <a:lnTo>
                    <a:pt x="998932" y="136414"/>
                  </a:lnTo>
                  <a:lnTo>
                    <a:pt x="1053246" y="189797"/>
                  </a:lnTo>
                  <a:lnTo>
                    <a:pt x="1079898" y="162560"/>
                  </a:lnTo>
                  <a:lnTo>
                    <a:pt x="1088159" y="149895"/>
                  </a:lnTo>
                  <a:lnTo>
                    <a:pt x="1090836" y="135540"/>
                  </a:lnTo>
                  <a:lnTo>
                    <a:pt x="1087917" y="121233"/>
                  </a:lnTo>
                  <a:lnTo>
                    <a:pt x="1079390" y="108712"/>
                  </a:lnTo>
                  <a:lnTo>
                    <a:pt x="1066726" y="100451"/>
                  </a:lnTo>
                  <a:lnTo>
                    <a:pt x="1052371" y="97774"/>
                  </a:lnTo>
                  <a:close/>
                </a:path>
                <a:path w="1186814" h="708660">
                  <a:moveTo>
                    <a:pt x="1186197" y="0"/>
                  </a:moveTo>
                  <a:lnTo>
                    <a:pt x="944516" y="82931"/>
                  </a:lnTo>
                  <a:lnTo>
                    <a:pt x="998932" y="136414"/>
                  </a:lnTo>
                  <a:lnTo>
                    <a:pt x="1025542" y="109219"/>
                  </a:lnTo>
                  <a:lnTo>
                    <a:pt x="1038064" y="100693"/>
                  </a:lnTo>
                  <a:lnTo>
                    <a:pt x="1052371" y="97774"/>
                  </a:lnTo>
                  <a:lnTo>
                    <a:pt x="1154593" y="97774"/>
                  </a:lnTo>
                  <a:lnTo>
                    <a:pt x="1186197" y="0"/>
                  </a:lnTo>
                  <a:close/>
                </a:path>
              </a:pathLst>
            </a:custGeom>
            <a:solidFill>
              <a:srgbClr val="FFFFFF"/>
            </a:solidFill>
          </p:spPr>
          <p:txBody>
            <a:bodyPr wrap="square" lIns="0" tIns="0" rIns="0" bIns="0" rtlCol="0"/>
            <a:lstStyle/>
            <a:p>
              <a:endParaRPr sz="1050"/>
            </a:p>
          </p:txBody>
        </p:sp>
        <p:sp>
          <p:nvSpPr>
            <p:cNvPr id="45" name="object 45"/>
            <p:cNvSpPr/>
            <p:nvPr/>
          </p:nvSpPr>
          <p:spPr>
            <a:xfrm>
              <a:off x="5114036" y="3814572"/>
              <a:ext cx="6866255" cy="2908300"/>
            </a:xfrm>
            <a:custGeom>
              <a:avLst/>
              <a:gdLst/>
              <a:ahLst/>
              <a:cxnLst/>
              <a:rect l="l" t="t" r="r" b="b"/>
              <a:pathLst>
                <a:path w="6866255" h="2908300">
                  <a:moveTo>
                    <a:pt x="0" y="138937"/>
                  </a:moveTo>
                  <a:lnTo>
                    <a:pt x="639063" y="1211579"/>
                  </a:lnTo>
                  <a:lnTo>
                    <a:pt x="639063" y="2423147"/>
                  </a:lnTo>
                  <a:lnTo>
                    <a:pt x="641283" y="2469822"/>
                  </a:lnTo>
                  <a:lnTo>
                    <a:pt x="647805" y="2515241"/>
                  </a:lnTo>
                  <a:lnTo>
                    <a:pt x="658426" y="2559203"/>
                  </a:lnTo>
                  <a:lnTo>
                    <a:pt x="672943" y="2601502"/>
                  </a:lnTo>
                  <a:lnTo>
                    <a:pt x="691153" y="2641937"/>
                  </a:lnTo>
                  <a:lnTo>
                    <a:pt x="712853" y="2680305"/>
                  </a:lnTo>
                  <a:lnTo>
                    <a:pt x="737839" y="2716401"/>
                  </a:lnTo>
                  <a:lnTo>
                    <a:pt x="765907" y="2750024"/>
                  </a:lnTo>
                  <a:lnTo>
                    <a:pt x="796855" y="2780969"/>
                  </a:lnTo>
                  <a:lnTo>
                    <a:pt x="830479" y="2809035"/>
                  </a:lnTo>
                  <a:lnTo>
                    <a:pt x="866575" y="2834017"/>
                  </a:lnTo>
                  <a:lnTo>
                    <a:pt x="904941" y="2855713"/>
                  </a:lnTo>
                  <a:lnTo>
                    <a:pt x="945373" y="2873920"/>
                  </a:lnTo>
                  <a:lnTo>
                    <a:pt x="987668" y="2888434"/>
                  </a:lnTo>
                  <a:lnTo>
                    <a:pt x="1031622" y="2899053"/>
                  </a:lnTo>
                  <a:lnTo>
                    <a:pt x="1077032" y="2905573"/>
                  </a:lnTo>
                  <a:lnTo>
                    <a:pt x="1123696" y="2907791"/>
                  </a:lnTo>
                  <a:lnTo>
                    <a:pt x="6381495" y="2907791"/>
                  </a:lnTo>
                  <a:lnTo>
                    <a:pt x="6428159" y="2905573"/>
                  </a:lnTo>
                  <a:lnTo>
                    <a:pt x="6473569" y="2899053"/>
                  </a:lnTo>
                  <a:lnTo>
                    <a:pt x="6517523" y="2888434"/>
                  </a:lnTo>
                  <a:lnTo>
                    <a:pt x="6559818" y="2873920"/>
                  </a:lnTo>
                  <a:lnTo>
                    <a:pt x="6600250" y="2855713"/>
                  </a:lnTo>
                  <a:lnTo>
                    <a:pt x="6638616" y="2834017"/>
                  </a:lnTo>
                  <a:lnTo>
                    <a:pt x="6674712" y="2809035"/>
                  </a:lnTo>
                  <a:lnTo>
                    <a:pt x="6708336" y="2780969"/>
                  </a:lnTo>
                  <a:lnTo>
                    <a:pt x="6739284" y="2750024"/>
                  </a:lnTo>
                  <a:lnTo>
                    <a:pt x="6767352" y="2716401"/>
                  </a:lnTo>
                  <a:lnTo>
                    <a:pt x="6792338" y="2680305"/>
                  </a:lnTo>
                  <a:lnTo>
                    <a:pt x="6814038" y="2641937"/>
                  </a:lnTo>
                  <a:lnTo>
                    <a:pt x="6832248" y="2601502"/>
                  </a:lnTo>
                  <a:lnTo>
                    <a:pt x="6846765" y="2559203"/>
                  </a:lnTo>
                  <a:lnTo>
                    <a:pt x="6857386" y="2515241"/>
                  </a:lnTo>
                  <a:lnTo>
                    <a:pt x="6863908" y="2469822"/>
                  </a:lnTo>
                  <a:lnTo>
                    <a:pt x="6866128" y="2423147"/>
                  </a:lnTo>
                  <a:lnTo>
                    <a:pt x="6866128" y="484631"/>
                  </a:lnTo>
                  <a:lnTo>
                    <a:pt x="639063" y="484631"/>
                  </a:lnTo>
                  <a:lnTo>
                    <a:pt x="0" y="138937"/>
                  </a:lnTo>
                  <a:close/>
                </a:path>
                <a:path w="6866255" h="2908300">
                  <a:moveTo>
                    <a:pt x="6381495" y="0"/>
                  </a:moveTo>
                  <a:lnTo>
                    <a:pt x="1123696" y="0"/>
                  </a:lnTo>
                  <a:lnTo>
                    <a:pt x="1077032" y="2219"/>
                  </a:lnTo>
                  <a:lnTo>
                    <a:pt x="1031622" y="8741"/>
                  </a:lnTo>
                  <a:lnTo>
                    <a:pt x="987668" y="19362"/>
                  </a:lnTo>
                  <a:lnTo>
                    <a:pt x="945373" y="33879"/>
                  </a:lnTo>
                  <a:lnTo>
                    <a:pt x="904941" y="52089"/>
                  </a:lnTo>
                  <a:lnTo>
                    <a:pt x="866575" y="73789"/>
                  </a:lnTo>
                  <a:lnTo>
                    <a:pt x="830479" y="98775"/>
                  </a:lnTo>
                  <a:lnTo>
                    <a:pt x="796855" y="126843"/>
                  </a:lnTo>
                  <a:lnTo>
                    <a:pt x="765907" y="157791"/>
                  </a:lnTo>
                  <a:lnTo>
                    <a:pt x="737839" y="191415"/>
                  </a:lnTo>
                  <a:lnTo>
                    <a:pt x="712853" y="227511"/>
                  </a:lnTo>
                  <a:lnTo>
                    <a:pt x="691153" y="265877"/>
                  </a:lnTo>
                  <a:lnTo>
                    <a:pt x="672943" y="306309"/>
                  </a:lnTo>
                  <a:lnTo>
                    <a:pt x="658426" y="348604"/>
                  </a:lnTo>
                  <a:lnTo>
                    <a:pt x="647805" y="392558"/>
                  </a:lnTo>
                  <a:lnTo>
                    <a:pt x="641283" y="437968"/>
                  </a:lnTo>
                  <a:lnTo>
                    <a:pt x="639063" y="484631"/>
                  </a:lnTo>
                  <a:lnTo>
                    <a:pt x="6866128" y="484631"/>
                  </a:lnTo>
                  <a:lnTo>
                    <a:pt x="6863908" y="437968"/>
                  </a:lnTo>
                  <a:lnTo>
                    <a:pt x="6857386" y="392558"/>
                  </a:lnTo>
                  <a:lnTo>
                    <a:pt x="6846765" y="348604"/>
                  </a:lnTo>
                  <a:lnTo>
                    <a:pt x="6832248" y="306309"/>
                  </a:lnTo>
                  <a:lnTo>
                    <a:pt x="6814038" y="265877"/>
                  </a:lnTo>
                  <a:lnTo>
                    <a:pt x="6792338" y="227511"/>
                  </a:lnTo>
                  <a:lnTo>
                    <a:pt x="6767352" y="191415"/>
                  </a:lnTo>
                  <a:lnTo>
                    <a:pt x="6739284" y="157791"/>
                  </a:lnTo>
                  <a:lnTo>
                    <a:pt x="6708336" y="126843"/>
                  </a:lnTo>
                  <a:lnTo>
                    <a:pt x="6674712" y="98775"/>
                  </a:lnTo>
                  <a:lnTo>
                    <a:pt x="6638616" y="73789"/>
                  </a:lnTo>
                  <a:lnTo>
                    <a:pt x="6600250" y="52089"/>
                  </a:lnTo>
                  <a:lnTo>
                    <a:pt x="6559818" y="33879"/>
                  </a:lnTo>
                  <a:lnTo>
                    <a:pt x="6517523" y="19362"/>
                  </a:lnTo>
                  <a:lnTo>
                    <a:pt x="6473569" y="8741"/>
                  </a:lnTo>
                  <a:lnTo>
                    <a:pt x="6428159" y="2219"/>
                  </a:lnTo>
                  <a:lnTo>
                    <a:pt x="6381495" y="0"/>
                  </a:lnTo>
                  <a:close/>
                </a:path>
              </a:pathLst>
            </a:custGeom>
            <a:solidFill>
              <a:srgbClr val="FFC000"/>
            </a:solidFill>
          </p:spPr>
          <p:txBody>
            <a:bodyPr wrap="square" lIns="0" tIns="0" rIns="0" bIns="0" rtlCol="0"/>
            <a:lstStyle/>
            <a:p>
              <a:endParaRPr sz="1050"/>
            </a:p>
          </p:txBody>
        </p:sp>
        <p:sp>
          <p:nvSpPr>
            <p:cNvPr id="46" name="object 46"/>
            <p:cNvSpPr/>
            <p:nvPr/>
          </p:nvSpPr>
          <p:spPr>
            <a:xfrm>
              <a:off x="5114036" y="3814572"/>
              <a:ext cx="6866255" cy="2908300"/>
            </a:xfrm>
            <a:custGeom>
              <a:avLst/>
              <a:gdLst/>
              <a:ahLst/>
              <a:cxnLst/>
              <a:rect l="l" t="t" r="r" b="b"/>
              <a:pathLst>
                <a:path w="6866255" h="2908300">
                  <a:moveTo>
                    <a:pt x="639063" y="484631"/>
                  </a:moveTo>
                  <a:lnTo>
                    <a:pt x="641283" y="437968"/>
                  </a:lnTo>
                  <a:lnTo>
                    <a:pt x="647805" y="392558"/>
                  </a:lnTo>
                  <a:lnTo>
                    <a:pt x="658426" y="348604"/>
                  </a:lnTo>
                  <a:lnTo>
                    <a:pt x="672943" y="306309"/>
                  </a:lnTo>
                  <a:lnTo>
                    <a:pt x="691153" y="265877"/>
                  </a:lnTo>
                  <a:lnTo>
                    <a:pt x="712853" y="227511"/>
                  </a:lnTo>
                  <a:lnTo>
                    <a:pt x="737839" y="191415"/>
                  </a:lnTo>
                  <a:lnTo>
                    <a:pt x="765907" y="157791"/>
                  </a:lnTo>
                  <a:lnTo>
                    <a:pt x="796855" y="126843"/>
                  </a:lnTo>
                  <a:lnTo>
                    <a:pt x="830479" y="98775"/>
                  </a:lnTo>
                  <a:lnTo>
                    <a:pt x="866575" y="73789"/>
                  </a:lnTo>
                  <a:lnTo>
                    <a:pt x="904941" y="52089"/>
                  </a:lnTo>
                  <a:lnTo>
                    <a:pt x="945373" y="33879"/>
                  </a:lnTo>
                  <a:lnTo>
                    <a:pt x="987668" y="19362"/>
                  </a:lnTo>
                  <a:lnTo>
                    <a:pt x="1031622" y="8741"/>
                  </a:lnTo>
                  <a:lnTo>
                    <a:pt x="1077032" y="2219"/>
                  </a:lnTo>
                  <a:lnTo>
                    <a:pt x="1123696" y="0"/>
                  </a:lnTo>
                  <a:lnTo>
                    <a:pt x="1676908" y="0"/>
                  </a:lnTo>
                  <a:lnTo>
                    <a:pt x="3233673" y="0"/>
                  </a:lnTo>
                  <a:lnTo>
                    <a:pt x="6381495" y="0"/>
                  </a:lnTo>
                  <a:lnTo>
                    <a:pt x="6428159" y="2219"/>
                  </a:lnTo>
                  <a:lnTo>
                    <a:pt x="6473569" y="8741"/>
                  </a:lnTo>
                  <a:lnTo>
                    <a:pt x="6517523" y="19362"/>
                  </a:lnTo>
                  <a:lnTo>
                    <a:pt x="6559818" y="33879"/>
                  </a:lnTo>
                  <a:lnTo>
                    <a:pt x="6600250" y="52089"/>
                  </a:lnTo>
                  <a:lnTo>
                    <a:pt x="6638616" y="73789"/>
                  </a:lnTo>
                  <a:lnTo>
                    <a:pt x="6674712" y="98775"/>
                  </a:lnTo>
                  <a:lnTo>
                    <a:pt x="6708336" y="126843"/>
                  </a:lnTo>
                  <a:lnTo>
                    <a:pt x="6739284" y="157791"/>
                  </a:lnTo>
                  <a:lnTo>
                    <a:pt x="6767352" y="191415"/>
                  </a:lnTo>
                  <a:lnTo>
                    <a:pt x="6792338" y="227511"/>
                  </a:lnTo>
                  <a:lnTo>
                    <a:pt x="6814038" y="265877"/>
                  </a:lnTo>
                  <a:lnTo>
                    <a:pt x="6832248" y="306309"/>
                  </a:lnTo>
                  <a:lnTo>
                    <a:pt x="6846765" y="348604"/>
                  </a:lnTo>
                  <a:lnTo>
                    <a:pt x="6857386" y="392558"/>
                  </a:lnTo>
                  <a:lnTo>
                    <a:pt x="6863908" y="437968"/>
                  </a:lnTo>
                  <a:lnTo>
                    <a:pt x="6866128" y="484631"/>
                  </a:lnTo>
                  <a:lnTo>
                    <a:pt x="6866128" y="1211579"/>
                  </a:lnTo>
                  <a:lnTo>
                    <a:pt x="6866128" y="2423147"/>
                  </a:lnTo>
                  <a:lnTo>
                    <a:pt x="6863908" y="2469822"/>
                  </a:lnTo>
                  <a:lnTo>
                    <a:pt x="6857386" y="2515241"/>
                  </a:lnTo>
                  <a:lnTo>
                    <a:pt x="6846765" y="2559203"/>
                  </a:lnTo>
                  <a:lnTo>
                    <a:pt x="6832248" y="2601502"/>
                  </a:lnTo>
                  <a:lnTo>
                    <a:pt x="6814038" y="2641937"/>
                  </a:lnTo>
                  <a:lnTo>
                    <a:pt x="6792338" y="2680305"/>
                  </a:lnTo>
                  <a:lnTo>
                    <a:pt x="6767352" y="2716401"/>
                  </a:lnTo>
                  <a:lnTo>
                    <a:pt x="6739284" y="2750024"/>
                  </a:lnTo>
                  <a:lnTo>
                    <a:pt x="6708336" y="2780969"/>
                  </a:lnTo>
                  <a:lnTo>
                    <a:pt x="6674712" y="2809035"/>
                  </a:lnTo>
                  <a:lnTo>
                    <a:pt x="6638616" y="2834017"/>
                  </a:lnTo>
                  <a:lnTo>
                    <a:pt x="6600250" y="2855713"/>
                  </a:lnTo>
                  <a:lnTo>
                    <a:pt x="6559818" y="2873920"/>
                  </a:lnTo>
                  <a:lnTo>
                    <a:pt x="6517523" y="2888434"/>
                  </a:lnTo>
                  <a:lnTo>
                    <a:pt x="6473569" y="2899053"/>
                  </a:lnTo>
                  <a:lnTo>
                    <a:pt x="6428159" y="2905573"/>
                  </a:lnTo>
                  <a:lnTo>
                    <a:pt x="6381495" y="2907791"/>
                  </a:lnTo>
                  <a:lnTo>
                    <a:pt x="3233673" y="2907791"/>
                  </a:lnTo>
                  <a:lnTo>
                    <a:pt x="1676908" y="2907791"/>
                  </a:lnTo>
                  <a:lnTo>
                    <a:pt x="1123696" y="2907791"/>
                  </a:lnTo>
                  <a:lnTo>
                    <a:pt x="1077032" y="2905573"/>
                  </a:lnTo>
                  <a:lnTo>
                    <a:pt x="1031622" y="2899053"/>
                  </a:lnTo>
                  <a:lnTo>
                    <a:pt x="987668" y="2888434"/>
                  </a:lnTo>
                  <a:lnTo>
                    <a:pt x="945373" y="2873920"/>
                  </a:lnTo>
                  <a:lnTo>
                    <a:pt x="904941" y="2855713"/>
                  </a:lnTo>
                  <a:lnTo>
                    <a:pt x="866575" y="2834017"/>
                  </a:lnTo>
                  <a:lnTo>
                    <a:pt x="830479" y="2809035"/>
                  </a:lnTo>
                  <a:lnTo>
                    <a:pt x="796855" y="2780969"/>
                  </a:lnTo>
                  <a:lnTo>
                    <a:pt x="765907" y="2750024"/>
                  </a:lnTo>
                  <a:lnTo>
                    <a:pt x="737839" y="2716401"/>
                  </a:lnTo>
                  <a:lnTo>
                    <a:pt x="712853" y="2680305"/>
                  </a:lnTo>
                  <a:lnTo>
                    <a:pt x="691153" y="2641937"/>
                  </a:lnTo>
                  <a:lnTo>
                    <a:pt x="672943" y="2601502"/>
                  </a:lnTo>
                  <a:lnTo>
                    <a:pt x="658426" y="2559203"/>
                  </a:lnTo>
                  <a:lnTo>
                    <a:pt x="647805" y="2515241"/>
                  </a:lnTo>
                  <a:lnTo>
                    <a:pt x="641283" y="2469822"/>
                  </a:lnTo>
                  <a:lnTo>
                    <a:pt x="639063" y="2423147"/>
                  </a:lnTo>
                  <a:lnTo>
                    <a:pt x="639063" y="1211579"/>
                  </a:lnTo>
                  <a:lnTo>
                    <a:pt x="0" y="138937"/>
                  </a:lnTo>
                  <a:lnTo>
                    <a:pt x="639063" y="484631"/>
                  </a:lnTo>
                  <a:close/>
                </a:path>
              </a:pathLst>
            </a:custGeom>
            <a:ln w="38100">
              <a:solidFill>
                <a:srgbClr val="000000"/>
              </a:solidFill>
            </a:ln>
          </p:spPr>
          <p:txBody>
            <a:bodyPr wrap="square" lIns="0" tIns="0" rIns="0" bIns="0" rtlCol="0"/>
            <a:lstStyle/>
            <a:p>
              <a:endParaRPr sz="1050"/>
            </a:p>
          </p:txBody>
        </p:sp>
      </p:grpSp>
      <p:sp>
        <p:nvSpPr>
          <p:cNvPr id="47" name="object 47"/>
          <p:cNvSpPr txBox="1"/>
          <p:nvPr/>
        </p:nvSpPr>
        <p:spPr>
          <a:xfrm>
            <a:off x="4480655" y="2890513"/>
            <a:ext cx="3827145" cy="425116"/>
          </a:xfrm>
          <a:prstGeom prst="rect">
            <a:avLst/>
          </a:prstGeom>
        </p:spPr>
        <p:txBody>
          <a:bodyPr vert="horz" wrap="square" lIns="0" tIns="9525" rIns="0" bIns="0" rtlCol="0">
            <a:spAutoFit/>
          </a:bodyPr>
          <a:lstStyle/>
          <a:p>
            <a:pPr marL="9525">
              <a:spcBef>
                <a:spcPts val="75"/>
              </a:spcBef>
            </a:pPr>
            <a:r>
              <a:rPr sz="2700" dirty="0">
                <a:latin typeface="Calibri"/>
                <a:cs typeface="Calibri"/>
              </a:rPr>
              <a:t>One</a:t>
            </a:r>
            <a:r>
              <a:rPr sz="2700" spc="-60" dirty="0">
                <a:latin typeface="Calibri"/>
                <a:cs typeface="Calibri"/>
              </a:rPr>
              <a:t> </a:t>
            </a:r>
            <a:r>
              <a:rPr sz="2700" dirty="0">
                <a:latin typeface="Calibri"/>
                <a:cs typeface="Calibri"/>
              </a:rPr>
              <a:t>library</a:t>
            </a:r>
            <a:r>
              <a:rPr sz="2700" spc="-38" dirty="0">
                <a:latin typeface="Calibri"/>
                <a:cs typeface="Calibri"/>
              </a:rPr>
              <a:t> </a:t>
            </a:r>
            <a:r>
              <a:rPr sz="2700" dirty="0">
                <a:latin typeface="Calibri"/>
                <a:cs typeface="Calibri"/>
              </a:rPr>
              <a:t>may</a:t>
            </a:r>
            <a:r>
              <a:rPr sz="2700" spc="-34" dirty="0">
                <a:latin typeface="Calibri"/>
                <a:cs typeface="Calibri"/>
              </a:rPr>
              <a:t> </a:t>
            </a:r>
            <a:r>
              <a:rPr sz="2700" spc="-8" dirty="0">
                <a:latin typeface="Calibri"/>
                <a:cs typeface="Calibri"/>
              </a:rPr>
              <a:t>implement</a:t>
            </a:r>
            <a:endParaRPr sz="2700">
              <a:latin typeface="Calibri"/>
              <a:cs typeface="Calibri"/>
            </a:endParaRPr>
          </a:p>
        </p:txBody>
      </p:sp>
      <p:sp>
        <p:nvSpPr>
          <p:cNvPr id="48" name="object 48"/>
          <p:cNvSpPr txBox="1"/>
          <p:nvPr/>
        </p:nvSpPr>
        <p:spPr>
          <a:xfrm>
            <a:off x="4480655" y="3302184"/>
            <a:ext cx="2735103" cy="425116"/>
          </a:xfrm>
          <a:prstGeom prst="rect">
            <a:avLst/>
          </a:prstGeom>
        </p:spPr>
        <p:txBody>
          <a:bodyPr vert="horz" wrap="square" lIns="0" tIns="9525" rIns="0" bIns="0" rtlCol="0">
            <a:spAutoFit/>
          </a:bodyPr>
          <a:lstStyle/>
          <a:p>
            <a:pPr marL="9525">
              <a:spcBef>
                <a:spcPts val="75"/>
              </a:spcBef>
            </a:pPr>
            <a:r>
              <a:rPr sz="2700" dirty="0">
                <a:latin typeface="Calibri"/>
                <a:cs typeface="Calibri"/>
              </a:rPr>
              <a:t>multiple</a:t>
            </a:r>
            <a:r>
              <a:rPr sz="2700" spc="-19" dirty="0">
                <a:latin typeface="Calibri"/>
                <a:cs typeface="Calibri"/>
              </a:rPr>
              <a:t> </a:t>
            </a:r>
            <a:r>
              <a:rPr sz="2700" spc="-8" dirty="0">
                <a:latin typeface="Calibri"/>
                <a:cs typeface="Calibri"/>
              </a:rPr>
              <a:t>algorithms</a:t>
            </a:r>
            <a:endParaRPr sz="2700">
              <a:latin typeface="Calibri"/>
              <a:cs typeface="Calibri"/>
            </a:endParaRPr>
          </a:p>
        </p:txBody>
      </p:sp>
      <p:sp>
        <p:nvSpPr>
          <p:cNvPr id="49" name="object 49"/>
          <p:cNvSpPr txBox="1"/>
          <p:nvPr/>
        </p:nvSpPr>
        <p:spPr>
          <a:xfrm>
            <a:off x="4480655" y="4125849"/>
            <a:ext cx="4317683" cy="840615"/>
          </a:xfrm>
          <a:prstGeom prst="rect">
            <a:avLst/>
          </a:prstGeom>
        </p:spPr>
        <p:txBody>
          <a:bodyPr vert="horz" wrap="square" lIns="0" tIns="9525" rIns="0" bIns="0" rtlCol="0">
            <a:spAutoFit/>
          </a:bodyPr>
          <a:lstStyle/>
          <a:p>
            <a:pPr marL="9525">
              <a:spcBef>
                <a:spcPts val="75"/>
              </a:spcBef>
              <a:tabLst>
                <a:tab pos="439103" algn="l"/>
              </a:tabLst>
            </a:pPr>
            <a:r>
              <a:rPr sz="2700" spc="-38" dirty="0">
                <a:latin typeface="Wingdings"/>
                <a:cs typeface="Wingdings"/>
              </a:rPr>
              <a:t></a:t>
            </a:r>
            <a:r>
              <a:rPr sz="2700" dirty="0">
                <a:latin typeface="Times New Roman"/>
                <a:cs typeface="Times New Roman"/>
              </a:rPr>
              <a:t>	</a:t>
            </a:r>
            <a:r>
              <a:rPr sz="2700" dirty="0">
                <a:latin typeface="Calibri"/>
                <a:cs typeface="Calibri"/>
              </a:rPr>
              <a:t>“I</a:t>
            </a:r>
            <a:r>
              <a:rPr sz="2700" spc="-53" dirty="0">
                <a:latin typeface="Calibri"/>
                <a:cs typeface="Calibri"/>
              </a:rPr>
              <a:t> </a:t>
            </a:r>
            <a:r>
              <a:rPr sz="2700" dirty="0">
                <a:latin typeface="Calibri"/>
                <a:cs typeface="Calibri"/>
              </a:rPr>
              <a:t>benchmarked</a:t>
            </a:r>
            <a:r>
              <a:rPr sz="2700" spc="-94" dirty="0">
                <a:latin typeface="Calibri"/>
                <a:cs typeface="Calibri"/>
              </a:rPr>
              <a:t> </a:t>
            </a:r>
            <a:r>
              <a:rPr sz="2700" spc="-8" dirty="0">
                <a:latin typeface="Calibri"/>
                <a:cs typeface="Calibri"/>
              </a:rPr>
              <a:t>faiss”</a:t>
            </a:r>
            <a:endParaRPr sz="2700">
              <a:latin typeface="Calibri"/>
              <a:cs typeface="Calibri"/>
            </a:endParaRPr>
          </a:p>
          <a:p>
            <a:pPr marL="9525">
              <a:tabLst>
                <a:tab pos="439103" algn="l"/>
              </a:tabLst>
            </a:pPr>
            <a:r>
              <a:rPr sz="2700" spc="-38" dirty="0">
                <a:latin typeface="Wingdings"/>
                <a:cs typeface="Wingdings"/>
              </a:rPr>
              <a:t></a:t>
            </a:r>
            <a:r>
              <a:rPr sz="2700" dirty="0">
                <a:latin typeface="Times New Roman"/>
                <a:cs typeface="Times New Roman"/>
              </a:rPr>
              <a:t>	</a:t>
            </a:r>
            <a:r>
              <a:rPr sz="2700" dirty="0">
                <a:latin typeface="Calibri"/>
                <a:cs typeface="Calibri"/>
              </a:rPr>
              <a:t>“I</a:t>
            </a:r>
            <a:r>
              <a:rPr sz="2700" spc="-34" dirty="0">
                <a:latin typeface="Calibri"/>
                <a:cs typeface="Calibri"/>
              </a:rPr>
              <a:t> </a:t>
            </a:r>
            <a:r>
              <a:rPr sz="2700" dirty="0">
                <a:latin typeface="Calibri"/>
                <a:cs typeface="Calibri"/>
              </a:rPr>
              <a:t>benchmarked</a:t>
            </a:r>
            <a:r>
              <a:rPr sz="2700" spc="-64" dirty="0">
                <a:latin typeface="Calibri"/>
                <a:cs typeface="Calibri"/>
              </a:rPr>
              <a:t> </a:t>
            </a:r>
            <a:r>
              <a:rPr sz="2700" dirty="0">
                <a:latin typeface="Calibri"/>
                <a:cs typeface="Calibri"/>
              </a:rPr>
              <a:t>PQ</a:t>
            </a:r>
            <a:r>
              <a:rPr sz="2700" spc="-38" dirty="0">
                <a:latin typeface="Calibri"/>
                <a:cs typeface="Calibri"/>
              </a:rPr>
              <a:t> </a:t>
            </a:r>
            <a:r>
              <a:rPr sz="2700" dirty="0">
                <a:latin typeface="Calibri"/>
                <a:cs typeface="Calibri"/>
              </a:rPr>
              <a:t>in</a:t>
            </a:r>
            <a:r>
              <a:rPr sz="2700" spc="-49" dirty="0">
                <a:latin typeface="Calibri"/>
                <a:cs typeface="Calibri"/>
              </a:rPr>
              <a:t> </a:t>
            </a:r>
            <a:r>
              <a:rPr sz="2700" spc="-8" dirty="0">
                <a:latin typeface="Calibri"/>
                <a:cs typeface="Calibri"/>
              </a:rPr>
              <a:t>faiss”</a:t>
            </a:r>
            <a:endParaRPr sz="2700">
              <a:latin typeface="Calibri"/>
              <a:cs typeface="Calibri"/>
            </a:endParaRPr>
          </a:p>
        </p:txBody>
      </p:sp>
      <p:sp>
        <p:nvSpPr>
          <p:cNvPr id="50" name="Google Shape;138;g1501cc781cf_0_0">
            <a:extLst>
              <a:ext uri="{FF2B5EF4-FFF2-40B4-BE49-F238E27FC236}">
                <a16:creationId xmlns:a16="http://schemas.microsoft.com/office/drawing/2014/main" id="{DA52D1CF-270B-AA30-FD5D-E9F4EA9F6289}"/>
              </a:ext>
            </a:extLst>
          </p:cNvPr>
          <p:cNvSpPr txBox="1"/>
          <p:nvPr/>
        </p:nvSpPr>
        <p:spPr>
          <a:xfrm>
            <a:off x="-1055944" y="487087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95000"/>
                    <a:lumOff val="5000"/>
                  </a:schemeClr>
                </a:solidFill>
                <a:latin typeface="Corbel"/>
                <a:ea typeface="Corbel"/>
                <a:cs typeface="Corbel"/>
                <a:sym typeface="Corbel"/>
              </a:rPr>
              <a:t>[</a:t>
            </a:r>
            <a:r>
              <a:rPr lang="en-US" sz="900" dirty="0">
                <a:solidFill>
                  <a:schemeClr val="tx1">
                    <a:lumMod val="95000"/>
                    <a:lumOff val="5000"/>
                  </a:schemeClr>
                </a:solidFill>
                <a:latin typeface="Corbel"/>
                <a:ea typeface="Corbel"/>
                <a:cs typeface="Corbel"/>
                <a:sym typeface="Corbel"/>
              </a:rPr>
              <a:t>Slides: Yusuke Matsui</a:t>
            </a:r>
            <a:r>
              <a:rPr lang="en" sz="900" dirty="0">
                <a:solidFill>
                  <a:schemeClr val="tx1">
                    <a:lumMod val="95000"/>
                    <a:lumOff val="5000"/>
                  </a:schemeClr>
                </a:solidFill>
                <a:latin typeface="Corbel"/>
                <a:ea typeface="Corbel"/>
                <a:cs typeface="Corbel"/>
                <a:sym typeface="Corbel"/>
              </a:rPr>
              <a:t>]</a:t>
            </a:r>
            <a:endParaRPr sz="900" dirty="0">
              <a:solidFill>
                <a:schemeClr val="tx1">
                  <a:lumMod val="95000"/>
                  <a:lumOff val="5000"/>
                </a:schemeClr>
              </a:solidFill>
              <a:latin typeface="Corbel"/>
              <a:ea typeface="Corbel"/>
              <a:cs typeface="Corbel"/>
              <a:sym typeface="Corbe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C902E1-E5B7-18D5-C46C-25364537CD88}"/>
              </a:ext>
            </a:extLst>
          </p:cNvPr>
          <p:cNvSpPr>
            <a:spLocks noGrp="1"/>
          </p:cNvSpPr>
          <p:nvPr>
            <p:ph type="body" sz="quarter" idx="10"/>
          </p:nvPr>
        </p:nvSpPr>
        <p:spPr/>
        <p:txBody>
          <a:bodyPr>
            <a:normAutofit/>
          </a:bodyPr>
          <a:lstStyle/>
          <a:p>
            <a:r>
              <a:rPr lang="en-US" sz="3200" dirty="0"/>
              <a:t>Let’s assume that we have our retrieval engine and data ready</a:t>
            </a:r>
          </a:p>
        </p:txBody>
      </p:sp>
    </p:spTree>
    <p:extLst>
      <p:ext uri="{BB962C8B-B14F-4D97-AF65-F5344CB8AC3E}">
        <p14:creationId xmlns:p14="http://schemas.microsoft.com/office/powerpoint/2010/main" val="37149239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07DC-AAAC-1109-5F6E-06B79449965A}"/>
              </a:ext>
            </a:extLst>
          </p:cNvPr>
          <p:cNvSpPr>
            <a:spLocks noGrp="1"/>
          </p:cNvSpPr>
          <p:nvPr>
            <p:ph type="title"/>
          </p:nvPr>
        </p:nvSpPr>
        <p:spPr/>
        <p:txBody>
          <a:bodyPr/>
          <a:lstStyle/>
          <a:p>
            <a:r>
              <a:rPr lang="en-US" dirty="0"/>
              <a:t>Retrieval-Augmented LM</a:t>
            </a:r>
          </a:p>
        </p:txBody>
      </p:sp>
      <p:sp>
        <p:nvSpPr>
          <p:cNvPr id="3" name="Text Placeholder 2">
            <a:extLst>
              <a:ext uri="{FF2B5EF4-FFF2-40B4-BE49-F238E27FC236}">
                <a16:creationId xmlns:a16="http://schemas.microsoft.com/office/drawing/2014/main" id="{B12FAED5-3040-3A94-4E61-9491FF201403}"/>
              </a:ext>
            </a:extLst>
          </p:cNvPr>
          <p:cNvSpPr>
            <a:spLocks noGrp="1"/>
          </p:cNvSpPr>
          <p:nvPr>
            <p:ph type="body" sz="quarter" idx="16"/>
          </p:nvPr>
        </p:nvSpPr>
        <p:spPr>
          <a:xfrm>
            <a:off x="533919" y="1390650"/>
            <a:ext cx="8527785" cy="3077573"/>
          </a:xfrm>
        </p:spPr>
        <p:txBody>
          <a:bodyPr/>
          <a:lstStyle/>
          <a:p>
            <a:r>
              <a:rPr lang="en-US" b="1" i="1" dirty="0">
                <a:effectLst/>
                <a:highlight>
                  <a:srgbClr val="FCFFFF"/>
                </a:highlight>
                <a:latin typeface="HelveticaNeue" panose="02000503000000020004" pitchFamily="2" charset="0"/>
              </a:rPr>
              <a:t>x </a:t>
            </a:r>
            <a:r>
              <a:rPr lang="en-US" b="0" dirty="0">
                <a:effectLst/>
                <a:highlight>
                  <a:srgbClr val="FCFFFF"/>
                </a:highlight>
                <a:latin typeface="HelveticaNeue" panose="02000503000000020004" pitchFamily="2" charset="0"/>
              </a:rPr>
              <a:t>= World Cup 2022 was the last before the increase to [MASK] in the 2026 tournament. </a:t>
            </a:r>
            <a:endParaRPr lang="en-US" sz="1400" dirty="0">
              <a:effectLst/>
              <a:highlight>
                <a:srgbClr val="FCFFFF"/>
              </a:highlight>
            </a:endParaRPr>
          </a:p>
          <a:p>
            <a:endParaRPr lang="en-US" dirty="0"/>
          </a:p>
        </p:txBody>
      </p:sp>
      <p:pic>
        <p:nvPicPr>
          <p:cNvPr id="5" name="Picture 4">
            <a:extLst>
              <a:ext uri="{FF2B5EF4-FFF2-40B4-BE49-F238E27FC236}">
                <a16:creationId xmlns:a16="http://schemas.microsoft.com/office/drawing/2014/main" id="{F6383317-2F99-82F0-3787-14CC37CB32AB}"/>
              </a:ext>
            </a:extLst>
          </p:cNvPr>
          <p:cNvPicPr>
            <a:picLocks noChangeAspect="1"/>
          </p:cNvPicPr>
          <p:nvPr/>
        </p:nvPicPr>
        <p:blipFill rotWithShape="1">
          <a:blip r:embed="rId2"/>
          <a:srcRect t="4879"/>
          <a:stretch/>
        </p:blipFill>
        <p:spPr>
          <a:xfrm>
            <a:off x="952662" y="1819656"/>
            <a:ext cx="7203785" cy="2852424"/>
          </a:xfrm>
          <a:prstGeom prst="rect">
            <a:avLst/>
          </a:prstGeom>
        </p:spPr>
      </p:pic>
      <p:sp>
        <p:nvSpPr>
          <p:cNvPr id="6" name="Google Shape;138;g1501cc781cf_0_0">
            <a:extLst>
              <a:ext uri="{FF2B5EF4-FFF2-40B4-BE49-F238E27FC236}">
                <a16:creationId xmlns:a16="http://schemas.microsoft.com/office/drawing/2014/main" id="{7C16EA11-9A76-C4A6-CB89-D2442702D87D}"/>
              </a:ext>
            </a:extLst>
          </p:cNvPr>
          <p:cNvSpPr txBox="1"/>
          <p:nvPr/>
        </p:nvSpPr>
        <p:spPr>
          <a:xfrm>
            <a:off x="2903308" y="489311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a:t>
            </a:r>
            <a:r>
              <a:rPr lang="en-US" sz="900" dirty="0" err="1">
                <a:solidFill>
                  <a:schemeClr val="tx1">
                    <a:lumMod val="65000"/>
                    <a:lumOff val="35000"/>
                  </a:schemeClr>
                </a:solidFill>
                <a:latin typeface="Corbel"/>
                <a:ea typeface="Corbel"/>
                <a:cs typeface="Corbel"/>
                <a:sym typeface="Corbel"/>
              </a:rPr>
              <a:t>Akari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Asai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Sewon</a:t>
            </a:r>
            <a:r>
              <a:rPr lang="en-US" sz="900" dirty="0">
                <a:solidFill>
                  <a:schemeClr val="tx1">
                    <a:lumMod val="65000"/>
                    <a:lumOff val="35000"/>
                  </a:schemeClr>
                </a:solidFill>
                <a:latin typeface="Corbel"/>
                <a:ea typeface="Corbel"/>
                <a:cs typeface="Corbel"/>
                <a:sym typeface="Corbel"/>
              </a:rPr>
              <a:t> Min, </a:t>
            </a:r>
            <a:r>
              <a:rPr lang="en-US" sz="900" dirty="0" err="1">
                <a:solidFill>
                  <a:schemeClr val="tx1">
                    <a:lumMod val="65000"/>
                    <a:lumOff val="35000"/>
                  </a:schemeClr>
                </a:solidFill>
                <a:latin typeface="Corbel"/>
                <a:ea typeface="Corbel"/>
                <a:cs typeface="Corbel"/>
                <a:sym typeface="Corbel"/>
              </a:rPr>
              <a:t>Zexuan</a:t>
            </a:r>
            <a:r>
              <a:rPr lang="en-US" sz="900" dirty="0">
                <a:solidFill>
                  <a:schemeClr val="tx1">
                    <a:lumMod val="65000"/>
                    <a:lumOff val="35000"/>
                  </a:schemeClr>
                </a:solidFill>
                <a:latin typeface="Corbel"/>
                <a:ea typeface="Corbel"/>
                <a:cs typeface="Corbel"/>
                <a:sym typeface="Corbel"/>
              </a:rPr>
              <a:t> Zhong, </a:t>
            </a:r>
            <a:r>
              <a:rPr lang="en-US" sz="900" dirty="0" err="1">
                <a:solidFill>
                  <a:schemeClr val="tx1">
                    <a:lumMod val="65000"/>
                    <a:lumOff val="35000"/>
                  </a:schemeClr>
                </a:solidFill>
                <a:latin typeface="Corbel"/>
                <a:ea typeface="Corbel"/>
                <a:cs typeface="Corbel"/>
                <a:sym typeface="Corbel"/>
              </a:rPr>
              <a:t>Danqi</a:t>
            </a:r>
            <a:r>
              <a:rPr lang="en-US" sz="900" dirty="0">
                <a:solidFill>
                  <a:schemeClr val="tx1">
                    <a:lumMod val="65000"/>
                    <a:lumOff val="35000"/>
                  </a:schemeClr>
                </a:solidFill>
                <a:latin typeface="Corbel"/>
                <a:ea typeface="Corbel"/>
                <a:cs typeface="Corbel"/>
                <a:sym typeface="Corbel"/>
              </a:rPr>
              <a:t> Chen</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Tree>
    <p:extLst>
      <p:ext uri="{BB962C8B-B14F-4D97-AF65-F5344CB8AC3E}">
        <p14:creationId xmlns:p14="http://schemas.microsoft.com/office/powerpoint/2010/main" val="12815817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7607"/>
            <a:ext cx="8085415" cy="477054"/>
          </a:xfrm>
          <a:prstGeom prst="rect">
            <a:avLst/>
          </a:prstGeom>
        </p:spPr>
        <p:txBody>
          <a:bodyPr vert="horz" wrap="square" lIns="0" tIns="15240" rIns="0" bIns="0" rtlCol="0">
            <a:spAutoFit/>
          </a:bodyPr>
          <a:lstStyle/>
          <a:p>
            <a:pPr marL="12700">
              <a:lnSpc>
                <a:spcPct val="100000"/>
              </a:lnSpc>
              <a:spcBef>
                <a:spcPts val="120"/>
              </a:spcBef>
            </a:pPr>
            <a:r>
              <a:rPr lang="en-US" spc="215" dirty="0"/>
              <a:t>Summary</a:t>
            </a:r>
            <a:endParaRPr spc="75" dirty="0"/>
          </a:p>
        </p:txBody>
      </p:sp>
      <p:sp>
        <p:nvSpPr>
          <p:cNvPr id="5" name="Content Placeholder 4">
            <a:extLst>
              <a:ext uri="{FF2B5EF4-FFF2-40B4-BE49-F238E27FC236}">
                <a16:creationId xmlns:a16="http://schemas.microsoft.com/office/drawing/2014/main" id="{B5B08E9B-914C-A76A-BEFD-DD9EBCD9D20C}"/>
              </a:ext>
            </a:extLst>
          </p:cNvPr>
          <p:cNvSpPr>
            <a:spLocks noGrp="1"/>
          </p:cNvSpPr>
          <p:nvPr>
            <p:ph type="body" sz="quarter" idx="16"/>
          </p:nvPr>
        </p:nvSpPr>
        <p:spPr/>
        <p:txBody>
          <a:bodyPr>
            <a:normAutofit fontScale="92500" lnSpcReduction="20000"/>
          </a:bodyPr>
          <a:lstStyle/>
          <a:p>
            <a:pPr marL="379095" indent="-367030">
              <a:lnSpc>
                <a:spcPct val="100000"/>
              </a:lnSpc>
              <a:spcBef>
                <a:spcPts val="100"/>
              </a:spcBef>
              <a:buFont typeface="Arial MT"/>
              <a:buChar char="●"/>
              <a:tabLst>
                <a:tab pos="379095" algn="l"/>
                <a:tab pos="379730" algn="l"/>
              </a:tabLst>
            </a:pPr>
            <a:r>
              <a:rPr lang="en-US" sz="2400" dirty="0"/>
              <a:t>How do we enable LMs to utilize external knowledge? </a:t>
            </a:r>
          </a:p>
          <a:p>
            <a:pPr marL="836295" lvl="1" indent="-367030">
              <a:lnSpc>
                <a:spcPct val="100000"/>
              </a:lnSpc>
              <a:spcBef>
                <a:spcPts val="100"/>
              </a:spcBef>
              <a:buFont typeface="Arial MT"/>
              <a:buChar char="●"/>
              <a:tabLst>
                <a:tab pos="379095" algn="l"/>
                <a:tab pos="379730" algn="l"/>
              </a:tabLst>
            </a:pPr>
            <a:r>
              <a:rPr lang="en-US" sz="1800" dirty="0"/>
              <a:t>Retrieval-augmented language models  </a:t>
            </a:r>
          </a:p>
          <a:p>
            <a:pPr marL="12065" indent="0">
              <a:lnSpc>
                <a:spcPct val="100000"/>
              </a:lnSpc>
              <a:spcBef>
                <a:spcPts val="100"/>
              </a:spcBef>
              <a:buNone/>
              <a:tabLst>
                <a:tab pos="379095" algn="l"/>
                <a:tab pos="379730" algn="l"/>
              </a:tabLst>
            </a:pPr>
            <a:r>
              <a:rPr lang="en-US" sz="2400" dirty="0"/>
              <a:t> </a:t>
            </a:r>
          </a:p>
          <a:p>
            <a:pPr marL="379095" indent="-367030">
              <a:lnSpc>
                <a:spcPct val="100000"/>
              </a:lnSpc>
              <a:spcBef>
                <a:spcPts val="100"/>
              </a:spcBef>
              <a:buFont typeface="Arial MT"/>
              <a:buChar char="●"/>
              <a:tabLst>
                <a:tab pos="379095" algn="l"/>
                <a:tab pos="379730" algn="l"/>
              </a:tabLst>
            </a:pPr>
            <a:r>
              <a:rPr lang="en-US" sz="2400" dirty="0"/>
              <a:t>A retriever is a function, </a:t>
            </a:r>
            <a:r>
              <a:rPr lang="en-US" sz="2400" dirty="0">
                <a:solidFill>
                  <a:srgbClr val="C00000"/>
                </a:solidFill>
              </a:rPr>
              <a:t>f(input, memory) → score</a:t>
            </a:r>
          </a:p>
          <a:p>
            <a:pPr marL="379095" indent="-367030">
              <a:lnSpc>
                <a:spcPct val="100000"/>
              </a:lnSpc>
              <a:spcBef>
                <a:spcPts val="100"/>
              </a:spcBef>
              <a:buFont typeface="Arial MT"/>
              <a:buChar char="●"/>
              <a:tabLst>
                <a:tab pos="379095" algn="l"/>
                <a:tab pos="379730" algn="l"/>
              </a:tabLst>
            </a:pPr>
            <a:endParaRPr lang="en-US" sz="2400" dirty="0">
              <a:solidFill>
                <a:srgbClr val="C00000"/>
              </a:solidFill>
            </a:endParaRPr>
          </a:p>
          <a:p>
            <a:pPr marL="379095" indent="-367030">
              <a:lnSpc>
                <a:spcPct val="100000"/>
              </a:lnSpc>
              <a:spcBef>
                <a:spcPts val="100"/>
              </a:spcBef>
              <a:buFont typeface="Arial MT"/>
              <a:buChar char="●"/>
              <a:tabLst>
                <a:tab pos="379095" algn="l"/>
                <a:tab pos="379730" algn="l"/>
              </a:tabLst>
            </a:pPr>
            <a:r>
              <a:rPr lang="en-US" sz="2400" dirty="0"/>
              <a:t>What we did not discuss:</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Attribution: Tracing decisions to the source knowledge</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How to modify the knowledge </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Conflicting knowledge</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Editing knowledge </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More efficient scaling </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  </a:t>
            </a:r>
          </a:p>
          <a:p>
            <a:pPr marL="836295" lvl="1" indent="-367030">
              <a:lnSpc>
                <a:spcPct val="100000"/>
              </a:lnSpc>
              <a:spcBef>
                <a:spcPts val="100"/>
              </a:spcBef>
              <a:buFont typeface="Arial MT"/>
              <a:buChar char="●"/>
              <a:tabLst>
                <a:tab pos="379095" algn="l"/>
                <a:tab pos="379730" algn="l"/>
              </a:tabLst>
            </a:pPr>
            <a:endParaRPr lang="en-US" sz="1800" dirty="0">
              <a:solidFill>
                <a:srgbClr val="C00000"/>
              </a:solidFill>
            </a:endParaRPr>
          </a:p>
        </p:txBody>
      </p:sp>
    </p:spTree>
    <p:extLst>
      <p:ext uri="{BB962C8B-B14F-4D97-AF65-F5344CB8AC3E}">
        <p14:creationId xmlns:p14="http://schemas.microsoft.com/office/powerpoint/2010/main" val="25304160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6F4BF-52A9-5AAB-DAC5-C9811DC20B4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AEFB6E10-6B21-224A-DE71-B8FACA304287}"/>
              </a:ext>
            </a:extLst>
          </p:cNvPr>
          <p:cNvSpPr>
            <a:spLocks noGrp="1"/>
          </p:cNvSpPr>
          <p:nvPr>
            <p:ph type="body" sz="quarter" idx="16"/>
          </p:nvPr>
        </p:nvSpPr>
        <p:spPr/>
        <p:txBody>
          <a:bodyPr anchor="ctr"/>
          <a:lstStyle/>
          <a:p>
            <a:pPr algn="ctr"/>
            <a:r>
              <a:rPr lang="en-US" sz="5400" dirty="0"/>
              <a:t>Alignment</a:t>
            </a:r>
          </a:p>
        </p:txBody>
      </p:sp>
      <p:sp>
        <p:nvSpPr>
          <p:cNvPr id="5" name="Text Placeholder 4">
            <a:extLst>
              <a:ext uri="{FF2B5EF4-FFF2-40B4-BE49-F238E27FC236}">
                <a16:creationId xmlns:a16="http://schemas.microsoft.com/office/drawing/2014/main" id="{E978D343-ADCD-3912-8B2E-CDFF1F9491D9}"/>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4103976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type="body" sz="quarter" idx="16"/>
          </p:nvPr>
        </p:nvSpPr>
        <p:spPr>
          <a:xfrm>
            <a:off x="294198" y="1112354"/>
            <a:ext cx="8849801" cy="3077573"/>
          </a:xfrm>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a:t>
            </a:r>
            <a:r>
              <a:rPr lang="en-US" sz="1700" spc="-4" dirty="0">
                <a:latin typeface="Corbel" panose="020B0503020204020204" pitchFamily="34" charset="0"/>
                <a:cs typeface="Calibri"/>
              </a:rPr>
              <a:t>.</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p>
          <a:p>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endParaRPr lang="en-US" sz="1700" dirty="0">
              <a:solidFill>
                <a:srgbClr val="175E53"/>
              </a:solidFill>
              <a:latin typeface="Corbel" panose="020B0503020204020204" pitchFamily="34" charset="0"/>
              <a:cs typeface="Calibri"/>
            </a:endParaRPr>
          </a:p>
          <a:p>
            <a:endParaRPr lang="en-US" sz="1700" spc="-4" dirty="0">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1745611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9031500"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LLM pre-training and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endParaRPr lang="en-US" sz="1800" dirty="0">
              <a:solidFill>
                <a:schemeClr val="tx1"/>
              </a:solidFill>
            </a:endParaRPr>
          </a:p>
        </p:txBody>
      </p:sp>
    </p:spTree>
    <p:extLst>
      <p:ext uri="{BB962C8B-B14F-4D97-AF65-F5344CB8AC3E}">
        <p14:creationId xmlns:p14="http://schemas.microsoft.com/office/powerpoint/2010/main" val="279074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8519582"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LLM pre-training and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endParaRPr lang="en-US" sz="1800" dirty="0">
              <a:solidFill>
                <a:schemeClr val="tx1"/>
              </a:solidFill>
            </a:endParaRPr>
          </a:p>
        </p:txBody>
      </p:sp>
    </p:spTree>
    <p:extLst>
      <p:ext uri="{BB962C8B-B14F-4D97-AF65-F5344CB8AC3E}">
        <p14:creationId xmlns:p14="http://schemas.microsoft.com/office/powerpoint/2010/main" val="370233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24</a:t>
            </a:fld>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6D35BCA3-DD5C-6384-33EF-9E279E0A9439}"/>
              </a:ext>
            </a:extLst>
          </p:cNvPr>
          <p:cNvPicPr>
            <a:picLocks noChangeAspect="1"/>
          </p:cNvPicPr>
          <p:nvPr/>
        </p:nvPicPr>
        <p:blipFill rotWithShape="1">
          <a:blip r:embed="rId4"/>
          <a:srcRect b="28632"/>
          <a:stretch/>
        </p:blipFill>
        <p:spPr>
          <a:xfrm>
            <a:off x="1058356" y="3162347"/>
            <a:ext cx="6781800" cy="177650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A3505E-9AAD-C7E7-32A5-140CFE31EA8D}"/>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800" dirty="0">
                    <a:latin typeface="Corbel" panose="020B0503020204020204" pitchFamily="34" charset="0"/>
                  </a:rPr>
                  <a:t>P(mat | the cat sat on the)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40A3505E-9AAD-C7E7-32A5-140CFE31EA8D}"/>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5"/>
                <a:stretch>
                  <a:fillRect b="-11290"/>
                </a:stretch>
              </a:blipFill>
            </p:spPr>
            <p:txBody>
              <a:bodyPr/>
              <a:lstStyle/>
              <a:p>
                <a:r>
                  <a:rPr lang="en-US">
                    <a:noFill/>
                  </a:rPr>
                  <a:t> </a:t>
                </a:r>
              </a:p>
            </p:txBody>
          </p:sp>
        </mc:Fallback>
      </mc:AlternateContent>
    </p:spTree>
    <p:extLst>
      <p:ext uri="{BB962C8B-B14F-4D97-AF65-F5344CB8AC3E}">
        <p14:creationId xmlns:p14="http://schemas.microsoft.com/office/powerpoint/2010/main" val="30801493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52F4-2078-F90D-3D3E-6EB3F294AA90}"/>
              </a:ext>
            </a:extLst>
          </p:cNvPr>
          <p:cNvSpPr>
            <a:spLocks noGrp="1"/>
          </p:cNvSpPr>
          <p:nvPr>
            <p:ph type="title"/>
          </p:nvPr>
        </p:nvSpPr>
        <p:spPr/>
        <p:txBody>
          <a:bodyPr/>
          <a:lstStyle/>
          <a:p>
            <a:r>
              <a:rPr lang="en-US" dirty="0"/>
              <a:t>[Mis]Alignment in Language Models</a:t>
            </a:r>
          </a:p>
        </p:txBody>
      </p:sp>
      <p:sp>
        <p:nvSpPr>
          <p:cNvPr id="3" name="Text Placeholder 2">
            <a:extLst>
              <a:ext uri="{FF2B5EF4-FFF2-40B4-BE49-F238E27FC236}">
                <a16:creationId xmlns:a16="http://schemas.microsoft.com/office/drawing/2014/main" id="{2969E307-76A1-2378-09B7-453AB7F794D7}"/>
              </a:ext>
            </a:extLst>
          </p:cNvPr>
          <p:cNvSpPr>
            <a:spLocks noGrp="1"/>
          </p:cNvSpPr>
          <p:nvPr>
            <p:ph type="body" sz="quarter" idx="16"/>
          </p:nvPr>
        </p:nvSpPr>
        <p:spPr/>
        <p:txBody>
          <a:bodyPr/>
          <a:lstStyle/>
          <a:p>
            <a:r>
              <a:rPr lang="en-US" dirty="0"/>
              <a:t>There is clearly a mismatch between what </a:t>
            </a:r>
            <a:r>
              <a:rPr lang="en-US" b="1" dirty="0"/>
              <a:t>pre-trained </a:t>
            </a:r>
            <a:r>
              <a:rPr lang="en-US" dirty="0"/>
              <a:t>models can do and what we want. </a:t>
            </a:r>
          </a:p>
          <a:p>
            <a:r>
              <a:rPr lang="en-US" dirty="0"/>
              <a:t>Addressing this gap is the focus of “alignment” research. </a:t>
            </a:r>
          </a:p>
          <a:p>
            <a:pPr lvl="1"/>
            <a:r>
              <a:rPr lang="en-US" dirty="0"/>
              <a:t>Making sure it does what its designers </a:t>
            </a:r>
            <a:r>
              <a:rPr lang="en-US" dirty="0">
                <a:solidFill>
                  <a:srgbClr val="C00000"/>
                </a:solidFill>
              </a:rPr>
              <a:t>intended</a:t>
            </a:r>
            <a:r>
              <a:rPr lang="en-US" dirty="0"/>
              <a:t>. </a:t>
            </a:r>
            <a:endParaRPr lang="en-US" sz="1600" dirty="0"/>
          </a:p>
          <a:p>
            <a:pPr lvl="1"/>
            <a:r>
              <a:rPr lang="en-US" dirty="0"/>
              <a:t>Making sure its outputs comply with </a:t>
            </a:r>
            <a:r>
              <a:rPr lang="en-US" dirty="0">
                <a:solidFill>
                  <a:srgbClr val="C00000"/>
                </a:solidFill>
              </a:rPr>
              <a:t>rules</a:t>
            </a:r>
            <a:r>
              <a:rPr lang="en-US" dirty="0"/>
              <a:t>.</a:t>
            </a:r>
            <a:endParaRPr lang="en-US" sz="1600" dirty="0"/>
          </a:p>
          <a:p>
            <a:pPr lvl="1"/>
            <a:r>
              <a:rPr lang="en-US" dirty="0"/>
              <a:t>Making sure it produces outputs that comply with </a:t>
            </a:r>
            <a:r>
              <a:rPr lang="en-US" dirty="0">
                <a:solidFill>
                  <a:srgbClr val="C00000"/>
                </a:solidFill>
              </a:rPr>
              <a:t>moral principles</a:t>
            </a:r>
            <a:r>
              <a:rPr lang="en-US" dirty="0"/>
              <a:t>. </a:t>
            </a:r>
          </a:p>
          <a:p>
            <a:pPr lvl="1"/>
            <a:r>
              <a:rPr lang="en-US" sz="1600" dirty="0"/>
              <a:t>….</a:t>
            </a:r>
          </a:p>
          <a:p>
            <a:pPr marL="0" indent="0">
              <a:buNone/>
            </a:pPr>
            <a:endParaRPr lang="en-US" sz="1600" dirty="0"/>
          </a:p>
          <a:p>
            <a:endParaRPr lang="en-US" dirty="0"/>
          </a:p>
        </p:txBody>
      </p:sp>
      <p:pic>
        <p:nvPicPr>
          <p:cNvPr id="4" name="Picture 2" descr="The Alignment Problem | Brian Christian">
            <a:extLst>
              <a:ext uri="{FF2B5EF4-FFF2-40B4-BE49-F238E27FC236}">
                <a16:creationId xmlns:a16="http://schemas.microsoft.com/office/drawing/2014/main" id="{3A43B8A4-EAD7-E85D-53B4-C10DD7AE6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518" y="2199462"/>
            <a:ext cx="1503404" cy="226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16053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E420-756A-E277-C53A-A1011027D486}"/>
              </a:ext>
            </a:extLst>
          </p:cNvPr>
          <p:cNvSpPr>
            <a:spLocks noGrp="1"/>
          </p:cNvSpPr>
          <p:nvPr>
            <p:ph type="title"/>
          </p:nvPr>
        </p:nvSpPr>
        <p:spPr/>
        <p:txBody>
          <a:bodyPr/>
          <a:lstStyle/>
          <a:p>
            <a:r>
              <a:rPr lang="en-US" dirty="0"/>
              <a:t>[Mis]Alignment in a Broad Sense </a:t>
            </a:r>
          </a:p>
        </p:txBody>
      </p:sp>
      <p:sp>
        <p:nvSpPr>
          <p:cNvPr id="3" name="Text Placeholder 2">
            <a:extLst>
              <a:ext uri="{FF2B5EF4-FFF2-40B4-BE49-F238E27FC236}">
                <a16:creationId xmlns:a16="http://schemas.microsoft.com/office/drawing/2014/main" id="{18FE685D-B74F-AE63-4850-B777DD272E37}"/>
              </a:ext>
            </a:extLst>
          </p:cNvPr>
          <p:cNvSpPr>
            <a:spLocks noGrp="1"/>
          </p:cNvSpPr>
          <p:nvPr>
            <p:ph type="body" sz="quarter" idx="16"/>
          </p:nvPr>
        </p:nvSpPr>
        <p:spPr/>
        <p:txBody>
          <a:bodyPr/>
          <a:lstStyle/>
          <a:p>
            <a:r>
              <a:rPr lang="en-US" dirty="0"/>
              <a:t>“The result of arranging in or along a line, or into appropriate relative positions; the layout or orientation of a thing or things disposed in this way” — Oxford Dictionary </a:t>
            </a:r>
          </a:p>
        </p:txBody>
      </p:sp>
      <p:pic>
        <p:nvPicPr>
          <p:cNvPr id="1026" name="Picture 2" descr="Why do Projects Fail?">
            <a:extLst>
              <a:ext uri="{FF2B5EF4-FFF2-40B4-BE49-F238E27FC236}">
                <a16:creationId xmlns:a16="http://schemas.microsoft.com/office/drawing/2014/main" id="{A4DC5C83-3CF8-D829-45D1-8955A917B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972" y="2298284"/>
            <a:ext cx="3711217" cy="212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65171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dirty="0"/>
              <a:t>Alignment Problem is Everywhere!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This is a fundamental problem of human society. </a:t>
            </a:r>
          </a:p>
          <a:p>
            <a:r>
              <a:rPr lang="en-US" dirty="0"/>
              <a:t>Most things we do in our day-to-day life is an alignment problem. </a:t>
            </a:r>
          </a:p>
          <a:p>
            <a:pPr marL="0" indent="0">
              <a:buNone/>
            </a:pPr>
            <a:endParaRPr lang="en-US" dirty="0"/>
          </a:p>
          <a:p>
            <a:r>
              <a:rPr lang="en-US" b="1" dirty="0"/>
              <a:t>Example 1: </a:t>
            </a:r>
            <a:r>
              <a:rPr lang="en-US" dirty="0"/>
              <a:t>Alignment mechanisms in this class: </a:t>
            </a:r>
          </a:p>
          <a:p>
            <a:pPr lvl="1"/>
            <a:r>
              <a:rPr lang="en-US" dirty="0"/>
              <a:t>Me giving lectures; You asking questions; You solving homework assignments, …</a:t>
            </a:r>
          </a:p>
          <a:p>
            <a:r>
              <a:rPr lang="en-US" b="1" dirty="0"/>
              <a:t>Example 2: </a:t>
            </a:r>
            <a:r>
              <a:rPr lang="en-US" dirty="0"/>
              <a:t>Alignment mechanisms in our society: </a:t>
            </a:r>
          </a:p>
          <a:p>
            <a:pPr lvl="1"/>
            <a:r>
              <a:rPr lang="en-US" dirty="0"/>
              <a:t>Law and its enforcement; norms and cultures; markets, democracy, … </a:t>
            </a:r>
          </a:p>
          <a:p>
            <a:pPr lvl="1"/>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pic>
        <p:nvPicPr>
          <p:cNvPr id="5" name="Picture 2" descr="The Invisible Hand In Bubble Economics - FasterCapital">
            <a:extLst>
              <a:ext uri="{FF2B5EF4-FFF2-40B4-BE49-F238E27FC236}">
                <a16:creationId xmlns:a16="http://schemas.microsoft.com/office/drawing/2014/main" id="{E7D26E79-4FB3-9887-CD89-923697E85C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19" t="15138" r="46931" b="4642"/>
          <a:stretch/>
        </p:blipFill>
        <p:spPr bwMode="auto">
          <a:xfrm>
            <a:off x="7781631" y="3036667"/>
            <a:ext cx="1277853" cy="1649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384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ormAutofit fontScale="77500" lnSpcReduction="20000"/>
          </a:bodyPr>
          <a:lstStyle/>
          <a:p>
            <a:pPr algn="ctr"/>
            <a:r>
              <a:rPr lang="en-US" sz="4800" dirty="0"/>
              <a:t>Aligning Language Models: </a:t>
            </a:r>
          </a:p>
          <a:p>
            <a:pPr algn="ctr"/>
            <a:r>
              <a:rPr lang="en-US" sz="4800" dirty="0"/>
              <a:t>Instruction-tuning  </a:t>
            </a:r>
          </a:p>
        </p:txBody>
      </p:sp>
    </p:spTree>
    <p:extLst>
      <p:ext uri="{BB962C8B-B14F-4D97-AF65-F5344CB8AC3E}">
        <p14:creationId xmlns:p14="http://schemas.microsoft.com/office/powerpoint/2010/main" val="12964937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solidFill>
                  <a:srgbClr val="C00000"/>
                </a:solidFill>
              </a:rPr>
              <a:t>Finetuning </a:t>
            </a:r>
            <a:r>
              <a:rPr lang="en-US" dirty="0"/>
              <a:t>language models on a collection of datasets that involve mapping </a:t>
            </a:r>
            <a:r>
              <a:rPr lang="en-US" dirty="0">
                <a:solidFill>
                  <a:srgbClr val="C00000"/>
                </a:solidFill>
              </a:rPr>
              <a:t>language instructions </a:t>
            </a:r>
            <a:r>
              <a:rPr lang="en-US" dirty="0"/>
              <a:t>to their corresponding </a:t>
            </a:r>
            <a:r>
              <a:rPr lang="en-US" dirty="0">
                <a:solidFill>
                  <a:srgbClr val="C00000"/>
                </a:solidFill>
              </a:rPr>
              <a:t>desirable generations</a:t>
            </a:r>
            <a:r>
              <a:rPr lang="en-US" dirty="0"/>
              <a:t>. </a:t>
            </a:r>
          </a:p>
        </p:txBody>
      </p:sp>
    </p:spTree>
    <p:extLst>
      <p:ext uri="{BB962C8B-B14F-4D97-AF65-F5344CB8AC3E}">
        <p14:creationId xmlns:p14="http://schemas.microsoft.com/office/powerpoint/2010/main" val="7073686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a:xfrm>
            <a:off x="533919" y="1072598"/>
            <a:ext cx="8610081" cy="3077573"/>
          </a:xfrm>
        </p:spPr>
        <p:txBody>
          <a:bodyPr>
            <a:normAutofit/>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sp>
        <p:nvSpPr>
          <p:cNvPr id="18" name="object 17">
            <a:extLst>
              <a:ext uri="{FF2B5EF4-FFF2-40B4-BE49-F238E27FC236}">
                <a16:creationId xmlns:a16="http://schemas.microsoft.com/office/drawing/2014/main" id="{58A6BAF7-2FCB-26BC-425C-88D57DE070B3}"/>
              </a:ext>
            </a:extLst>
          </p:cNvPr>
          <p:cNvSpPr txBox="1"/>
          <p:nvPr/>
        </p:nvSpPr>
        <p:spPr>
          <a:xfrm>
            <a:off x="5331249" y="502473"/>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Tree>
    <p:extLst>
      <p:ext uri="{BB962C8B-B14F-4D97-AF65-F5344CB8AC3E}">
        <p14:creationId xmlns:p14="http://schemas.microsoft.com/office/powerpoint/2010/main" val="236213180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1115495" y="6452244"/>
            <a:ext cx="24384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246</a:t>
            </a:fld>
            <a:endParaRPr spc="-19" dirty="0"/>
          </a:p>
        </p:txBody>
      </p:sp>
      <p:sp>
        <p:nvSpPr>
          <p:cNvPr id="4" name="object 4"/>
          <p:cNvSpPr txBox="1"/>
          <p:nvPr/>
        </p:nvSpPr>
        <p:spPr>
          <a:xfrm>
            <a:off x="1801126" y="4915959"/>
            <a:ext cx="5542598" cy="141321"/>
          </a:xfrm>
          <a:prstGeom prst="rect">
            <a:avLst/>
          </a:prstGeom>
        </p:spPr>
        <p:txBody>
          <a:bodyPr vert="horz" wrap="square" lIns="0" tIns="0" rIns="0" bIns="0" rtlCol="0">
            <a:spAutoFit/>
          </a:bodyPr>
          <a:lstStyle/>
          <a:p>
            <a:pPr marL="9525">
              <a:lnSpc>
                <a:spcPts val="1073"/>
              </a:lnSpc>
            </a:pPr>
            <a:r>
              <a:rPr sz="1050" dirty="0">
                <a:latin typeface="Calibri"/>
                <a:cs typeface="Calibri"/>
              </a:rPr>
              <a:t>The</a:t>
            </a:r>
            <a:r>
              <a:rPr sz="1050" spc="-15" dirty="0">
                <a:latin typeface="Calibri"/>
                <a:cs typeface="Calibri"/>
              </a:rPr>
              <a:t> </a:t>
            </a:r>
            <a:r>
              <a:rPr sz="1050" dirty="0">
                <a:latin typeface="Calibri"/>
                <a:cs typeface="Calibri"/>
              </a:rPr>
              <a:t>Flan</a:t>
            </a:r>
            <a:r>
              <a:rPr sz="1050" spc="-11" dirty="0">
                <a:latin typeface="Calibri"/>
                <a:cs typeface="Calibri"/>
              </a:rPr>
              <a:t> </a:t>
            </a:r>
            <a:r>
              <a:rPr sz="1050" dirty="0">
                <a:latin typeface="Calibri"/>
                <a:cs typeface="Calibri"/>
              </a:rPr>
              <a:t>Collection:</a:t>
            </a:r>
            <a:r>
              <a:rPr sz="1050" spc="-11" dirty="0">
                <a:latin typeface="Calibri"/>
                <a:cs typeface="Calibri"/>
              </a:rPr>
              <a:t> </a:t>
            </a:r>
            <a:r>
              <a:rPr sz="1050" dirty="0">
                <a:latin typeface="Calibri"/>
                <a:cs typeface="Calibri"/>
              </a:rPr>
              <a:t>Designing</a:t>
            </a:r>
            <a:r>
              <a:rPr sz="1050" spc="-11" dirty="0">
                <a:latin typeface="Calibri"/>
                <a:cs typeface="Calibri"/>
              </a:rPr>
              <a:t> </a:t>
            </a:r>
            <a:r>
              <a:rPr sz="1050" dirty="0">
                <a:latin typeface="Calibri"/>
                <a:cs typeface="Calibri"/>
              </a:rPr>
              <a:t>Data</a:t>
            </a:r>
            <a:r>
              <a:rPr sz="1050" spc="-11" dirty="0">
                <a:latin typeface="Calibri"/>
                <a:cs typeface="Calibri"/>
              </a:rPr>
              <a:t> </a:t>
            </a:r>
            <a:r>
              <a:rPr sz="1050" dirty="0">
                <a:latin typeface="Calibri"/>
                <a:cs typeface="Calibri"/>
              </a:rPr>
              <a:t>and</a:t>
            </a:r>
            <a:r>
              <a:rPr sz="1050" spc="-11" dirty="0">
                <a:latin typeface="Calibri"/>
                <a:cs typeface="Calibri"/>
              </a:rPr>
              <a:t> </a:t>
            </a:r>
            <a:r>
              <a:rPr sz="1050" dirty="0">
                <a:latin typeface="Calibri"/>
                <a:cs typeface="Calibri"/>
              </a:rPr>
              <a:t>Methods</a:t>
            </a:r>
            <a:r>
              <a:rPr sz="1050" spc="-11" dirty="0">
                <a:latin typeface="Calibri"/>
                <a:cs typeface="Calibri"/>
              </a:rPr>
              <a:t> </a:t>
            </a:r>
            <a:r>
              <a:rPr sz="1050" dirty="0">
                <a:latin typeface="Calibri"/>
                <a:cs typeface="Calibri"/>
              </a:rPr>
              <a:t>for</a:t>
            </a:r>
            <a:r>
              <a:rPr sz="1050" spc="-11" dirty="0">
                <a:latin typeface="Calibri"/>
                <a:cs typeface="Calibri"/>
              </a:rPr>
              <a:t> </a:t>
            </a:r>
            <a:r>
              <a:rPr sz="1050" spc="-8" dirty="0">
                <a:latin typeface="Calibri"/>
                <a:cs typeface="Calibri"/>
              </a:rPr>
              <a:t>Effective</a:t>
            </a:r>
            <a:r>
              <a:rPr sz="1050" spc="-11" dirty="0">
                <a:latin typeface="Calibri"/>
                <a:cs typeface="Calibri"/>
              </a:rPr>
              <a:t> </a:t>
            </a:r>
            <a:r>
              <a:rPr sz="1050" dirty="0">
                <a:latin typeface="Calibri"/>
                <a:cs typeface="Calibri"/>
              </a:rPr>
              <a:t>Instruction</a:t>
            </a:r>
            <a:r>
              <a:rPr sz="1050" spc="-11" dirty="0">
                <a:latin typeface="Calibri"/>
                <a:cs typeface="Calibri"/>
              </a:rPr>
              <a:t> </a:t>
            </a:r>
            <a:r>
              <a:rPr sz="1050" spc="-8" dirty="0">
                <a:latin typeface="Calibri"/>
                <a:cs typeface="Calibri"/>
              </a:rPr>
              <a:t>Tuning</a:t>
            </a:r>
            <a:r>
              <a:rPr sz="1050" spc="-11" dirty="0">
                <a:latin typeface="Calibri"/>
                <a:cs typeface="Calibri"/>
              </a:rPr>
              <a:t> </a:t>
            </a:r>
            <a:r>
              <a:rPr sz="1050" dirty="0">
                <a:latin typeface="Calibri"/>
                <a:cs typeface="Calibri"/>
              </a:rPr>
              <a:t>(Longpre</a:t>
            </a:r>
            <a:r>
              <a:rPr sz="1050" spc="-11" dirty="0">
                <a:latin typeface="Calibri"/>
                <a:cs typeface="Calibri"/>
              </a:rPr>
              <a:t> </a:t>
            </a:r>
            <a:r>
              <a:rPr sz="1050" dirty="0">
                <a:latin typeface="Calibri"/>
                <a:cs typeface="Calibri"/>
              </a:rPr>
              <a:t>et</a:t>
            </a:r>
            <a:r>
              <a:rPr sz="1050" spc="-11" dirty="0">
                <a:latin typeface="Calibri"/>
                <a:cs typeface="Calibri"/>
              </a:rPr>
              <a:t> </a:t>
            </a:r>
            <a:r>
              <a:rPr sz="1050" dirty="0">
                <a:latin typeface="Calibri"/>
                <a:cs typeface="Calibri"/>
              </a:rPr>
              <a:t>al.,</a:t>
            </a:r>
            <a:r>
              <a:rPr sz="1050" spc="-11" dirty="0">
                <a:latin typeface="Calibri"/>
                <a:cs typeface="Calibri"/>
              </a:rPr>
              <a:t> </a:t>
            </a:r>
            <a:r>
              <a:rPr sz="1050" spc="-8" dirty="0">
                <a:latin typeface="Calibri"/>
                <a:cs typeface="Calibri"/>
              </a:rPr>
              <a:t>2023)</a:t>
            </a:r>
            <a:endParaRPr sz="1050">
              <a:latin typeface="Calibri"/>
              <a:cs typeface="Calibri"/>
            </a:endParaRPr>
          </a:p>
        </p:txBody>
      </p:sp>
      <p:grpSp>
        <p:nvGrpSpPr>
          <p:cNvPr id="6" name="Group 5">
            <a:extLst>
              <a:ext uri="{FF2B5EF4-FFF2-40B4-BE49-F238E27FC236}">
                <a16:creationId xmlns:a16="http://schemas.microsoft.com/office/drawing/2014/main" id="{50240339-BDC2-F5F3-74C7-779D7A299D98}"/>
              </a:ext>
            </a:extLst>
          </p:cNvPr>
          <p:cNvGrpSpPr/>
          <p:nvPr/>
        </p:nvGrpSpPr>
        <p:grpSpPr>
          <a:xfrm>
            <a:off x="1985979" y="64126"/>
            <a:ext cx="5077492" cy="4812965"/>
            <a:chOff x="2078412" y="29291"/>
            <a:chExt cx="5077492" cy="4812965"/>
          </a:xfrm>
        </p:grpSpPr>
        <p:pic>
          <p:nvPicPr>
            <p:cNvPr id="2" name="object 2"/>
            <p:cNvPicPr/>
            <p:nvPr/>
          </p:nvPicPr>
          <p:blipFill rotWithShape="1">
            <a:blip r:embed="rId3" cstate="print"/>
            <a:srcRect r="76255"/>
            <a:stretch/>
          </p:blipFill>
          <p:spPr>
            <a:xfrm>
              <a:off x="2078412" y="29291"/>
              <a:ext cx="1862214" cy="4810466"/>
            </a:xfrm>
            <a:prstGeom prst="rect">
              <a:avLst/>
            </a:prstGeom>
          </p:spPr>
        </p:pic>
        <p:pic>
          <p:nvPicPr>
            <p:cNvPr id="5" name="object 2">
              <a:extLst>
                <a:ext uri="{FF2B5EF4-FFF2-40B4-BE49-F238E27FC236}">
                  <a16:creationId xmlns:a16="http://schemas.microsoft.com/office/drawing/2014/main" id="{3306E1F1-DCBF-B4C4-3D70-93A36A00B2B6}"/>
                </a:ext>
              </a:extLst>
            </p:cNvPr>
            <p:cNvPicPr/>
            <p:nvPr/>
          </p:nvPicPr>
          <p:blipFill rotWithShape="1">
            <a:blip r:embed="rId3" cstate="print"/>
            <a:srcRect l="58105"/>
            <a:stretch/>
          </p:blipFill>
          <p:spPr>
            <a:xfrm>
              <a:off x="3870289" y="31790"/>
              <a:ext cx="3285615" cy="4810466"/>
            </a:xfrm>
            <a:prstGeom prst="rect">
              <a:avLst/>
            </a:prstGeom>
          </p:spPr>
        </p:pic>
      </p:grpSp>
    </p:spTree>
    <p:extLst>
      <p:ext uri="{BB962C8B-B14F-4D97-AF65-F5344CB8AC3E}">
        <p14:creationId xmlns:p14="http://schemas.microsoft.com/office/powerpoint/2010/main" val="445935043"/>
      </p:ext>
    </p:extLst>
  </p:cSld>
  <p:clrMapOvr>
    <a:masterClrMapping/>
  </p:clrMapOvr>
  <p:extLst>
    <p:ext uri="{6950BFC3-D8DA-4A85-94F7-54DA5524770B}">
      <p188:commentRel xmlns:p188="http://schemas.microsoft.com/office/powerpoint/2018/8/main" r:id="rId2"/>
    </p:ext>
  </p:extLs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321357" y="1214588"/>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4400176" y="1214587"/>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1222676" y="3824446"/>
            <a:ext cx="667262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a:t>
            </a:r>
            <a:br>
              <a:rPr lang="en-US" sz="2000" spc="-8" dirty="0">
                <a:solidFill>
                  <a:schemeClr val="tx1"/>
                </a:solidFill>
                <a:latin typeface="Corbel" panose="020B0503020204020204" pitchFamily="34" charset="0"/>
                <a:cs typeface="Calibri"/>
              </a:rPr>
            </a:br>
            <a:r>
              <a:rPr lang="en-US" sz="2000" spc="-8" dirty="0">
                <a:solidFill>
                  <a:schemeClr val="tx1"/>
                </a:solidFill>
                <a:latin typeface="Corbel" panose="020B0503020204020204" pitchFamily="34" charset="0"/>
                <a:cs typeface="Calibri"/>
              </a:rPr>
              <a:t>with </a:t>
            </a:r>
            <a:r>
              <a:rPr lang="en-US" sz="2000" spc="-8" dirty="0">
                <a:solidFill>
                  <a:srgbClr val="C00000"/>
                </a:solidFill>
                <a:latin typeface="Corbel" panose="020B0503020204020204" pitchFamily="34" charset="0"/>
                <a:cs typeface="Calibri"/>
              </a:rPr>
              <a:t>exponential</a:t>
            </a:r>
            <a:r>
              <a:rPr lang="en-US" sz="2000" spc="-8" dirty="0">
                <a:solidFill>
                  <a:schemeClr val="tx1"/>
                </a:solidFill>
                <a:latin typeface="Corbel" panose="020B0503020204020204" pitchFamily="34" charset="0"/>
                <a:cs typeface="Calibri"/>
              </a:rPr>
              <a:t>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Tree>
    <p:extLst>
      <p:ext uri="{BB962C8B-B14F-4D97-AF65-F5344CB8AC3E}">
        <p14:creationId xmlns:p14="http://schemas.microsoft.com/office/powerpoint/2010/main" val="17957933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a:xfrm>
            <a:off x="533920" y="1390650"/>
            <a:ext cx="4473510" cy="3077573"/>
          </a:xfrm>
        </p:spPr>
        <p:txBody>
          <a:bodyPr>
            <a:normAutofit/>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5007429" y="957255"/>
            <a:ext cx="3828784" cy="3716718"/>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Limits of Instruction-Tuning </a:t>
            </a:r>
            <a:endParaRPr lang="en-US" sz="1650" dirty="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dirty="0"/>
              <a:t>Difficult to collect diverse data. </a:t>
            </a:r>
          </a:p>
          <a:p>
            <a:pPr marL="342900" indent="-342900">
              <a:buFont typeface="+mj-lt"/>
              <a:buAutoNum type="arabicPeriod"/>
            </a:pPr>
            <a:r>
              <a:rPr lang="en-US" dirty="0"/>
              <a:t>Resulting models tend to be brittle:</a:t>
            </a:r>
          </a:p>
          <a:p>
            <a:pPr lvl="1"/>
            <a:r>
              <a:rPr lang="en-US" dirty="0"/>
              <a:t>Incentivizes word-by-word rote learning =&gt; The resulting LM’s </a:t>
            </a:r>
            <a:r>
              <a:rPr lang="en-US" dirty="0">
                <a:solidFill>
                  <a:srgbClr val="C00000"/>
                </a:solidFill>
              </a:rPr>
              <a:t>generality/creativity</a:t>
            </a:r>
            <a:r>
              <a:rPr lang="en-US" dirty="0"/>
              <a:t> is bounded by that of </a:t>
            </a:r>
            <a:r>
              <a:rPr lang="en-US" dirty="0">
                <a:solidFill>
                  <a:srgbClr val="C00000"/>
                </a:solidFill>
              </a:rPr>
              <a:t>their supervision data</a:t>
            </a:r>
            <a:r>
              <a:rPr lang="en-US" dirty="0"/>
              <a:t>.</a:t>
            </a:r>
          </a:p>
          <a:p>
            <a:pPr lvl="1"/>
            <a:endParaRPr lang="en-US" dirty="0"/>
          </a:p>
          <a:p>
            <a:endParaRPr lang="en-US" dirty="0"/>
          </a:p>
        </p:txBody>
      </p:sp>
      <p:grpSp>
        <p:nvGrpSpPr>
          <p:cNvPr id="39" name="Group 38">
            <a:extLst>
              <a:ext uri="{FF2B5EF4-FFF2-40B4-BE49-F238E27FC236}">
                <a16:creationId xmlns:a16="http://schemas.microsoft.com/office/drawing/2014/main" id="{0780E75D-7BA7-2BE1-D90D-11F422628144}"/>
              </a:ext>
            </a:extLst>
          </p:cNvPr>
          <p:cNvGrpSpPr/>
          <p:nvPr/>
        </p:nvGrpSpPr>
        <p:grpSpPr>
          <a:xfrm>
            <a:off x="812222" y="2673423"/>
            <a:ext cx="6975019" cy="1884506"/>
            <a:chOff x="6779400" y="2491115"/>
            <a:chExt cx="9300025" cy="2512674"/>
          </a:xfrm>
        </p:grpSpPr>
        <p:grpSp>
          <p:nvGrpSpPr>
            <p:cNvPr id="7" name="object 3">
              <a:extLst>
                <a:ext uri="{FF2B5EF4-FFF2-40B4-BE49-F238E27FC236}">
                  <a16:creationId xmlns:a16="http://schemas.microsoft.com/office/drawing/2014/main" id="{2EB4AA54-A0D1-77DF-9338-C416C8E97191}"/>
                </a:ext>
              </a:extLst>
            </p:cNvPr>
            <p:cNvGrpSpPr/>
            <p:nvPr/>
          </p:nvGrpSpPr>
          <p:grpSpPr>
            <a:xfrm>
              <a:off x="6779400" y="2745004"/>
              <a:ext cx="9300025" cy="2063134"/>
              <a:chOff x="1254263" y="2699004"/>
              <a:chExt cx="9394839" cy="2063577"/>
            </a:xfrm>
          </p:grpSpPr>
          <p:pic>
            <p:nvPicPr>
              <p:cNvPr id="8" name="object 4">
                <a:extLst>
                  <a:ext uri="{FF2B5EF4-FFF2-40B4-BE49-F238E27FC236}">
                    <a16:creationId xmlns:a16="http://schemas.microsoft.com/office/drawing/2014/main" id="{3DE364FF-FA1D-A09D-5DE1-4B10CB3EE1A6}"/>
                  </a:ext>
                </a:extLst>
              </p:cNvPr>
              <p:cNvPicPr/>
              <p:nvPr/>
            </p:nvPicPr>
            <p:blipFill rotWithShape="1">
              <a:blip r:embed="rId4" cstate="print"/>
              <a:srcRect t="45441"/>
              <a:stretch/>
            </p:blipFill>
            <p:spPr>
              <a:xfrm>
                <a:off x="1441851" y="2948849"/>
                <a:ext cx="9207251" cy="1784694"/>
              </a:xfrm>
              <a:prstGeom prst="rect">
                <a:avLst/>
              </a:prstGeom>
            </p:spPr>
          </p:pic>
          <p:sp>
            <p:nvSpPr>
              <p:cNvPr id="11" name="object 7">
                <a:extLst>
                  <a:ext uri="{FF2B5EF4-FFF2-40B4-BE49-F238E27FC236}">
                    <a16:creationId xmlns:a16="http://schemas.microsoft.com/office/drawing/2014/main" id="{76F3F599-998F-2D3F-C27C-F38DCB0AF9C8}"/>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sp>
            <p:nvSpPr>
              <p:cNvPr id="12" name="object 8">
                <a:extLst>
                  <a:ext uri="{FF2B5EF4-FFF2-40B4-BE49-F238E27FC236}">
                    <a16:creationId xmlns:a16="http://schemas.microsoft.com/office/drawing/2014/main" id="{4408CBCF-0A8F-AC2E-6113-A02078B46526}"/>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dirty="0">
                  <a:latin typeface="Avenir Book" panose="02000503020000020003" pitchFamily="2" charset="0"/>
                </a:endParaRPr>
              </a:p>
            </p:txBody>
          </p:sp>
          <p:sp>
            <p:nvSpPr>
              <p:cNvPr id="13" name="object 9">
                <a:extLst>
                  <a:ext uri="{FF2B5EF4-FFF2-40B4-BE49-F238E27FC236}">
                    <a16:creationId xmlns:a16="http://schemas.microsoft.com/office/drawing/2014/main" id="{1D8B52C3-1D28-FCD0-8F6C-387C270AF23F}"/>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grpSp>
        <p:sp>
          <p:nvSpPr>
            <p:cNvPr id="37" name="Rectangle 36">
              <a:extLst>
                <a:ext uri="{FF2B5EF4-FFF2-40B4-BE49-F238E27FC236}">
                  <a16:creationId xmlns:a16="http://schemas.microsoft.com/office/drawing/2014/main" id="{35B13E27-383C-A4BB-3B22-7513547EB80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8" name="Trapezoid 37">
              <a:extLst>
                <a:ext uri="{FF2B5EF4-FFF2-40B4-BE49-F238E27FC236}">
                  <a16:creationId xmlns:a16="http://schemas.microsoft.com/office/drawing/2014/main" id="{F7B9458A-451F-1C35-1A11-C8DB0ED7D82D}"/>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3" name="Group 32">
              <a:extLst>
                <a:ext uri="{FF2B5EF4-FFF2-40B4-BE49-F238E27FC236}">
                  <a16:creationId xmlns:a16="http://schemas.microsoft.com/office/drawing/2014/main" id="{B14A9C44-594E-CE63-DC85-B0FB38D6C908}"/>
                </a:ext>
              </a:extLst>
            </p:cNvPr>
            <p:cNvGrpSpPr/>
            <p:nvPr/>
          </p:nvGrpSpPr>
          <p:grpSpPr>
            <a:xfrm>
              <a:off x="10994657" y="3612530"/>
              <a:ext cx="1967125" cy="1262671"/>
              <a:chOff x="5070375" y="3814719"/>
              <a:chExt cx="1967125" cy="1262671"/>
            </a:xfrm>
          </p:grpSpPr>
          <p:sp>
            <p:nvSpPr>
              <p:cNvPr id="34" name="Rounded Rectangle 33">
                <a:extLst>
                  <a:ext uri="{FF2B5EF4-FFF2-40B4-BE49-F238E27FC236}">
                    <a16:creationId xmlns:a16="http://schemas.microsoft.com/office/drawing/2014/main" id="{9E0E3918-05EF-DA13-9B1A-53051BA18AB5}"/>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35" name="TextBox 34">
                <a:extLst>
                  <a:ext uri="{FF2B5EF4-FFF2-40B4-BE49-F238E27FC236}">
                    <a16:creationId xmlns:a16="http://schemas.microsoft.com/office/drawing/2014/main" id="{E6DAB2F6-8351-F8F2-B8F3-7FE5C6807F1D}"/>
                  </a:ext>
                </a:extLst>
              </p:cNvPr>
              <p:cNvSpPr txBox="1"/>
              <p:nvPr/>
            </p:nvSpPr>
            <p:spPr>
              <a:xfrm>
                <a:off x="5070375" y="3978328"/>
                <a:ext cx="1967125" cy="1046439"/>
              </a:xfrm>
              <a:prstGeom prst="rect">
                <a:avLst/>
              </a:prstGeom>
              <a:noFill/>
            </p:spPr>
            <p:txBody>
              <a:bodyPr wrap="square">
                <a:spAutoFit/>
              </a:bodyPr>
              <a:lstStyle/>
              <a:p>
                <a:pPr algn="ctr"/>
                <a:r>
                  <a:rPr lang="en-US" sz="4500" b="1" dirty="0">
                    <a:latin typeface="Avenir Book" panose="02000503020000020003" pitchFamily="2" charset="0"/>
                  </a:rPr>
                  <a:t>LM</a:t>
                </a:r>
              </a:p>
            </p:txBody>
          </p:sp>
        </p:grpSp>
      </p:grpSp>
    </p:spTree>
    <p:extLst>
      <p:ext uri="{BB962C8B-B14F-4D97-AF65-F5344CB8AC3E}">
        <p14:creationId xmlns:p14="http://schemas.microsoft.com/office/powerpoint/2010/main" val="1228668273"/>
      </p:ext>
    </p:extLst>
  </p:cSld>
  <p:clrMapOvr>
    <a:masterClrMapping/>
  </p:clrMapOvr>
  <p:transition/>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25</a:t>
            </a:fld>
            <a:endParaRPr lang="en-US" dirty="0"/>
          </a:p>
        </p:txBody>
      </p:sp>
      <mc:AlternateContent xmlns:mc="http://schemas.openxmlformats.org/markup-compatibility/2006" xmlns:a14="http://schemas.microsoft.com/office/drawing/2010/main">
        <mc:Choice Requires="a14">
          <p:sp>
            <p:nvSpPr>
              <p:cNvPr id="4" name="object 6">
                <a:extLst>
                  <a:ext uri="{FF2B5EF4-FFF2-40B4-BE49-F238E27FC236}">
                    <a16:creationId xmlns:a16="http://schemas.microsoft.com/office/drawing/2014/main" id="{C38D16B3-2231-3A39-0235-F4A0E68652D4}"/>
                  </a:ext>
                </a:extLst>
              </p:cNvPr>
              <p:cNvSpPr txBox="1"/>
              <p:nvPr/>
            </p:nvSpPr>
            <p:spPr>
              <a:xfrm>
                <a:off x="1454557" y="3413589"/>
                <a:ext cx="6253172" cy="1511952"/>
              </a:xfrm>
              <a:prstGeom prst="rect">
                <a:avLst/>
              </a:prstGeom>
              <a:ln w="28575">
                <a:solidFill>
                  <a:srgbClr val="C00000"/>
                </a:solidFill>
              </a:ln>
            </p:spPr>
            <p:txBody>
              <a:bodyPr vert="horz" wrap="square" lIns="0" tIns="34290" rIns="0" bIns="0" rtlCol="0">
                <a:spAutoFit/>
              </a:bodyPr>
              <a:lstStyle/>
              <a:p>
                <a:pPr algn="ctr">
                  <a:spcBef>
                    <a:spcPts val="270"/>
                  </a:spcBef>
                </a:pPr>
                <a:r>
                  <a:rPr lang="en-US" sz="2000" u="sng" spc="-10" dirty="0">
                    <a:uFill>
                      <a:solidFill>
                        <a:srgbClr val="000000"/>
                      </a:solidFill>
                    </a:uFill>
                    <a:latin typeface="Corbel" panose="020B0503020204020204" pitchFamily="34" charset="0"/>
                    <a:cs typeface="Calibri"/>
                  </a:rPr>
                  <a:t>Challenge</a:t>
                </a:r>
                <a:r>
                  <a:rPr sz="2000" u="sng" spc="-10" dirty="0">
                    <a:uFill>
                      <a:solidFill>
                        <a:srgbClr val="000000"/>
                      </a:solidFill>
                    </a:uFill>
                    <a:latin typeface="Corbel" panose="020B0503020204020204" pitchFamily="34" charset="0"/>
                    <a:cs typeface="Calibri"/>
                  </a:rPr>
                  <a:t>:</a:t>
                </a:r>
                <a:r>
                  <a:rPr sz="2000" spc="-10" dirty="0">
                    <a:latin typeface="Corbel" panose="020B0503020204020204" pitchFamily="34" charset="0"/>
                    <a:cs typeface="Calibri"/>
                  </a:rPr>
                  <a:t> </a:t>
                </a:r>
                <a:r>
                  <a:rPr sz="2000" spc="-5" dirty="0">
                    <a:latin typeface="Corbel" panose="020B0503020204020204" pitchFamily="34" charset="0"/>
                    <a:cs typeface="Calibri"/>
                  </a:rPr>
                  <a:t>Increasing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makes</a:t>
                </a:r>
                <a:r>
                  <a:rPr sz="2000" dirty="0">
                    <a:latin typeface="Corbel" panose="020B0503020204020204" pitchFamily="34" charset="0"/>
                    <a:cs typeface="Calibri"/>
                  </a:rPr>
                  <a:t> </a:t>
                </a:r>
                <a:r>
                  <a:rPr sz="2000" spc="-5" dirty="0">
                    <a:solidFill>
                      <a:srgbClr val="C00000"/>
                    </a:solidFill>
                    <a:latin typeface="Corbel" panose="020B0503020204020204" pitchFamily="34" charset="0"/>
                    <a:cs typeface="Calibri"/>
                  </a:rPr>
                  <a:t>sparsity</a:t>
                </a:r>
                <a:r>
                  <a:rPr sz="2000" spc="-10" dirty="0">
                    <a:solidFill>
                      <a:srgbClr val="C00000"/>
                    </a:solidFill>
                    <a:latin typeface="Corbel" panose="020B0503020204020204" pitchFamily="34" charset="0"/>
                    <a:cs typeface="Calibri"/>
                  </a:rPr>
                  <a:t> problems</a:t>
                </a:r>
                <a:r>
                  <a:rPr sz="2000" dirty="0">
                    <a:solidFill>
                      <a:srgbClr val="C00000"/>
                    </a:solidFill>
                    <a:latin typeface="Corbel" panose="020B0503020204020204" pitchFamily="34" charset="0"/>
                    <a:cs typeface="Calibri"/>
                  </a:rPr>
                  <a:t> </a:t>
                </a:r>
                <a:r>
                  <a:rPr sz="2000" spc="-5" dirty="0">
                    <a:latin typeface="Corbel" panose="020B0503020204020204" pitchFamily="34" charset="0"/>
                    <a:cs typeface="Calibri"/>
                  </a:rPr>
                  <a:t>worse.</a:t>
                </a:r>
                <a:endParaRPr sz="2000" dirty="0">
                  <a:latin typeface="Corbel" panose="020B0503020204020204" pitchFamily="34" charset="0"/>
                  <a:cs typeface="Calibri"/>
                </a:endParaRPr>
              </a:p>
              <a:p>
                <a:pPr algn="ctr"/>
                <a:r>
                  <a:rPr sz="2000" spc="-30" dirty="0">
                    <a:latin typeface="Corbel" panose="020B0503020204020204" pitchFamily="34" charset="0"/>
                    <a:cs typeface="Calibri"/>
                  </a:rPr>
                  <a:t>Typically,</a:t>
                </a:r>
                <a:r>
                  <a:rPr sz="2000" spc="-15" dirty="0">
                    <a:latin typeface="Corbel" panose="020B0503020204020204" pitchFamily="34" charset="0"/>
                    <a:cs typeface="Calibri"/>
                  </a:rPr>
                  <a:t> we</a:t>
                </a:r>
                <a:r>
                  <a:rPr sz="2000" spc="-5" dirty="0">
                    <a:latin typeface="Corbel" panose="020B0503020204020204" pitchFamily="34" charset="0"/>
                    <a:cs typeface="Calibri"/>
                  </a:rPr>
                  <a:t> can’t </a:t>
                </a:r>
                <a:r>
                  <a:rPr sz="2000" spc="-15" dirty="0">
                    <a:latin typeface="Corbel" panose="020B0503020204020204" pitchFamily="34" charset="0"/>
                    <a:cs typeface="Calibri"/>
                  </a:rPr>
                  <a:t>have</a:t>
                </a:r>
                <a:r>
                  <a:rPr sz="2000" spc="-5" dirty="0">
                    <a:latin typeface="Corbel" panose="020B0503020204020204" pitchFamily="34" charset="0"/>
                    <a:cs typeface="Calibri"/>
                  </a:rPr>
                  <a:t>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a:t>
                </a:r>
                <a:r>
                  <a:rPr sz="2000" spc="-5" dirty="0">
                    <a:latin typeface="Corbel" panose="020B0503020204020204" pitchFamily="34" charset="0"/>
                    <a:cs typeface="Calibri"/>
                  </a:rPr>
                  <a:t>bigger </a:t>
                </a:r>
                <a:r>
                  <a:rPr sz="2000" dirty="0">
                    <a:latin typeface="Corbel" panose="020B0503020204020204" pitchFamily="34" charset="0"/>
                    <a:cs typeface="Calibri"/>
                  </a:rPr>
                  <a:t>than</a:t>
                </a:r>
                <a:r>
                  <a:rPr sz="2000" spc="-15" dirty="0">
                    <a:latin typeface="Corbel" panose="020B0503020204020204" pitchFamily="34" charset="0"/>
                    <a:cs typeface="Calibri"/>
                  </a:rPr>
                  <a:t> </a:t>
                </a:r>
                <a:r>
                  <a:rPr sz="2000" spc="-5" dirty="0">
                    <a:latin typeface="Corbel" panose="020B0503020204020204" pitchFamily="34" charset="0"/>
                    <a:cs typeface="Calibri"/>
                  </a:rPr>
                  <a:t>5.</a:t>
                </a:r>
                <a:endParaRPr lang="en-US" sz="2000" spc="-5" dirty="0">
                  <a:latin typeface="Corbel" panose="020B0503020204020204" pitchFamily="34" charset="0"/>
                  <a:cs typeface="Calibri"/>
                </a:endParaRPr>
              </a:p>
              <a:p>
                <a:pPr algn="ctr"/>
                <a:endParaRPr lang="en-US" sz="2000" spc="-5" dirty="0">
                  <a:latin typeface="Corbel" panose="020B0503020204020204" pitchFamily="34" charset="0"/>
                  <a:cs typeface="Calibri"/>
                </a:endParaRPr>
              </a:p>
              <a:p>
                <a:pPr algn="ctr"/>
                <a:r>
                  <a:rPr lang="en-US" sz="1800" spc="-5" dirty="0">
                    <a:latin typeface="Corbel" panose="020B0503020204020204" pitchFamily="34" charset="0"/>
                    <a:cs typeface="Calibri"/>
                  </a:rPr>
                  <a:t>Some partial solutions (e.g., smoothing and backoffs) </a:t>
                </a:r>
                <a:br>
                  <a:rPr lang="en-US" sz="1800" spc="-5" dirty="0">
                    <a:latin typeface="Corbel" panose="020B0503020204020204" pitchFamily="34" charset="0"/>
                    <a:cs typeface="Calibri"/>
                  </a:rPr>
                </a:br>
                <a:r>
                  <a:rPr lang="en-US" sz="1800" spc="-5" dirty="0">
                    <a:latin typeface="Corbel" panose="020B0503020204020204" pitchFamily="34" charset="0"/>
                    <a:cs typeface="Calibri"/>
                  </a:rPr>
                  <a:t>though still an open problem. </a:t>
                </a:r>
                <a:endParaRPr sz="1800" dirty="0">
                  <a:latin typeface="Corbel" panose="020B0503020204020204" pitchFamily="34" charset="0"/>
                  <a:cs typeface="Calibri"/>
                </a:endParaRPr>
              </a:p>
            </p:txBody>
          </p:sp>
        </mc:Choice>
        <mc:Fallback xmlns="">
          <p:sp>
            <p:nvSpPr>
              <p:cNvPr id="4" name="object 6">
                <a:extLst>
                  <a:ext uri="{FF2B5EF4-FFF2-40B4-BE49-F238E27FC236}">
                    <a16:creationId xmlns:a16="http://schemas.microsoft.com/office/drawing/2014/main" id="{C38D16B3-2231-3A39-0235-F4A0E68652D4}"/>
                  </a:ext>
                </a:extLst>
              </p:cNvPr>
              <p:cNvSpPr txBox="1">
                <a:spLocks noRot="1" noChangeAspect="1" noMove="1" noResize="1" noEditPoints="1" noAdjustHandles="1" noChangeArrowheads="1" noChangeShapeType="1" noTextEdit="1"/>
              </p:cNvSpPr>
              <p:nvPr/>
            </p:nvSpPr>
            <p:spPr>
              <a:xfrm>
                <a:off x="1454557" y="3413589"/>
                <a:ext cx="6253172" cy="1511952"/>
              </a:xfrm>
              <a:prstGeom prst="rect">
                <a:avLst/>
              </a:prstGeom>
              <a:blipFill>
                <a:blip r:embed="rId4"/>
                <a:stretch>
                  <a:fillRect t="-1626" b="-6504"/>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F0B944-FD77-E917-FF17-3FDAA1C9F8A4}"/>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800" dirty="0">
                    <a:latin typeface="Corbel" panose="020B0503020204020204" pitchFamily="34" charset="0"/>
                  </a:rPr>
                  <a:t>P(mat | the cat sat on the)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62F0B944-FD77-E917-FF17-3FDAA1C9F8A4}"/>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5"/>
                <a:stretch>
                  <a:fillRect b="-11290"/>
                </a:stretch>
              </a:blipFill>
            </p:spPr>
            <p:txBody>
              <a:bodyPr/>
              <a:lstStyle/>
              <a:p>
                <a:r>
                  <a:rPr lang="en-US">
                    <a:noFill/>
                  </a:rPr>
                  <a:t> </a:t>
                </a:r>
              </a:p>
            </p:txBody>
          </p:sp>
        </mc:Fallback>
      </mc:AlternateContent>
    </p:spTree>
    <p:extLst>
      <p:ext uri="{BB962C8B-B14F-4D97-AF65-F5344CB8AC3E}">
        <p14:creationId xmlns:p14="http://schemas.microsoft.com/office/powerpoint/2010/main" val="292577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52A1-E81C-6765-E1A6-B47E69399AC2}"/>
              </a:ext>
            </a:extLst>
          </p:cNvPr>
          <p:cNvSpPr>
            <a:spLocks noGrp="1"/>
          </p:cNvSpPr>
          <p:nvPr>
            <p:ph type="title"/>
          </p:nvPr>
        </p:nvSpPr>
        <p:spPr/>
        <p:txBody>
          <a:bodyPr/>
          <a:lstStyle/>
          <a:p>
            <a:r>
              <a:rPr lang="en-US" dirty="0"/>
              <a:t>Limits of Instruction-Tuning </a:t>
            </a:r>
          </a:p>
        </p:txBody>
      </p:sp>
      <p:sp>
        <p:nvSpPr>
          <p:cNvPr id="4" name="Text Placeholder 3">
            <a:extLst>
              <a:ext uri="{FF2B5EF4-FFF2-40B4-BE49-F238E27FC236}">
                <a16:creationId xmlns:a16="http://schemas.microsoft.com/office/drawing/2014/main" id="{F90C7333-D617-22B9-8CAF-381A197C6BCE}"/>
              </a:ext>
            </a:extLst>
          </p:cNvPr>
          <p:cNvSpPr>
            <a:spLocks noGrp="1"/>
          </p:cNvSpPr>
          <p:nvPr>
            <p:ph type="body" sz="quarter" idx="16"/>
          </p:nvPr>
        </p:nvSpPr>
        <p:spPr>
          <a:xfrm>
            <a:off x="571488" y="1338399"/>
            <a:ext cx="5371037" cy="3077573"/>
          </a:xfrm>
        </p:spPr>
        <p:txBody>
          <a:bodyPr/>
          <a:lstStyle/>
          <a:p>
            <a:pPr marL="344488" indent="-342900">
              <a:buFont typeface="+mj-lt"/>
              <a:buAutoNum type="arabicPeriod"/>
            </a:pPr>
            <a:r>
              <a:rPr lang="en-US" sz="1800" dirty="0"/>
              <a:t>Difficult to collect diverse labeled data </a:t>
            </a:r>
            <a:br>
              <a:rPr lang="en-US" sz="1800" dirty="0"/>
            </a:br>
            <a:br>
              <a:rPr lang="en-US" sz="1800" dirty="0"/>
            </a:br>
            <a:br>
              <a:rPr lang="en-US" sz="1800" dirty="0"/>
            </a:br>
            <a:endParaRPr lang="en-US" sz="1800" dirty="0"/>
          </a:p>
          <a:p>
            <a:pPr marL="344488" indent="-342900">
              <a:buFont typeface="+mj-lt"/>
              <a:buAutoNum type="arabicPeriod"/>
            </a:pPr>
            <a:r>
              <a:rPr lang="en-US" sz="1800" dirty="0"/>
              <a:t>Rote learning (token by token) — </a:t>
            </a:r>
          </a:p>
          <a:p>
            <a:pPr lvl="2"/>
            <a:r>
              <a:rPr lang="en-US" sz="1800" dirty="0"/>
              <a:t>limited creativity </a:t>
            </a:r>
            <a:br>
              <a:rPr lang="en-US" sz="1800" dirty="0"/>
            </a:br>
            <a:br>
              <a:rPr lang="en-US" sz="1800" dirty="0"/>
            </a:br>
            <a:br>
              <a:rPr lang="en-US" sz="1800" dirty="0"/>
            </a:br>
            <a:endParaRPr lang="en-US" sz="1800" dirty="0"/>
          </a:p>
          <a:p>
            <a:pPr marL="344488" indent="-342900">
              <a:buFont typeface="+mj-lt"/>
              <a:buAutoNum type="arabicPeriod"/>
            </a:pPr>
            <a:r>
              <a:rPr lang="en-US" sz="1800" dirty="0"/>
              <a:t>Agnostic to model’s knowledge — </a:t>
            </a:r>
          </a:p>
          <a:p>
            <a:pPr lvl="2"/>
            <a:r>
              <a:rPr lang="en-US" sz="1800" dirty="0"/>
              <a:t>may encourage hallucinations </a:t>
            </a:r>
          </a:p>
          <a:p>
            <a:pPr lvl="1"/>
            <a:endParaRPr lang="en-US" sz="1800" dirty="0"/>
          </a:p>
          <a:p>
            <a:endParaRPr lang="en-US" sz="1800" dirty="0"/>
          </a:p>
          <a:p>
            <a:pPr lvl="1"/>
            <a:endParaRPr lang="en-US" sz="1800" dirty="0"/>
          </a:p>
          <a:p>
            <a:endParaRPr lang="en-US" sz="1800" b="1" dirty="0"/>
          </a:p>
        </p:txBody>
      </p:sp>
      <p:sp>
        <p:nvSpPr>
          <p:cNvPr id="5" name="Rounded Rectangular Callout 4">
            <a:extLst>
              <a:ext uri="{FF2B5EF4-FFF2-40B4-BE49-F238E27FC236}">
                <a16:creationId xmlns:a16="http://schemas.microsoft.com/office/drawing/2014/main" id="{AAD3D126-4047-2B54-30E4-6DAAEE5F2671}"/>
              </a:ext>
            </a:extLst>
          </p:cNvPr>
          <p:cNvSpPr/>
          <p:nvPr/>
        </p:nvSpPr>
        <p:spPr>
          <a:xfrm>
            <a:off x="5236004" y="3897465"/>
            <a:ext cx="3800761" cy="892245"/>
          </a:xfrm>
          <a:prstGeom prst="wedgeRoundRectCallout">
            <a:avLst>
              <a:gd name="adj1" fmla="val -58163"/>
              <a:gd name="adj2" fmla="val -4323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model itself should be involved in the alignment loop. </a:t>
            </a:r>
          </a:p>
        </p:txBody>
      </p:sp>
      <p:sp>
        <p:nvSpPr>
          <p:cNvPr id="6" name="Rounded Rectangular Callout 5">
            <a:extLst>
              <a:ext uri="{FF2B5EF4-FFF2-40B4-BE49-F238E27FC236}">
                <a16:creationId xmlns:a16="http://schemas.microsoft.com/office/drawing/2014/main" id="{03A08DEB-04B5-AAE3-597F-3DFA6C12CBD7}"/>
              </a:ext>
            </a:extLst>
          </p:cNvPr>
          <p:cNvSpPr/>
          <p:nvPr/>
        </p:nvSpPr>
        <p:spPr>
          <a:xfrm>
            <a:off x="4893276" y="1835307"/>
            <a:ext cx="4215891" cy="1363253"/>
          </a:xfrm>
          <a:prstGeom prst="wedgeRoundRectCallout">
            <a:avLst>
              <a:gd name="adj1" fmla="val -56522"/>
              <a:gd name="adj2" fmla="val 67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Limited/sparse feedback—usually considered a curse, but now a blessing. </a:t>
            </a:r>
            <a:br>
              <a:rPr lang="en-US" sz="1600" dirty="0">
                <a:solidFill>
                  <a:schemeClr val="tx1"/>
                </a:solidFill>
              </a:rPr>
            </a:br>
            <a:br>
              <a:rPr lang="en-US" sz="1600" dirty="0">
                <a:solidFill>
                  <a:schemeClr val="tx1"/>
                </a:solidFill>
              </a:rPr>
            </a:br>
            <a:r>
              <a:rPr lang="en-US" sz="1600" dirty="0">
                <a:solidFill>
                  <a:schemeClr val="tx1"/>
                </a:solidFill>
              </a:rPr>
              <a:t>“don't give a man fish rather teach him how to fish by himself”</a:t>
            </a:r>
          </a:p>
        </p:txBody>
      </p:sp>
    </p:spTree>
    <p:extLst>
      <p:ext uri="{BB962C8B-B14F-4D97-AF65-F5344CB8AC3E}">
        <p14:creationId xmlns:p14="http://schemas.microsoft.com/office/powerpoint/2010/main" val="33030512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ormAutofit fontScale="55000" lnSpcReduction="20000"/>
          </a:bodyPr>
          <a:lstStyle/>
          <a:p>
            <a:pPr algn="ctr"/>
            <a:r>
              <a:rPr lang="en-US" sz="4800" dirty="0"/>
              <a:t>Aligning Language Models: </a:t>
            </a:r>
          </a:p>
          <a:p>
            <a:pPr algn="ctr"/>
            <a:r>
              <a:rPr lang="en-US" sz="4800" dirty="0"/>
              <a:t>Reinforcement Learning w/ Feedback</a:t>
            </a:r>
          </a:p>
        </p:txBody>
      </p:sp>
    </p:spTree>
    <p:extLst>
      <p:ext uri="{BB962C8B-B14F-4D97-AF65-F5344CB8AC3E}">
        <p14:creationId xmlns:p14="http://schemas.microsoft.com/office/powerpoint/2010/main" val="15884581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dirty="0"/>
              <a:t>Reinforcement Learning: Intuition</a:t>
            </a:r>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4216266"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responses/token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23739430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4">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b" anchorCtr="0">
            <a:normAutofit/>
          </a:bodyPr>
          <a:lstStyle/>
          <a:p>
            <a:pPr>
              <a:buSzPts val="990"/>
            </a:pPr>
            <a:r>
              <a:rPr lang="en-US" dirty="0"/>
              <a:t>Goal </a:t>
            </a:r>
            <a:endParaRPr dirty="0"/>
          </a:p>
        </p:txBody>
      </p:sp>
      <p:sp>
        <p:nvSpPr>
          <p:cNvPr id="2157" name="Google Shape;2157;p125"/>
          <p:cNvSpPr txBox="1">
            <a:spLocks noGrp="1"/>
          </p:cNvSpPr>
          <p:nvPr>
            <p:ph type="body" sz="quarter" idx="16"/>
          </p:nvPr>
        </p:nvSpPr>
        <p:spPr>
          <a:xfrm>
            <a:off x="533919" y="990054"/>
            <a:ext cx="8085415" cy="3077573"/>
          </a:xfrm>
          <a:prstGeom prst="rect">
            <a:avLst/>
          </a:prstGeom>
        </p:spPr>
        <p:txBody>
          <a:bodyPr spcFirstLastPara="1" wrap="square" lIns="91425" tIns="91425" rIns="91425" bIns="91425" anchor="t" anchorCtr="0">
            <a:noAutofit/>
          </a:bodyPr>
          <a:lstStyle/>
          <a:p>
            <a:pPr marL="0" indent="0">
              <a:lnSpc>
                <a:spcPct val="105000"/>
              </a:lnSpc>
              <a:buSzPts val="2300"/>
              <a:buNone/>
            </a:pPr>
            <a:r>
              <a:rPr lang="en-US" dirty="0">
                <a:sym typeface="Helvetica Neue Light"/>
              </a:rPr>
              <a:t>T</a:t>
            </a:r>
            <a:r>
              <a:rPr lang="ru" dirty="0">
                <a:sym typeface="Helvetica Neue Light"/>
              </a:rPr>
              <a:t>ask: choose the better </a:t>
            </a:r>
            <a:r>
              <a:rPr lang="ru" dirty="0">
                <a:sym typeface="Helvetica Neue"/>
              </a:rPr>
              <a:t>next message</a:t>
            </a:r>
            <a:r>
              <a:rPr lang="ru" dirty="0">
                <a:sym typeface="Helvetica Neue Light"/>
              </a:rPr>
              <a:t> in a conversation</a:t>
            </a:r>
            <a:endParaRPr dirty="0">
              <a:solidFill>
                <a:srgbClr val="0097A7"/>
              </a:solidFill>
              <a:sym typeface="Helvetica Neue Light"/>
            </a:endParaRPr>
          </a:p>
          <a:p>
            <a:pPr marL="0" indent="0">
              <a:lnSpc>
                <a:spcPct val="105000"/>
              </a:lnSpc>
              <a:spcBef>
                <a:spcPts val="1200"/>
              </a:spcBef>
              <a:spcAft>
                <a:spcPts val="1200"/>
              </a:spcAft>
              <a:buSzPts val="2300"/>
              <a:buNone/>
            </a:pPr>
            <a:endParaRPr dirty="0">
              <a:sym typeface="Helvetica Neue Light"/>
            </a:endParaRPr>
          </a:p>
        </p:txBody>
      </p:sp>
      <p:pic>
        <p:nvPicPr>
          <p:cNvPr id="2" name="Picture 2" descr="Introduction to Reinforcement Learning for Beginners">
            <a:extLst>
              <a:ext uri="{FF2B5EF4-FFF2-40B4-BE49-F238E27FC236}">
                <a16:creationId xmlns:a16="http://schemas.microsoft.com/office/drawing/2014/main" id="{7058106D-9A2A-EA77-2A0D-1A4D360F5D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troduction to Reinforcement Learning for Beginners">
            <a:extLst>
              <a:ext uri="{FF2B5EF4-FFF2-40B4-BE49-F238E27FC236}">
                <a16:creationId xmlns:a16="http://schemas.microsoft.com/office/drawing/2014/main" id="{E94E8600-9FDA-3E3C-1FD8-3CCE1601ED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t>Feedback Mechanism </a:t>
            </a:r>
            <a:endParaRPr dirty="0"/>
          </a:p>
        </p:txBody>
      </p:sp>
      <p:sp>
        <p:nvSpPr>
          <p:cNvPr id="2164" name="Google Shape;2164;p126"/>
          <p:cNvSpPr txBox="1">
            <a:spLocks noGrp="1"/>
          </p:cNvSpPr>
          <p:nvPr>
            <p:ph type="body" sz="quarter" idx="16"/>
          </p:nvPr>
        </p:nvSpPr>
        <p:spPr>
          <a:xfrm>
            <a:off x="577462" y="981340"/>
            <a:ext cx="8085415" cy="3077573"/>
          </a:xfrm>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en-US" dirty="0">
                <a:solidFill>
                  <a:srgbClr val="0097A7"/>
                </a:solidFill>
                <a:sym typeface="Helvetica Neue"/>
              </a:rPr>
              <a:t>S</a:t>
            </a:r>
            <a:r>
              <a:rPr lang="ru" dirty="0">
                <a:solidFill>
                  <a:srgbClr val="0097A7"/>
                </a:solidFill>
                <a:sym typeface="Helvetica Neue"/>
              </a:rPr>
              <a:t>coring interface</a:t>
            </a:r>
            <a:r>
              <a:rPr lang="ru" dirty="0">
                <a:sym typeface="Helvetica Neue Light"/>
              </a:rPr>
              <a:t>: Likert scale or rankings</a:t>
            </a:r>
            <a:endParaRPr dirty="0">
              <a:sym typeface="Helvetica Neue Light"/>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pic>
        <p:nvPicPr>
          <p:cNvPr id="3" name="Picture 2" descr="Introduction to Reinforcement Learning for Beginners">
            <a:extLst>
              <a:ext uri="{FF2B5EF4-FFF2-40B4-BE49-F238E27FC236}">
                <a16:creationId xmlns:a16="http://schemas.microsoft.com/office/drawing/2014/main" id="{02D80A12-9A4B-CB0D-0F6F-34AA33FC2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ntroduction to Reinforcement Learning for Beginners">
            <a:extLst>
              <a:ext uri="{FF2B5EF4-FFF2-40B4-BE49-F238E27FC236}">
                <a16:creationId xmlns:a16="http://schemas.microsoft.com/office/drawing/2014/main" id="{ABCF45BB-6687-1CCF-B9BE-8768FB0803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roduction to Reinforcement Learning for Beginners">
            <a:extLst>
              <a:ext uri="{FF2B5EF4-FFF2-40B4-BE49-F238E27FC236}">
                <a16:creationId xmlns:a16="http://schemas.microsoft.com/office/drawing/2014/main" id="{9F799CE0-A5EB-E71F-5D9F-920AAD398C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989"/>
          <a:stretch/>
        </p:blipFill>
        <p:spPr bwMode="auto">
          <a:xfrm>
            <a:off x="6525116" y="3413429"/>
            <a:ext cx="1053922"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27"/>
          <p:cNvPicPr preferRelativeResize="0"/>
          <p:nvPr/>
        </p:nvPicPr>
        <p:blipFill rotWithShape="1">
          <a:blip r:embed="rId3">
            <a:alphaModFix/>
          </a:blip>
          <a:srcRect l="24248" b="55535"/>
          <a:stretch/>
        </p:blipFill>
        <p:spPr>
          <a:xfrm>
            <a:off x="3930015" y="0"/>
            <a:ext cx="5213684" cy="2287025"/>
          </a:xfrm>
          <a:prstGeom prst="rect">
            <a:avLst/>
          </a:prstGeom>
          <a:noFill/>
          <a:ln>
            <a:noFill/>
          </a:ln>
        </p:spPr>
      </p:pic>
      <p:sp>
        <p:nvSpPr>
          <p:cNvPr id="2174" name="Google Shape;2174;p127"/>
          <p:cNvSpPr txBox="1"/>
          <p:nvPr/>
        </p:nvSpPr>
        <p:spPr>
          <a:xfrm>
            <a:off x="1995767" y="2968475"/>
            <a:ext cx="5152500" cy="398220"/>
          </a:xfrm>
          <a:prstGeom prst="rect">
            <a:avLst/>
          </a:prstGeom>
          <a:noFill/>
          <a:ln>
            <a:noFill/>
          </a:ln>
        </p:spPr>
        <p:txBody>
          <a:bodyPr spcFirstLastPara="1" wrap="square" lIns="91425" tIns="91425" rIns="91425" bIns="91425" anchor="t" anchorCtr="0">
            <a:spAutoFit/>
          </a:bodyPr>
          <a:lstStyle/>
          <a:p>
            <a:r>
              <a:rPr lang="ru" sz="1388" dirty="0"/>
              <a:t>human has conversation with the LLM</a:t>
            </a:r>
            <a:endParaRPr sz="1388" dirty="0"/>
          </a:p>
        </p:txBody>
      </p:sp>
      <p:cxnSp>
        <p:nvCxnSpPr>
          <p:cNvPr id="2175" name="Google Shape;2175;p127"/>
          <p:cNvCxnSpPr>
            <a:stCxn id="2174" idx="0"/>
          </p:cNvCxnSpPr>
          <p:nvPr/>
        </p:nvCxnSpPr>
        <p:spPr>
          <a:xfrm flipV="1">
            <a:off x="4572017" y="2510937"/>
            <a:ext cx="198000" cy="457538"/>
          </a:xfrm>
          <a:prstGeom prst="straightConnector1">
            <a:avLst/>
          </a:prstGeom>
          <a:noFill/>
          <a:ln w="28575" cap="flat" cmpd="sng">
            <a:solidFill>
              <a:schemeClr val="dk2"/>
            </a:solidFill>
            <a:prstDash val="solid"/>
            <a:round/>
            <a:headEnd type="none" w="med" len="med"/>
            <a:tailEnd type="triangle" w="med" len="med"/>
          </a:ln>
        </p:spPr>
      </p:cxnSp>
      <p:sp>
        <p:nvSpPr>
          <p:cNvPr id="2176" name="Google Shape;2176;p127"/>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pic>
        <p:nvPicPr>
          <p:cNvPr id="4" name="Picture 2" descr="Introduction to Reinforcement Learning for Beginners">
            <a:extLst>
              <a:ext uri="{FF2B5EF4-FFF2-40B4-BE49-F238E27FC236}">
                <a16:creationId xmlns:a16="http://schemas.microsoft.com/office/drawing/2014/main" id="{B259C063-DE37-0925-D9FA-77B103154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128"/>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t>Feedback UI</a:t>
            </a:r>
            <a:endParaRPr dirty="0"/>
          </a:p>
        </p:txBody>
      </p:sp>
      <p:pic>
        <p:nvPicPr>
          <p:cNvPr id="4" name="Picture 2" descr="Introduction to Reinforcement Learning for Beginners">
            <a:extLst>
              <a:ext uri="{FF2B5EF4-FFF2-40B4-BE49-F238E27FC236}">
                <a16:creationId xmlns:a16="http://schemas.microsoft.com/office/drawing/2014/main" id="{635D019B-DADD-569B-EF15-65CFF92C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56" y="3010932"/>
            <a:ext cx="1454716" cy="73137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74;p127">
            <a:extLst>
              <a:ext uri="{FF2B5EF4-FFF2-40B4-BE49-F238E27FC236}">
                <a16:creationId xmlns:a16="http://schemas.microsoft.com/office/drawing/2014/main" id="{33663A4A-F1D2-6C55-0606-42D382510F27}"/>
              </a:ext>
            </a:extLst>
          </p:cNvPr>
          <p:cNvSpPr txBox="1"/>
          <p:nvPr/>
        </p:nvSpPr>
        <p:spPr>
          <a:xfrm>
            <a:off x="533919" y="1422391"/>
            <a:ext cx="3344562" cy="398220"/>
          </a:xfrm>
          <a:prstGeom prst="rect">
            <a:avLst/>
          </a:prstGeom>
          <a:noFill/>
          <a:ln>
            <a:noFill/>
          </a:ln>
        </p:spPr>
        <p:txBody>
          <a:bodyPr spcFirstLastPara="1" wrap="square" lIns="91425" tIns="91425" rIns="91425" bIns="91425" anchor="t" anchorCtr="0">
            <a:spAutoFit/>
          </a:bodyPr>
          <a:lstStyle/>
          <a:p>
            <a:r>
              <a:rPr lang="ru" sz="1388" dirty="0"/>
              <a:t>human has conversation with the LLM</a:t>
            </a:r>
            <a:endParaRPr sz="1388" dirty="0"/>
          </a:p>
        </p:txBody>
      </p:sp>
      <p:cxnSp>
        <p:nvCxnSpPr>
          <p:cNvPr id="5" name="Google Shape;2175;p127">
            <a:extLst>
              <a:ext uri="{FF2B5EF4-FFF2-40B4-BE49-F238E27FC236}">
                <a16:creationId xmlns:a16="http://schemas.microsoft.com/office/drawing/2014/main" id="{2F0A2029-02EE-E04B-1F73-808B599C6119}"/>
              </a:ext>
            </a:extLst>
          </p:cNvPr>
          <p:cNvCxnSpPr>
            <a:cxnSpLocks/>
          </p:cNvCxnSpPr>
          <p:nvPr/>
        </p:nvCxnSpPr>
        <p:spPr>
          <a:xfrm flipV="1">
            <a:off x="3134497" y="1165654"/>
            <a:ext cx="547817" cy="308756"/>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182">
          <a:extLst>
            <a:ext uri="{FF2B5EF4-FFF2-40B4-BE49-F238E27FC236}">
              <a16:creationId xmlns:a16="http://schemas.microsoft.com/office/drawing/2014/main" id="{E870B59C-F856-D81C-EF6F-BD60E8A37453}"/>
            </a:ext>
          </a:extLst>
        </p:cNvPr>
        <p:cNvGrpSpPr/>
        <p:nvPr/>
      </p:nvGrpSpPr>
      <p:grpSpPr>
        <a:xfrm>
          <a:off x="0" y="0"/>
          <a:ext cx="0" cy="0"/>
          <a:chOff x="0" y="0"/>
          <a:chExt cx="0" cy="0"/>
        </a:xfrm>
      </p:grpSpPr>
      <p:pic>
        <p:nvPicPr>
          <p:cNvPr id="2183" name="Google Shape;2183;p128">
            <a:extLst>
              <a:ext uri="{FF2B5EF4-FFF2-40B4-BE49-F238E27FC236}">
                <a16:creationId xmlns:a16="http://schemas.microsoft.com/office/drawing/2014/main" id="{6A97420B-172B-8627-51E3-ADDB556F8BCE}"/>
              </a:ext>
            </a:extLst>
          </p:cNvPr>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a:extLst>
              <a:ext uri="{FF2B5EF4-FFF2-40B4-BE49-F238E27FC236}">
                <a16:creationId xmlns:a16="http://schemas.microsoft.com/office/drawing/2014/main" id="{2722826E-9BE8-436B-650B-100496F5EEFA}"/>
              </a:ext>
            </a:extLst>
          </p:cNvPr>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a:extLst>
              <a:ext uri="{FF2B5EF4-FFF2-40B4-BE49-F238E27FC236}">
                <a16:creationId xmlns:a16="http://schemas.microsoft.com/office/drawing/2014/main" id="{89CD34A3-EA37-3C45-C304-9A0662109E3B}"/>
              </a:ext>
            </a:extLst>
          </p:cNvPr>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a:extLst>
              <a:ext uri="{FF2B5EF4-FFF2-40B4-BE49-F238E27FC236}">
                <a16:creationId xmlns:a16="http://schemas.microsoft.com/office/drawing/2014/main" id="{6E46ACEA-25A6-4B64-DE6B-EFCCCE3E2582}"/>
              </a:ext>
            </a:extLst>
          </p:cNvPr>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t>Feedback UI</a:t>
            </a:r>
            <a:endParaRPr dirty="0"/>
          </a:p>
        </p:txBody>
      </p:sp>
      <p:pic>
        <p:nvPicPr>
          <p:cNvPr id="4" name="Picture 2" descr="Introduction to Reinforcement Learning for Beginners">
            <a:extLst>
              <a:ext uri="{FF2B5EF4-FFF2-40B4-BE49-F238E27FC236}">
                <a16:creationId xmlns:a16="http://schemas.microsoft.com/office/drawing/2014/main" id="{FC954CA8-C06D-CA06-97B3-9EC56CE2D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56" y="3010932"/>
            <a:ext cx="1454716" cy="73137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74;p127">
            <a:extLst>
              <a:ext uri="{FF2B5EF4-FFF2-40B4-BE49-F238E27FC236}">
                <a16:creationId xmlns:a16="http://schemas.microsoft.com/office/drawing/2014/main" id="{CE185487-E0D1-4056-3A01-C54D223DA914}"/>
              </a:ext>
            </a:extLst>
          </p:cNvPr>
          <p:cNvSpPr txBox="1"/>
          <p:nvPr/>
        </p:nvSpPr>
        <p:spPr>
          <a:xfrm>
            <a:off x="533919" y="1422391"/>
            <a:ext cx="3344562" cy="398220"/>
          </a:xfrm>
          <a:prstGeom prst="rect">
            <a:avLst/>
          </a:prstGeom>
          <a:noFill/>
          <a:ln>
            <a:noFill/>
          </a:ln>
        </p:spPr>
        <p:txBody>
          <a:bodyPr spcFirstLastPara="1" wrap="square" lIns="91425" tIns="91425" rIns="91425" bIns="91425" anchor="t" anchorCtr="0">
            <a:spAutoFit/>
          </a:bodyPr>
          <a:lstStyle/>
          <a:p>
            <a:r>
              <a:rPr lang="ru" sz="1388" dirty="0"/>
              <a:t>human has conversation with the LLM</a:t>
            </a:r>
            <a:endParaRPr sz="1388" dirty="0"/>
          </a:p>
        </p:txBody>
      </p:sp>
      <p:cxnSp>
        <p:nvCxnSpPr>
          <p:cNvPr id="5" name="Google Shape;2175;p127">
            <a:extLst>
              <a:ext uri="{FF2B5EF4-FFF2-40B4-BE49-F238E27FC236}">
                <a16:creationId xmlns:a16="http://schemas.microsoft.com/office/drawing/2014/main" id="{3A54EEC8-5BFB-CA0C-F3AB-FF4B268421A8}"/>
              </a:ext>
            </a:extLst>
          </p:cNvPr>
          <p:cNvCxnSpPr>
            <a:cxnSpLocks/>
          </p:cNvCxnSpPr>
          <p:nvPr/>
        </p:nvCxnSpPr>
        <p:spPr>
          <a:xfrm flipV="1">
            <a:off x="3134497" y="1165654"/>
            <a:ext cx="547817" cy="308756"/>
          </a:xfrm>
          <a:prstGeom prst="straightConnector1">
            <a:avLst/>
          </a:prstGeom>
          <a:noFill/>
          <a:ln w="28575" cap="flat" cmpd="sng">
            <a:solidFill>
              <a:schemeClr val="dk2"/>
            </a:solidFill>
            <a:prstDash val="solid"/>
            <a:round/>
            <a:headEnd type="none" w="med" len="med"/>
            <a:tailEnd type="triangle" w="med" len="med"/>
          </a:ln>
        </p:spPr>
      </p:cxnSp>
      <p:sp>
        <p:nvSpPr>
          <p:cNvPr id="2" name="Google Shape;2194;p129">
            <a:extLst>
              <a:ext uri="{FF2B5EF4-FFF2-40B4-BE49-F238E27FC236}">
                <a16:creationId xmlns:a16="http://schemas.microsoft.com/office/drawing/2014/main" id="{1C174C5E-9129-634E-DFBB-5234DE23332F}"/>
              </a:ext>
            </a:extLst>
          </p:cNvPr>
          <p:cNvSpPr txBox="1"/>
          <p:nvPr/>
        </p:nvSpPr>
        <p:spPr>
          <a:xfrm>
            <a:off x="623578" y="4254115"/>
            <a:ext cx="2634413" cy="398220"/>
          </a:xfrm>
          <a:prstGeom prst="rect">
            <a:avLst/>
          </a:prstGeom>
          <a:noFill/>
          <a:ln>
            <a:noFill/>
          </a:ln>
        </p:spPr>
        <p:txBody>
          <a:bodyPr spcFirstLastPara="1" wrap="square" lIns="91425" tIns="91425" rIns="91425" bIns="91425" anchor="t" anchorCtr="0">
            <a:spAutoFit/>
          </a:bodyPr>
          <a:lstStyle/>
          <a:p>
            <a:r>
              <a:rPr lang="ru" sz="1388" dirty="0"/>
              <a:t>human rates better response</a:t>
            </a:r>
            <a:endParaRPr sz="1388" dirty="0"/>
          </a:p>
        </p:txBody>
      </p:sp>
      <p:cxnSp>
        <p:nvCxnSpPr>
          <p:cNvPr id="6" name="Google Shape;2195;p129">
            <a:extLst>
              <a:ext uri="{FF2B5EF4-FFF2-40B4-BE49-F238E27FC236}">
                <a16:creationId xmlns:a16="http://schemas.microsoft.com/office/drawing/2014/main" id="{73C226F4-9DA8-D01B-E09D-752ECD0988B9}"/>
              </a:ext>
            </a:extLst>
          </p:cNvPr>
          <p:cNvCxnSpPr>
            <a:cxnSpLocks/>
            <a:stCxn id="2" idx="3"/>
          </p:cNvCxnSpPr>
          <p:nvPr/>
        </p:nvCxnSpPr>
        <p:spPr>
          <a:xfrm>
            <a:off x="3257991" y="4453225"/>
            <a:ext cx="1894068" cy="376236"/>
          </a:xfrm>
          <a:prstGeom prst="straightConnector1">
            <a:avLst/>
          </a:prstGeom>
          <a:noFill/>
          <a:ln w="28575" cap="flat" cmpd="sng">
            <a:solidFill>
              <a:schemeClr val="dk2"/>
            </a:solidFill>
            <a:prstDash val="solid"/>
            <a:round/>
            <a:headEnd type="none" w="med" len="med"/>
            <a:tailEnd type="triangle" w="med" len="med"/>
          </a:ln>
        </p:spPr>
      </p:cxnSp>
      <p:sp>
        <p:nvSpPr>
          <p:cNvPr id="7" name="Google Shape;2196;p129">
            <a:extLst>
              <a:ext uri="{FF2B5EF4-FFF2-40B4-BE49-F238E27FC236}">
                <a16:creationId xmlns:a16="http://schemas.microsoft.com/office/drawing/2014/main" id="{64EFE4E0-6AF6-C5D7-7FF9-EBCC7D9A76E8}"/>
              </a:ext>
            </a:extLst>
          </p:cNvPr>
          <p:cNvSpPr txBox="1"/>
          <p:nvPr/>
        </p:nvSpPr>
        <p:spPr>
          <a:xfrm>
            <a:off x="5414242" y="4453225"/>
            <a:ext cx="2165513" cy="611804"/>
          </a:xfrm>
          <a:prstGeom prst="rect">
            <a:avLst/>
          </a:prstGeom>
          <a:noFill/>
          <a:ln w="76200" cap="flat" cmpd="sng">
            <a:solidFill>
              <a:srgbClr val="0097A7"/>
            </a:solidFill>
            <a:prstDash val="solid"/>
            <a:round/>
            <a:headEnd type="none" w="sm" len="sm"/>
            <a:tailEnd type="none" w="sm" len="sm"/>
          </a:ln>
        </p:spPr>
        <p:txBody>
          <a:bodyPr spcFirstLastPara="1" wrap="square" lIns="91425" tIns="91425" rIns="91425" bIns="91425" anchor="t" anchorCtr="0">
            <a:spAutoFit/>
          </a:bodyPr>
          <a:lstStyle/>
          <a:p>
            <a:endParaRPr sz="1388"/>
          </a:p>
          <a:p>
            <a:endParaRPr sz="1388"/>
          </a:p>
        </p:txBody>
      </p:sp>
    </p:spTree>
    <p:extLst>
      <p:ext uri="{BB962C8B-B14F-4D97-AF65-F5344CB8AC3E}">
        <p14:creationId xmlns:p14="http://schemas.microsoft.com/office/powerpoint/2010/main" val="13563166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dirty="0"/>
              <a:t>Reinforcement Learning: Formalism</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function </a:t>
            </a:r>
            <a:r>
              <a:rPr lang="en-US" dirty="0"/>
              <a:t>to choose an action at a given </a:t>
            </a:r>
            <a:r>
              <a:rPr lang="en-US" dirty="0">
                <a:solidFill>
                  <a:srgbClr val="C00000"/>
                </a:solidFill>
              </a:rPr>
              <a:t>state</a:t>
            </a:r>
            <a:r>
              <a:rPr lang="en-US" dirty="0"/>
              <a:t>. </a:t>
            </a:r>
          </a:p>
          <a:p>
            <a:r>
              <a:rPr lang="en-US" dirty="0"/>
              <a:t>We need to figure out: (1) reward function and (2) the policy function </a:t>
            </a:r>
          </a:p>
        </p:txBody>
      </p:sp>
      <p:pic>
        <p:nvPicPr>
          <p:cNvPr id="12" name="Picture 11" descr="Diagram&#10;&#10;Description automatically generated">
            <a:extLst>
              <a:ext uri="{FF2B5EF4-FFF2-40B4-BE49-F238E27FC236}">
                <a16:creationId xmlns:a16="http://schemas.microsoft.com/office/drawing/2014/main" id="{33DC7F67-C0D2-FAD4-6E21-14CAA8E1C2BE}"/>
              </a:ext>
            </a:extLst>
          </p:cNvPr>
          <p:cNvPicPr>
            <a:picLocks noChangeAspect="1"/>
          </p:cNvPicPr>
          <p:nvPr/>
        </p:nvPicPr>
        <p:blipFill>
          <a:blip r:embed="rId3"/>
          <a:stretch>
            <a:fillRect/>
          </a:stretch>
        </p:blipFill>
        <p:spPr>
          <a:xfrm>
            <a:off x="2141849" y="2977994"/>
            <a:ext cx="6251713" cy="2026061"/>
          </a:xfrm>
          <a:prstGeom prst="rect">
            <a:avLst/>
          </a:prstGeom>
        </p:spPr>
      </p:pic>
      <p:sp>
        <p:nvSpPr>
          <p:cNvPr id="4" name="TextBox 3">
            <a:extLst>
              <a:ext uri="{FF2B5EF4-FFF2-40B4-BE49-F238E27FC236}">
                <a16:creationId xmlns:a16="http://schemas.microsoft.com/office/drawing/2014/main" id="{19E577EE-01D1-C1B7-75EF-ED328DAB930E}"/>
              </a:ext>
            </a:extLst>
          </p:cNvPr>
          <p:cNvSpPr txBox="1"/>
          <p:nvPr/>
        </p:nvSpPr>
        <p:spPr>
          <a:xfrm>
            <a:off x="6405093" y="4844440"/>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
        <p:nvSpPr>
          <p:cNvPr id="5" name="TextBox 4">
            <a:extLst>
              <a:ext uri="{FF2B5EF4-FFF2-40B4-BE49-F238E27FC236}">
                <a16:creationId xmlns:a16="http://schemas.microsoft.com/office/drawing/2014/main" id="{B8A0715B-1B7E-AC0B-9E0D-6AF4237F3965}"/>
              </a:ext>
            </a:extLst>
          </p:cNvPr>
          <p:cNvSpPr txBox="1"/>
          <p:nvPr/>
        </p:nvSpPr>
        <p:spPr>
          <a:xfrm>
            <a:off x="6924583" y="3746376"/>
            <a:ext cx="807867" cy="307777"/>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8E54A068-CB08-6CFE-9F22-4185C2EAC335}"/>
              </a:ext>
            </a:extLst>
          </p:cNvPr>
          <p:cNvSpPr txBox="1"/>
          <p:nvPr/>
        </p:nvSpPr>
        <p:spPr>
          <a:xfrm>
            <a:off x="1808937" y="3579180"/>
            <a:ext cx="807867" cy="30777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882532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a prompt.</a:t>
                </a:r>
              </a:p>
              <a:p>
                <a:r>
                  <a:rPr lang="en-US" dirty="0">
                    <a:solidFill>
                      <a:srgbClr val="C00000"/>
                    </a:solidFill>
                  </a:rPr>
                  <a:t>The reward is higher when humans prefer the output.</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3"/>
                <a:stretch>
                  <a:fillRect b="-6154"/>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pic>
        <p:nvPicPr>
          <p:cNvPr id="11" name="Picture 10" descr="A diagram of a graph&#10;&#10;Description automatically generated">
            <a:extLst>
              <a:ext uri="{FF2B5EF4-FFF2-40B4-BE49-F238E27FC236}">
                <a16:creationId xmlns:a16="http://schemas.microsoft.com/office/drawing/2014/main" id="{EA0D76BD-EC96-2847-B858-361752CE746F}"/>
              </a:ext>
            </a:extLst>
          </p:cNvPr>
          <p:cNvPicPr>
            <a:picLocks noChangeAspect="1"/>
          </p:cNvPicPr>
          <p:nvPr/>
        </p:nvPicPr>
        <p:blipFill>
          <a:blip r:embed="rId4"/>
          <a:stretch>
            <a:fillRect/>
          </a:stretch>
        </p:blipFill>
        <p:spPr>
          <a:xfrm>
            <a:off x="7141107" y="107119"/>
            <a:ext cx="2002893" cy="956510"/>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45A787E-7039-A0B4-8B69-8F1B2542F0B1}"/>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p:sp>
            <p:nvSpPr>
              <p:cNvPr id="13" name="TextBox 12">
                <a:extLst>
                  <a:ext uri="{FF2B5EF4-FFF2-40B4-BE49-F238E27FC236}">
                    <a16:creationId xmlns:a16="http://schemas.microsoft.com/office/drawing/2014/main" id="{345A787E-7039-A0B4-8B69-8F1B2542F0B1}"/>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5"/>
                <a:stretch>
                  <a:fillRect t="-2439" b="-2439"/>
                </a:stretch>
              </a:blipFill>
            </p:spPr>
            <p:txBody>
              <a:bodyPr/>
              <a:lstStyle/>
              <a:p>
                <a:r>
                  <a:rPr lang="en-US">
                    <a:noFill/>
                  </a:rPr>
                  <a:t> </a:t>
                </a:r>
              </a:p>
            </p:txBody>
          </p:sp>
        </mc:Fallback>
      </mc:AlternateContent>
    </p:spTree>
    <p:extLst>
      <p:ext uri="{BB962C8B-B14F-4D97-AF65-F5344CB8AC3E}">
        <p14:creationId xmlns:p14="http://schemas.microsoft.com/office/powerpoint/2010/main" val="127764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00;p49">
            <a:extLst>
              <a:ext uri="{FF2B5EF4-FFF2-40B4-BE49-F238E27FC236}">
                <a16:creationId xmlns:a16="http://schemas.microsoft.com/office/drawing/2014/main" id="{6ACC79DB-8473-B4AF-495A-AD26890BCE59}"/>
              </a:ext>
            </a:extLst>
          </p:cNvPr>
          <p:cNvPicPr preferRelativeResize="0"/>
          <p:nvPr/>
        </p:nvPicPr>
        <p:blipFill rotWithShape="1">
          <a:blip r:embed="rId2">
            <a:alphaModFix/>
          </a:blip>
          <a:srcRect r="4442" b="69110"/>
          <a:stretch/>
        </p:blipFill>
        <p:spPr>
          <a:xfrm>
            <a:off x="3751376" y="1941858"/>
            <a:ext cx="4334655" cy="1758272"/>
          </a:xfrm>
          <a:prstGeom prst="rect">
            <a:avLst/>
          </a:prstGeom>
          <a:noFill/>
          <a:ln>
            <a:noFill/>
          </a:ln>
        </p:spPr>
      </p:pic>
      <p:sp>
        <p:nvSpPr>
          <p:cNvPr id="2" name="Title 1">
            <a:extLst>
              <a:ext uri="{FF2B5EF4-FFF2-40B4-BE49-F238E27FC236}">
                <a16:creationId xmlns:a16="http://schemas.microsoft.com/office/drawing/2014/main" id="{5C57DD97-C415-FE6B-1263-93A092CE81F3}"/>
              </a:ext>
            </a:extLst>
          </p:cNvPr>
          <p:cNvSpPr>
            <a:spLocks noGrp="1"/>
          </p:cNvSpPr>
          <p:nvPr>
            <p:ph type="title"/>
          </p:nvPr>
        </p:nvSpPr>
        <p:spPr/>
        <p:txBody>
          <a:bodyPr>
            <a:normAutofit/>
          </a:bodyPr>
          <a:lstStyle/>
          <a:p>
            <a:r>
              <a:rPr lang="en" dirty="0"/>
              <a:t>Language Models: A History</a:t>
            </a:r>
            <a:endParaRPr lang="en-US" dirty="0"/>
          </a:p>
        </p:txBody>
      </p:sp>
      <p:sp>
        <p:nvSpPr>
          <p:cNvPr id="3" name="Content Placeholder 2">
            <a:extLst>
              <a:ext uri="{FF2B5EF4-FFF2-40B4-BE49-F238E27FC236}">
                <a16:creationId xmlns:a16="http://schemas.microsoft.com/office/drawing/2014/main" id="{DB7ED41F-9151-D68B-5794-1D62459C4B31}"/>
              </a:ext>
            </a:extLst>
          </p:cNvPr>
          <p:cNvSpPr>
            <a:spLocks noGrp="1"/>
          </p:cNvSpPr>
          <p:nvPr>
            <p:ph type="body" sz="quarter" idx="16"/>
          </p:nvPr>
        </p:nvSpPr>
        <p:spPr/>
        <p:txBody>
          <a:bodyPr/>
          <a:lstStyle/>
          <a:p>
            <a:r>
              <a:rPr lang="en-US" dirty="0"/>
              <a:t>Shannon (1950): The redundancy and predictability (entropy) of English. </a:t>
            </a:r>
          </a:p>
        </p:txBody>
      </p:sp>
      <p:pic>
        <p:nvPicPr>
          <p:cNvPr id="5" name="Google Shape;294;p48">
            <a:extLst>
              <a:ext uri="{FF2B5EF4-FFF2-40B4-BE49-F238E27FC236}">
                <a16:creationId xmlns:a16="http://schemas.microsoft.com/office/drawing/2014/main" id="{7B16C6D9-D7BB-4012-FC48-81BCD14EFEF1}"/>
              </a:ext>
            </a:extLst>
          </p:cNvPr>
          <p:cNvPicPr preferRelativeResize="0"/>
          <p:nvPr/>
        </p:nvPicPr>
        <p:blipFill>
          <a:blip r:embed="rId3">
            <a:alphaModFix/>
          </a:blip>
          <a:stretch>
            <a:fillRect/>
          </a:stretch>
        </p:blipFill>
        <p:spPr>
          <a:xfrm>
            <a:off x="732045" y="2061175"/>
            <a:ext cx="2289631" cy="2396756"/>
          </a:xfrm>
          <a:prstGeom prst="rect">
            <a:avLst/>
          </a:prstGeom>
          <a:noFill/>
          <a:ln>
            <a:noFill/>
          </a:ln>
        </p:spPr>
      </p:pic>
      <p:sp>
        <p:nvSpPr>
          <p:cNvPr id="8" name="TextBox 7">
            <a:extLst>
              <a:ext uri="{FF2B5EF4-FFF2-40B4-BE49-F238E27FC236}">
                <a16:creationId xmlns:a16="http://schemas.microsoft.com/office/drawing/2014/main" id="{0C52D3DF-A613-C0F2-D2FC-ED0B32999721}"/>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Prediction and Entropy of Printed English, </a:t>
            </a:r>
            <a:r>
              <a:rPr lang="en-US" sz="1000" dirty="0" err="1">
                <a:latin typeface="Corbel" panose="020B0503020204020204" pitchFamily="34" charset="0"/>
                <a:hlinkClick r:id="rId4"/>
              </a:rPr>
              <a:t>Shanon</a:t>
            </a:r>
            <a:r>
              <a:rPr lang="en-US" sz="1000" dirty="0">
                <a:latin typeface="Corbel" panose="020B0503020204020204" pitchFamily="34" charset="0"/>
                <a:hlinkClick r:id="rId4"/>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32111479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a prompt.</a:t>
                </a:r>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a:p>
                <a:r>
                  <a:rPr lang="en-US" dirty="0"/>
                  <a:t>On the notation: </a:t>
                </a:r>
              </a:p>
              <a:p>
                <a:pPr lvl="1"/>
                <a:r>
                  <a:rPr lang="en-US" dirty="0"/>
                  <a:t>“</a:t>
                </a:r>
                <a14:m>
                  <m:oMath xmlns:m="http://schemas.openxmlformats.org/officeDocument/2006/math">
                    <m:r>
                      <a:rPr lang="fa-IR" sz="1600" i="1" smtClean="0">
                        <a:latin typeface="Cambria Math" panose="02040503050406030204" pitchFamily="18" charset="0"/>
                        <a:ea typeface="Cambria Math" panose="02040503050406030204" pitchFamily="18" charset="0"/>
                      </a:rPr>
                      <m:t>𝔼</m:t>
                    </m:r>
                  </m:oMath>
                </a14:m>
                <a:r>
                  <a:rPr lang="en-US" dirty="0"/>
                  <a:t>” here is an empirical expectation (i.e., average). </a:t>
                </a:r>
              </a:p>
              <a:p>
                <a:pPr lvl="1"/>
                <a:r>
                  <a:rPr lang="en-US" dirty="0"/>
                  <a:t>“~” indicates sampling from a given distribution.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3"/>
                <a:stretch>
                  <a:fillRect b="-6154"/>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pic>
        <p:nvPicPr>
          <p:cNvPr id="11" name="Picture 10" descr="A diagram of a graph&#10;&#10;Description automatically generated">
            <a:extLst>
              <a:ext uri="{FF2B5EF4-FFF2-40B4-BE49-F238E27FC236}">
                <a16:creationId xmlns:a16="http://schemas.microsoft.com/office/drawing/2014/main" id="{EA0D76BD-EC96-2847-B858-361752CE746F}"/>
              </a:ext>
            </a:extLst>
          </p:cNvPr>
          <p:cNvPicPr>
            <a:picLocks noChangeAspect="1"/>
          </p:cNvPicPr>
          <p:nvPr/>
        </p:nvPicPr>
        <p:blipFill>
          <a:blip r:embed="rId4"/>
          <a:stretch>
            <a:fillRect/>
          </a:stretch>
        </p:blipFill>
        <p:spPr>
          <a:xfrm>
            <a:off x="7141107" y="107119"/>
            <a:ext cx="2002893" cy="95651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81C6392-9759-96CD-85C1-271EEAC912C5}"/>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p:sp>
            <p:nvSpPr>
              <p:cNvPr id="7" name="TextBox 6">
                <a:extLst>
                  <a:ext uri="{FF2B5EF4-FFF2-40B4-BE49-F238E27FC236}">
                    <a16:creationId xmlns:a16="http://schemas.microsoft.com/office/drawing/2014/main" id="{781C6392-9759-96CD-85C1-271EEAC912C5}"/>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5"/>
                <a:stretch>
                  <a:fillRect t="-2439" b="-2439"/>
                </a:stretch>
              </a:blipFill>
            </p:spPr>
            <p:txBody>
              <a:bodyPr/>
              <a:lstStyle/>
              <a:p>
                <a:r>
                  <a:rPr lang="en-US">
                    <a:noFill/>
                  </a:rPr>
                  <a:t> </a:t>
                </a:r>
              </a:p>
            </p:txBody>
          </p:sp>
        </mc:Fallback>
      </mc:AlternateContent>
    </p:spTree>
    <p:extLst>
      <p:ext uri="{BB962C8B-B14F-4D97-AF65-F5344CB8AC3E}">
        <p14:creationId xmlns:p14="http://schemas.microsoft.com/office/powerpoint/2010/main" val="394541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Autofit/>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a prompt.</a:t>
                </a:r>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pPr marL="0" indent="0">
                  <a:buNone/>
                </a:pPr>
                <a:endParaRPr lang="en-US" dirty="0"/>
              </a:p>
              <a:p>
                <a:r>
                  <a:rPr lang="en-US" dirty="0"/>
                  <a:t>What we need to do: </a:t>
                </a:r>
              </a:p>
              <a:p>
                <a:pPr lvl="1"/>
                <a:r>
                  <a:rPr lang="en-US" dirty="0"/>
                  <a:t>(1) Estimate the reward function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oMath>
                </a14:m>
                <a:r>
                  <a:rPr lang="en-US" dirty="0"/>
                  <a:t>. </a:t>
                </a:r>
              </a:p>
              <a:p>
                <a:pPr lvl="1"/>
                <a:r>
                  <a:rPr lang="en-US" dirty="0"/>
                  <a:t>(2) Find the best generative model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oMath>
                </a14:m>
                <a:r>
                  <a:rPr lang="en-US" dirty="0"/>
                  <a:t> that maximizes the expected reward: </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8691DA3-5BB0-271E-0839-B3699040486D}"/>
                  </a:ext>
                </a:extLst>
              </p:cNvPr>
              <p:cNvSpPr txBox="1"/>
              <p:nvPr/>
            </p:nvSpPr>
            <p:spPr>
              <a:xfrm>
                <a:off x="1371107" y="3892988"/>
                <a:ext cx="5830529"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sSub>
                        <m:sSubPr>
                          <m:ctrlPr>
                            <a:rPr lang="en-US" sz="2400" i="1">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1371107" y="3892988"/>
                <a:ext cx="5830529" cy="524118"/>
              </a:xfrm>
              <a:prstGeom prst="rect">
                <a:avLst/>
              </a:prstGeom>
              <a:blipFill>
                <a:blip r:embed="rId3"/>
                <a:stretch>
                  <a:fillRect t="-7143" b="-47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8" name="Title 1">
            <a:extLst>
              <a:ext uri="{FF2B5EF4-FFF2-40B4-BE49-F238E27FC236}">
                <a16:creationId xmlns:a16="http://schemas.microsoft.com/office/drawing/2014/main" id="{3DB8D97F-861B-B980-9BDF-A2AF1B37D36D}"/>
              </a:ext>
            </a:extLst>
          </p:cNvPr>
          <p:cNvSpPr>
            <a:spLocks noGrp="1"/>
          </p:cNvSpPr>
          <p:nvPr>
            <p:ph type="title"/>
          </p:nvPr>
        </p:nvSpPr>
        <p:spPr>
          <a:xfrm>
            <a:off x="533919" y="107119"/>
            <a:ext cx="8085415" cy="857542"/>
          </a:xfrm>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920C35D-841D-4D02-C6EE-6FEF57063106}"/>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p:sp>
            <p:nvSpPr>
              <p:cNvPr id="2" name="TextBox 1">
                <a:extLst>
                  <a:ext uri="{FF2B5EF4-FFF2-40B4-BE49-F238E27FC236}">
                    <a16:creationId xmlns:a16="http://schemas.microsoft.com/office/drawing/2014/main" id="{F920C35D-841D-4D02-C6EE-6FEF57063106}"/>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6" name="Picture 5" descr="A diagram of a graph&#10;&#10;Description automatically generated">
            <a:extLst>
              <a:ext uri="{FF2B5EF4-FFF2-40B4-BE49-F238E27FC236}">
                <a16:creationId xmlns:a16="http://schemas.microsoft.com/office/drawing/2014/main" id="{D0D94A28-297C-EA3B-4427-233A8150E32C}"/>
              </a:ext>
            </a:extLst>
          </p:cNvPr>
          <p:cNvPicPr>
            <a:picLocks noChangeAspect="1"/>
          </p:cNvPicPr>
          <p:nvPr/>
        </p:nvPicPr>
        <p:blipFill>
          <a:blip r:embed="rId5"/>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27465997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10;&#10;Description automatically generated">
            <a:extLst>
              <a:ext uri="{FF2B5EF4-FFF2-40B4-BE49-F238E27FC236}">
                <a16:creationId xmlns:a16="http://schemas.microsoft.com/office/drawing/2014/main" id="{BCD24D1A-6409-26DB-4A40-36F0FBDC9D54}"/>
              </a:ext>
            </a:extLst>
          </p:cNvPr>
          <p:cNvPicPr>
            <a:picLocks noChangeAspect="1"/>
          </p:cNvPicPr>
          <p:nvPr/>
        </p:nvPicPr>
        <p:blipFill>
          <a:blip r:embed="rId2"/>
          <a:stretch>
            <a:fillRect/>
          </a:stretch>
        </p:blipFill>
        <p:spPr>
          <a:xfrm>
            <a:off x="7141107" y="107119"/>
            <a:ext cx="2002893" cy="956510"/>
          </a:xfrm>
          <a:prstGeom prst="rect">
            <a:avLst/>
          </a:prstGeom>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a:latin typeface="Cambria Math" panose="02040503050406030204" pitchFamily="18" charset="0"/>
                      </a:rPr>
                      <m:t>𝑅</m:t>
                    </m:r>
                  </m:oMath>
                </a14:m>
                <a:endParaRPr lang="en-US" sz="2800" dirty="0"/>
              </a:p>
            </p:txBody>
          </p:sp>
        </mc:Choice>
        <mc:Fallback>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3"/>
                <a:stretch>
                  <a:fillRect l="-1570"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t>Obviously, we don’t want to use human feedback directly since that could be 💰💰💰 </a:t>
            </a:r>
          </a:p>
          <a:p>
            <a:r>
              <a:rPr lang="en-US" dirty="0"/>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1407739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1:</a:t>
            </a:r>
            <a:r>
              <a:rPr lang="en-US" sz="1800" spc="-4" dirty="0">
                <a:solidFill>
                  <a:schemeClr val="tx1"/>
                </a:solidFill>
                <a:latin typeface="Corbel" panose="020B0503020204020204" pitchFamily="34" charset="0"/>
                <a:cs typeface="Calibri"/>
              </a:rPr>
              <a:t> get humans to provide absolute </a:t>
            </a:r>
            <a:r>
              <a:rPr lang="en-US" sz="1800" spc="-4" dirty="0">
                <a:solidFill>
                  <a:srgbClr val="C00000"/>
                </a:solidFill>
                <a:latin typeface="Corbel" panose="020B0503020204020204" pitchFamily="34" charset="0"/>
                <a:cs typeface="Calibri"/>
              </a:rPr>
              <a:t>scores for each output</a:t>
            </a: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a:p>
            <a:endParaRPr lang="en-US" dirty="0"/>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dirty="0"/>
              </a:p>
            </p:txBody>
          </p:sp>
        </mc:Choice>
        <mc:Fallback>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BF0BBED-D93E-7FDD-304A-1442521BE57A}"/>
              </a:ext>
            </a:extLst>
          </p:cNvPr>
          <p:cNvGrpSpPr/>
          <p:nvPr/>
        </p:nvGrpSpPr>
        <p:grpSpPr>
          <a:xfrm>
            <a:off x="121919" y="3356016"/>
            <a:ext cx="7304038" cy="1154985"/>
            <a:chOff x="249131" y="2817634"/>
            <a:chExt cx="9223772" cy="1462094"/>
          </a:xfrm>
        </p:grpSpPr>
        <p:sp>
          <p:nvSpPr>
            <p:cNvPr id="9" name="Rounded Rectangle 8">
              <a:extLst>
                <a:ext uri="{FF2B5EF4-FFF2-40B4-BE49-F238E27FC236}">
                  <a16:creationId xmlns:a16="http://schemas.microsoft.com/office/drawing/2014/main" id="{49F2D7A6-6BA9-B617-14E4-1F1FA85F1F6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5BE1A99C-8B15-3B5B-C07B-20E6CBED5E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8047F671-8F93-D3E2-9929-0C1102F0C5B7}"/>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F87C247E-DA74-163B-CE93-78262DD63128}"/>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E7D2EA8B-26A4-84E3-756C-64C438D84ACC}"/>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38A5A97D-62AB-0416-3477-949BDF614A00}"/>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614F5AF5-7169-6D5D-AD48-5FEFFB2D603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ounded Rectangle 30">
                <a:extLst>
                  <a:ext uri="{FF2B5EF4-FFF2-40B4-BE49-F238E27FC236}">
                    <a16:creationId xmlns:a16="http://schemas.microsoft.com/office/drawing/2014/main" id="{68AD1F14-553E-CD1A-617D-5C0E87CE7234}"/>
                  </a:ext>
                </a:extLst>
              </p:cNvPr>
              <p:cNvSpPr/>
              <p:nvPr/>
            </p:nvSpPr>
            <p:spPr>
              <a:xfrm>
                <a:off x="7421274" y="3386541"/>
                <a:ext cx="1264015"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b="0" i="1" smtClean="0">
                          <a:solidFill>
                            <a:schemeClr val="tx1"/>
                          </a:solidFill>
                          <a:latin typeface="Cambria Math" panose="02040503050406030204" pitchFamily="18" charset="0"/>
                        </a:rPr>
                        <m:t>0.8</m:t>
                      </m:r>
                    </m:oMath>
                  </m:oMathPara>
                </a14:m>
                <a:endParaRPr lang="en-US" sz="2000" dirty="0">
                  <a:solidFill>
                    <a:schemeClr val="tx1"/>
                  </a:solidFill>
                  <a:latin typeface="Avenir Book" panose="02000503020000020003" pitchFamily="2" charset="0"/>
                </a:endParaRPr>
              </a:p>
              <a:p>
                <a:endParaRPr lang="en-US"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r>
                        <a:rPr lang="fa-IR" sz="2000" b="0" i="1" smtClean="0">
                          <a:solidFill>
                            <a:schemeClr val="tx1"/>
                          </a:solidFill>
                          <a:latin typeface="Cambria Math" panose="02040503050406030204" pitchFamily="18" charset="0"/>
                        </a:rPr>
                        <m:t>1.2</m:t>
                      </m:r>
                    </m:oMath>
                  </m:oMathPara>
                </a14:m>
                <a:endParaRPr lang="en-US" sz="2000" dirty="0">
                  <a:solidFill>
                    <a:schemeClr val="tx1"/>
                  </a:solidFill>
                  <a:latin typeface="Avenir Book" panose="02000503020000020003" pitchFamily="2" charset="0"/>
                </a:endParaRPr>
              </a:p>
            </p:txBody>
          </p:sp>
        </mc:Choice>
        <mc:Fallback>
          <p:sp>
            <p:nvSpPr>
              <p:cNvPr id="31" name="Rounded Rectangle 30">
                <a:extLst>
                  <a:ext uri="{FF2B5EF4-FFF2-40B4-BE49-F238E27FC236}">
                    <a16:creationId xmlns:a16="http://schemas.microsoft.com/office/drawing/2014/main" id="{68AD1F14-553E-CD1A-617D-5C0E87CE7234}"/>
                  </a:ext>
                </a:extLst>
              </p:cNvPr>
              <p:cNvSpPr>
                <a:spLocks noRot="1" noChangeAspect="1" noMove="1" noResize="1" noEditPoints="1" noAdjustHandles="1" noChangeArrowheads="1" noChangeShapeType="1" noTextEdit="1"/>
              </p:cNvSpPr>
              <p:nvPr/>
            </p:nvSpPr>
            <p:spPr>
              <a:xfrm>
                <a:off x="7421274" y="3386541"/>
                <a:ext cx="1264015" cy="1077632"/>
              </a:xfrm>
              <a:prstGeom prst="roundRect">
                <a:avLst>
                  <a:gd name="adj" fmla="val 9972"/>
                </a:avLst>
              </a:prstGeom>
              <a:blipFill>
                <a:blip r:embed="rId5"/>
                <a:stretch>
                  <a:fillRect b="-1163"/>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D2E342DA-8C3F-C862-5B22-4585AD9CA127}"/>
              </a:ext>
            </a:extLst>
          </p:cNvPr>
          <p:cNvSpPr txBox="1"/>
          <p:nvPr/>
        </p:nvSpPr>
        <p:spPr>
          <a:xfrm>
            <a:off x="1211569" y="2488609"/>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Corbel" panose="020B0503020204020204" pitchFamily="34" charset="0"/>
              </a:rPr>
              <a:t>Challenge:</a:t>
            </a:r>
            <a:r>
              <a:rPr lang="en-US" sz="1800" dirty="0">
                <a:latin typeface="Corbel" panose="020B0503020204020204" pitchFamily="34" charset="0"/>
              </a:rPr>
              <a:t> human judgments on different instances and by different people can be noisy and mis-calibrated!</a:t>
            </a:r>
          </a:p>
        </p:txBody>
      </p:sp>
      <p:pic>
        <p:nvPicPr>
          <p:cNvPr id="4" name="Picture 3" descr="A diagram of a graph&#10;&#10;Description automatically generated">
            <a:extLst>
              <a:ext uri="{FF2B5EF4-FFF2-40B4-BE49-F238E27FC236}">
                <a16:creationId xmlns:a16="http://schemas.microsoft.com/office/drawing/2014/main" id="{97CB4E94-0D24-1B74-ADE2-93680C6EF0C6}"/>
              </a:ext>
            </a:extLst>
          </p:cNvPr>
          <p:cNvPicPr>
            <a:picLocks noChangeAspect="1"/>
          </p:cNvPicPr>
          <p:nvPr/>
        </p:nvPicPr>
        <p:blipFill>
          <a:blip r:embed="rId6"/>
          <a:stretch>
            <a:fillRect/>
          </a:stretch>
        </p:blipFill>
        <p:spPr>
          <a:xfrm>
            <a:off x="7141107" y="107119"/>
            <a:ext cx="2002893" cy="95651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59C0054-2CB9-4148-42AE-C0856B4C3825}"/>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p:sp>
            <p:nvSpPr>
              <p:cNvPr id="6" name="TextBox 5">
                <a:extLst>
                  <a:ext uri="{FF2B5EF4-FFF2-40B4-BE49-F238E27FC236}">
                    <a16:creationId xmlns:a16="http://schemas.microsoft.com/office/drawing/2014/main" id="{759C0054-2CB9-4148-42AE-C0856B4C3825}"/>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0DEB904-E3D0-008B-57E4-BBCCCFC6F455}"/>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7" name="TextBox 6">
                <a:extLst>
                  <a:ext uri="{FF2B5EF4-FFF2-40B4-BE49-F238E27FC236}">
                    <a16:creationId xmlns:a16="http://schemas.microsoft.com/office/drawing/2014/main" id="{20DEB904-E3D0-008B-57E4-BBCCCFC6F455}"/>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C9A6E1B-26A1-7A87-92EE-A230885AD80F}"/>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16" name="TextBox 15">
                <a:extLst>
                  <a:ext uri="{FF2B5EF4-FFF2-40B4-BE49-F238E27FC236}">
                    <a16:creationId xmlns:a16="http://schemas.microsoft.com/office/drawing/2014/main" id="{DC9A6E1B-26A1-7A87-92EE-A230885AD80F}"/>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9"/>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154528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a:p>
            <a:endParaRPr lang="en-US" dirty="0"/>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dirty="0"/>
              </a:p>
            </p:txBody>
          </p:sp>
        </mc:Choice>
        <mc:Fallback>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BF0BBED-D93E-7FDD-304A-1442521BE57A}"/>
              </a:ext>
            </a:extLst>
          </p:cNvPr>
          <p:cNvGrpSpPr/>
          <p:nvPr/>
        </p:nvGrpSpPr>
        <p:grpSpPr>
          <a:xfrm>
            <a:off x="121919" y="3356016"/>
            <a:ext cx="8561475" cy="1154985"/>
            <a:chOff x="249131" y="2817634"/>
            <a:chExt cx="10811704" cy="1462094"/>
          </a:xfrm>
        </p:grpSpPr>
        <p:sp>
          <p:nvSpPr>
            <p:cNvPr id="9" name="Rounded Rectangle 8">
              <a:extLst>
                <a:ext uri="{FF2B5EF4-FFF2-40B4-BE49-F238E27FC236}">
                  <a16:creationId xmlns:a16="http://schemas.microsoft.com/office/drawing/2014/main" id="{49F2D7A6-6BA9-B617-14E4-1F1FA85F1F6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5BE1A99C-8B15-3B5B-C07B-20E6CBED5E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8047F671-8F93-D3E2-9929-0C1102F0C5B7}"/>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F87C247E-DA74-163B-CE93-78262DD63128}"/>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E7D2EA8B-26A4-84E3-756C-64C438D84ACC}"/>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38A5A97D-62AB-0416-3477-949BDF614A00}"/>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614F5AF5-7169-6D5D-AD48-5FEFFB2D603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442865A9-F3E0-2472-AFFA-4AC6F2CDC271}"/>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gr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37" name="TextBox 36">
            <a:extLst>
              <a:ext uri="{FF2B5EF4-FFF2-40B4-BE49-F238E27FC236}">
                <a16:creationId xmlns:a16="http://schemas.microsoft.com/office/drawing/2014/main" id="{8CBF9D9F-083E-A754-0D4F-6A9A82458B03}"/>
              </a:ext>
            </a:extLst>
          </p:cNvPr>
          <p:cNvSpPr txBox="1"/>
          <p:nvPr/>
        </p:nvSpPr>
        <p:spPr>
          <a:xfrm>
            <a:off x="5274490" y="2448847"/>
            <a:ext cx="3576320" cy="600506"/>
          </a:xfrm>
          <a:prstGeom prst="wedgeRoundRectCallout">
            <a:avLst>
              <a:gd name="adj1" fmla="val 20957"/>
              <a:gd name="adj2" fmla="val 770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38" name="TextBox 37">
            <a:extLst>
              <a:ext uri="{FF2B5EF4-FFF2-40B4-BE49-F238E27FC236}">
                <a16:creationId xmlns:a16="http://schemas.microsoft.com/office/drawing/2014/main" id="{26616ED4-A00E-DF6F-756F-714EAAE2696C}"/>
              </a:ext>
            </a:extLst>
          </p:cNvPr>
          <p:cNvSpPr txBox="1"/>
          <p:nvPr/>
        </p:nvSpPr>
        <p:spPr>
          <a:xfrm>
            <a:off x="2897050" y="2541908"/>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p:pic>
        <p:nvPicPr>
          <p:cNvPr id="3" name="Picture 2" descr="A diagram of a graph&#10;&#10;Description automatically generated">
            <a:extLst>
              <a:ext uri="{FF2B5EF4-FFF2-40B4-BE49-F238E27FC236}">
                <a16:creationId xmlns:a16="http://schemas.microsoft.com/office/drawing/2014/main" id="{0BAA1F62-455A-81CF-6865-5F5C962DB33A}"/>
              </a:ext>
            </a:extLst>
          </p:cNvPr>
          <p:cNvPicPr>
            <a:picLocks noChangeAspect="1"/>
          </p:cNvPicPr>
          <p:nvPr/>
        </p:nvPicPr>
        <p:blipFill>
          <a:blip r:embed="rId5"/>
          <a:stretch>
            <a:fillRect/>
          </a:stretch>
        </p:blipFill>
        <p:spPr>
          <a:xfrm>
            <a:off x="7141107" y="107119"/>
            <a:ext cx="2002893" cy="95651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66F0CCD-3258-44C9-62DE-EC1FCEA48B05}"/>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5" name="TextBox 4">
                <a:extLst>
                  <a:ext uri="{FF2B5EF4-FFF2-40B4-BE49-F238E27FC236}">
                    <a16:creationId xmlns:a16="http://schemas.microsoft.com/office/drawing/2014/main" id="{666F0CCD-3258-44C9-62DE-EC1FCEA48B05}"/>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8027448-528F-990B-6FDB-F60FC41CA91A}"/>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p:sp>
            <p:nvSpPr>
              <p:cNvPr id="6" name="TextBox 5">
                <a:extLst>
                  <a:ext uri="{FF2B5EF4-FFF2-40B4-BE49-F238E27FC236}">
                    <a16:creationId xmlns:a16="http://schemas.microsoft.com/office/drawing/2014/main" id="{E8027448-528F-990B-6FDB-F60FC41CA91A}"/>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9340CE9-2257-CD40-3E45-1F2649603AF1}"/>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7" name="TextBox 6">
                <a:extLst>
                  <a:ext uri="{FF2B5EF4-FFF2-40B4-BE49-F238E27FC236}">
                    <a16:creationId xmlns:a16="http://schemas.microsoft.com/office/drawing/2014/main" id="{99340CE9-2257-CD40-3E45-1F2649603AF1}"/>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8"/>
                <a:stretch>
                  <a:fillRect b="-3846"/>
                </a:stretch>
              </a:blipFill>
            </p:spPr>
            <p:txBody>
              <a:bodyPr/>
              <a:lstStyle/>
              <a:p>
                <a:r>
                  <a:rPr lang="en-US">
                    <a:noFill/>
                  </a:rPr>
                  <a:t> </a:t>
                </a:r>
              </a:p>
            </p:txBody>
          </p:sp>
        </mc:Fallback>
      </mc:AlternateContent>
    </p:spTree>
    <p:extLst>
      <p:ext uri="{BB962C8B-B14F-4D97-AF65-F5344CB8AC3E}">
        <p14:creationId xmlns:p14="http://schemas.microsoft.com/office/powerpoint/2010/main" val="2791879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A987F8-3051-3B89-CA76-BAB8DB39EEF1}"/>
              </a:ext>
            </a:extLst>
          </p:cNvPr>
          <p:cNvGrpSpPr/>
          <p:nvPr/>
        </p:nvGrpSpPr>
        <p:grpSpPr>
          <a:xfrm>
            <a:off x="121919" y="2455816"/>
            <a:ext cx="8561475" cy="2055186"/>
            <a:chOff x="249131" y="1678071"/>
            <a:chExt cx="10811704" cy="2601657"/>
          </a:xfrm>
        </p:grpSpPr>
        <p:sp>
          <p:nvSpPr>
            <p:cNvPr id="4" name="Rounded Rectangle 3">
              <a:extLst>
                <a:ext uri="{FF2B5EF4-FFF2-40B4-BE49-F238E27FC236}">
                  <a16:creationId xmlns:a16="http://schemas.microsoft.com/office/drawing/2014/main" id="{B08D8192-E767-CAC2-4825-B10D6F954247}"/>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5" name="Rounded Rectangle 4">
              <a:extLst>
                <a:ext uri="{FF2B5EF4-FFF2-40B4-BE49-F238E27FC236}">
                  <a16:creationId xmlns:a16="http://schemas.microsoft.com/office/drawing/2014/main" id="{6D58D304-CF4B-B5CD-1D55-A9E634FDFEA1}"/>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6" name="Straight Arrow Connector 5">
              <a:extLst>
                <a:ext uri="{FF2B5EF4-FFF2-40B4-BE49-F238E27FC236}">
                  <a16:creationId xmlns:a16="http://schemas.microsoft.com/office/drawing/2014/main" id="{A56D4127-1C81-F893-5F07-DBDFADB9E3D8}"/>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7" name="Rounded Rectangle 6">
              <a:extLst>
                <a:ext uri="{FF2B5EF4-FFF2-40B4-BE49-F238E27FC236}">
                  <a16:creationId xmlns:a16="http://schemas.microsoft.com/office/drawing/2014/main" id="{DFFE5972-AD0F-0285-C4AB-F1D12A4BE7B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7" name="Straight Arrow Connector 16">
              <a:extLst>
                <a:ext uri="{FF2B5EF4-FFF2-40B4-BE49-F238E27FC236}">
                  <a16:creationId xmlns:a16="http://schemas.microsoft.com/office/drawing/2014/main" id="{DC7C5C6B-FB69-5A8A-5B32-DFD11D15FCF6}"/>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8" name="Rounded Rectangle 17">
              <a:extLst>
                <a:ext uri="{FF2B5EF4-FFF2-40B4-BE49-F238E27FC236}">
                  <a16:creationId xmlns:a16="http://schemas.microsoft.com/office/drawing/2014/main" id="{28151601-C7B7-1729-E09C-CE5315B790D2}"/>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9" name="Straight Arrow Connector 18">
              <a:extLst>
                <a:ext uri="{FF2B5EF4-FFF2-40B4-BE49-F238E27FC236}">
                  <a16:creationId xmlns:a16="http://schemas.microsoft.com/office/drawing/2014/main" id="{50051D18-0CC4-28BC-CF95-6719C0FB7B5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016EC23B-F3FE-4C82-AF5B-748841994BCF}"/>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sp>
          <p:nvSpPr>
            <p:cNvPr id="22" name="Rounded Rectangle 21">
              <a:extLst>
                <a:ext uri="{FF2B5EF4-FFF2-40B4-BE49-F238E27FC236}">
                  <a16:creationId xmlns:a16="http://schemas.microsoft.com/office/drawing/2014/main" id="{C942A6C1-1176-5028-A559-82A5CA62307D}"/>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Curved Connector 22">
              <a:extLst>
                <a:ext uri="{FF2B5EF4-FFF2-40B4-BE49-F238E27FC236}">
                  <a16:creationId xmlns:a16="http://schemas.microsoft.com/office/drawing/2014/main" id="{ED2893C2-B328-6911-D179-DC252EA6058C}"/>
                </a:ext>
              </a:extLst>
            </p:cNvPr>
            <p:cNvCxnSpPr>
              <a:cxnSpLocks/>
              <a:stCxn id="5"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CA65739-6ACA-F99F-9DD8-DEC3922D4529}"/>
                </a:ext>
              </a:extLst>
            </p:cNvPr>
            <p:cNvCxnSpPr>
              <a:cxnSpLocks/>
            </p:cNvCxnSpPr>
            <p:nvPr/>
          </p:nvCxnSpPr>
          <p:spPr>
            <a:xfrm>
              <a:off x="6354802" y="2068060"/>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dirty="0"/>
              </a:p>
            </p:txBody>
          </p:sp>
        </mc:Choice>
        <mc:Fallback>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5"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6" cstate="print"/>
          <a:stretch>
            <a:fillRect/>
          </a:stretch>
        </p:blipFill>
        <p:spPr>
          <a:xfrm>
            <a:off x="3603780" y="1640096"/>
            <a:ext cx="83153" cy="158686"/>
          </a:xfrm>
          <a:prstGeom prst="rect">
            <a:avLst/>
          </a:prstGeom>
        </p:spPr>
      </p:pic>
      <p:pic>
        <p:nvPicPr>
          <p:cNvPr id="9" name="Picture 8" descr="A diagram of a graph&#10;&#10;Description automatically generated">
            <a:extLst>
              <a:ext uri="{FF2B5EF4-FFF2-40B4-BE49-F238E27FC236}">
                <a16:creationId xmlns:a16="http://schemas.microsoft.com/office/drawing/2014/main" id="{E8A4615D-F99C-3E6C-5BAB-B70618E35C93}"/>
              </a:ext>
            </a:extLst>
          </p:cNvPr>
          <p:cNvPicPr>
            <a:picLocks noChangeAspect="1"/>
          </p:cNvPicPr>
          <p:nvPr/>
        </p:nvPicPr>
        <p:blipFill>
          <a:blip r:embed="rId7"/>
          <a:stretch>
            <a:fillRect/>
          </a:stretch>
        </p:blipFill>
        <p:spPr>
          <a:xfrm>
            <a:off x="7141107" y="107119"/>
            <a:ext cx="2002893" cy="956510"/>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A6B0B4C-51FB-4118-051F-B3D7465E29E1}"/>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12" name="TextBox 11">
                <a:extLst>
                  <a:ext uri="{FF2B5EF4-FFF2-40B4-BE49-F238E27FC236}">
                    <a16:creationId xmlns:a16="http://schemas.microsoft.com/office/drawing/2014/main" id="{AA6B0B4C-51FB-4118-051F-B3D7465E29E1}"/>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62BA5E5-8104-08E4-0999-034494118CEC}"/>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dirty="0"/>
              </a:p>
            </p:txBody>
          </p:sp>
        </mc:Choice>
        <mc:Fallback>
          <p:sp>
            <p:nvSpPr>
              <p:cNvPr id="13" name="TextBox 12">
                <a:extLst>
                  <a:ext uri="{FF2B5EF4-FFF2-40B4-BE49-F238E27FC236}">
                    <a16:creationId xmlns:a16="http://schemas.microsoft.com/office/drawing/2014/main" id="{C62BA5E5-8104-08E4-0999-034494118CEC}"/>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8F73B4A-A6F0-E5A9-DCD5-86716A6EC40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p:sp>
            <p:nvSpPr>
              <p:cNvPr id="14" name="TextBox 13">
                <a:extLst>
                  <a:ext uri="{FF2B5EF4-FFF2-40B4-BE49-F238E27FC236}">
                    <a16:creationId xmlns:a16="http://schemas.microsoft.com/office/drawing/2014/main" id="{28F73B4A-A6F0-E5A9-DCD5-86716A6EC40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0AFE4D7-609A-5D82-63BE-F8AD6ACA61DE}"/>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15" name="TextBox 14">
                <a:extLst>
                  <a:ext uri="{FF2B5EF4-FFF2-40B4-BE49-F238E27FC236}">
                    <a16:creationId xmlns:a16="http://schemas.microsoft.com/office/drawing/2014/main" id="{50AFE4D7-609A-5D82-63BE-F8AD6ACA61DE}"/>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1"/>
                <a:stretch>
                  <a:fillRect b="-3846"/>
                </a:stretch>
              </a:blipFill>
            </p:spPr>
            <p:txBody>
              <a:bodyPr/>
              <a:lstStyle/>
              <a:p>
                <a:r>
                  <a:rPr lang="en-US">
                    <a:noFill/>
                  </a:rPr>
                  <a:t> </a:t>
                </a:r>
              </a:p>
            </p:txBody>
          </p:sp>
        </mc:Fallback>
      </mc:AlternateContent>
    </p:spTree>
    <p:extLst>
      <p:ext uri="{BB962C8B-B14F-4D97-AF65-F5344CB8AC3E}">
        <p14:creationId xmlns:p14="http://schemas.microsoft.com/office/powerpoint/2010/main" val="28681461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dirty="0"/>
              </a:p>
            </p:txBody>
          </p:sp>
        </mc:Choice>
        <mc:Fallback>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3"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4" cstate="print"/>
          <a:stretch>
            <a:fillRect/>
          </a:stretch>
        </p:blipFill>
        <p:spPr>
          <a:xfrm>
            <a:off x="3603780" y="1640096"/>
            <a:ext cx="83153" cy="158686"/>
          </a:xfrm>
          <a:prstGeom prst="rect">
            <a:avLst/>
          </a:prstGeom>
        </p:spPr>
      </p:pic>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6A48BF42-F0AA-3EFF-0997-6405097B3B68}"/>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dirty="0"/>
              </a:p>
            </p:txBody>
          </p:sp>
        </mc:Choice>
        <mc:Fallback>
          <p:sp>
            <p:nvSpPr>
              <p:cNvPr id="32" name="TextBox 31">
                <a:extLst>
                  <a:ext uri="{FF2B5EF4-FFF2-40B4-BE49-F238E27FC236}">
                    <a16:creationId xmlns:a16="http://schemas.microsoft.com/office/drawing/2014/main" id="{6A48BF42-F0AA-3EFF-0997-6405097B3B68}"/>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bject 12">
                <a:extLst>
                  <a:ext uri="{FF2B5EF4-FFF2-40B4-BE49-F238E27FC236}">
                    <a16:creationId xmlns:a16="http://schemas.microsoft.com/office/drawing/2014/main" id="{0F08B279-9EC5-56B3-E3D7-17EAECAA8BA7}"/>
                  </a:ext>
                </a:extLst>
              </p:cNvPr>
              <p:cNvSpPr txBox="1"/>
              <p:nvPr/>
            </p:nvSpPr>
            <p:spPr>
              <a:xfrm>
                <a:off x="7291460" y="4118969"/>
                <a:ext cx="2019300" cy="256320"/>
              </a:xfrm>
              <a:prstGeom prst="rect">
                <a:avLst/>
              </a:prstGeom>
            </p:spPr>
            <p:txBody>
              <a:bodyPr vert="horz" wrap="square" lIns="0" tIns="10001" rIns="0" bIns="0" rtlCol="0">
                <a:spAutoFit/>
              </a:bodyPr>
              <a:lstStyle/>
              <a:p>
                <a:pPr marL="38100" marR="32385">
                  <a:spcBef>
                    <a:spcPts val="79"/>
                  </a:spcBef>
                </a:pP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1</m:t>
                              </m:r>
                            </m:sub>
                          </m:sSub>
                          <m:r>
                            <a:rPr lang="en-US" sz="1600" b="0" i="1" smtClean="0">
                              <a:solidFill>
                                <a:srgbClr val="0E0CC0"/>
                              </a:solidFill>
                              <a:latin typeface="Cambria Math" panose="02040503050406030204" pitchFamily="18" charset="0"/>
                            </a:rPr>
                            <m:t>;</m:t>
                          </m:r>
                          <m:r>
                            <m:rPr>
                              <m:sty m:val="p"/>
                            </m:rPr>
                            <a:rPr lang="en-US" sz="1600">
                              <a:solidFill>
                                <a:srgbClr val="0E0CC0"/>
                              </a:solidFill>
                              <a:latin typeface="Cambria Math" panose="02040503050406030204" pitchFamily="18" charset="0"/>
                            </a:rPr>
                            <m:t>prompt</m:t>
                          </m:r>
                        </m:e>
                      </m:d>
                      <m:r>
                        <a:rPr lang="fa-IR" sz="1600" b="0" i="1" smtClean="0">
                          <a:latin typeface="Cambria Math" panose="02040503050406030204" pitchFamily="18" charset="0"/>
                        </a:rPr>
                        <m:t>=0.8</m:t>
                      </m:r>
                    </m:oMath>
                  </m:oMathPara>
                </a14:m>
                <a:endParaRPr lang="fa-IR" sz="2000" dirty="0">
                  <a:latin typeface="Cambria Math"/>
                  <a:cs typeface="Cambria Math"/>
                </a:endParaRPr>
              </a:p>
            </p:txBody>
          </p:sp>
        </mc:Choice>
        <mc:Fallback>
          <p:sp>
            <p:nvSpPr>
              <p:cNvPr id="9" name="object 12">
                <a:extLst>
                  <a:ext uri="{FF2B5EF4-FFF2-40B4-BE49-F238E27FC236}">
                    <a16:creationId xmlns:a16="http://schemas.microsoft.com/office/drawing/2014/main" id="{0F08B279-9EC5-56B3-E3D7-17EAECAA8BA7}"/>
                  </a:ext>
                </a:extLst>
              </p:cNvPr>
              <p:cNvSpPr txBox="1">
                <a:spLocks noRot="1" noChangeAspect="1" noMove="1" noResize="1" noEditPoints="1" noAdjustHandles="1" noChangeArrowheads="1" noChangeShapeType="1" noTextEdit="1"/>
              </p:cNvSpPr>
              <p:nvPr/>
            </p:nvSpPr>
            <p:spPr>
              <a:xfrm>
                <a:off x="7291460" y="4118969"/>
                <a:ext cx="2019300" cy="256320"/>
              </a:xfrm>
              <a:prstGeom prst="rect">
                <a:avLst/>
              </a:prstGeom>
              <a:blipFill>
                <a:blip r:embed="rId6"/>
                <a:stretch>
                  <a:fillRect t="-19048" r="-1258" b="-4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object 14">
                <a:extLst>
                  <a:ext uri="{FF2B5EF4-FFF2-40B4-BE49-F238E27FC236}">
                    <a16:creationId xmlns:a16="http://schemas.microsoft.com/office/drawing/2014/main" id="{A6CABCD8-6ADA-AB37-5F82-6665324BC793}"/>
                  </a:ext>
                </a:extLst>
              </p:cNvPr>
              <p:cNvSpPr txBox="1"/>
              <p:nvPr/>
            </p:nvSpPr>
            <p:spPr>
              <a:xfrm>
                <a:off x="7245882" y="3174485"/>
                <a:ext cx="2479007" cy="564096"/>
              </a:xfrm>
              <a:prstGeom prst="rect">
                <a:avLst/>
              </a:prstGeom>
            </p:spPr>
            <p:txBody>
              <a:bodyPr vert="horz" wrap="square" lIns="0" tIns="10001" rIns="0" bIns="0" rtlCol="0">
                <a:spAutoFit/>
              </a:bodyPr>
              <a:lstStyle/>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2</m:t>
                              </m:r>
                            </m:sub>
                          </m:sSub>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m:t>
                          </m:r>
                        </m:e>
                      </m:d>
                      <m:r>
                        <a:rPr lang="fa-IR" sz="1600" b="0" i="1" smtClean="0">
                          <a:latin typeface="Cambria Math" panose="02040503050406030204" pitchFamily="18" charset="0"/>
                        </a:rPr>
                        <m:t>=1.2</m:t>
                      </m:r>
                    </m:oMath>
                  </m:oMathPara>
                </a14:m>
                <a:endParaRPr lang="fa-IR" sz="2000" dirty="0">
                  <a:latin typeface="Cambria Math"/>
                  <a:cs typeface="Cambria Math"/>
                </a:endParaRPr>
              </a:p>
            </p:txBody>
          </p:sp>
        </mc:Choice>
        <mc:Fallback>
          <p:sp>
            <p:nvSpPr>
              <p:cNvPr id="10" name="object 14">
                <a:extLst>
                  <a:ext uri="{FF2B5EF4-FFF2-40B4-BE49-F238E27FC236}">
                    <a16:creationId xmlns:a16="http://schemas.microsoft.com/office/drawing/2014/main" id="{A6CABCD8-6ADA-AB37-5F82-6665324BC793}"/>
                  </a:ext>
                </a:extLst>
              </p:cNvPr>
              <p:cNvSpPr txBox="1">
                <a:spLocks noRot="1" noChangeAspect="1" noMove="1" noResize="1" noEditPoints="1" noAdjustHandles="1" noChangeArrowheads="1" noChangeShapeType="1" noTextEdit="1"/>
              </p:cNvSpPr>
              <p:nvPr/>
            </p:nvSpPr>
            <p:spPr>
              <a:xfrm>
                <a:off x="7245882" y="3174485"/>
                <a:ext cx="2479007" cy="564096"/>
              </a:xfrm>
              <a:prstGeom prst="rect">
                <a:avLst/>
              </a:prstGeom>
              <a:blipFill>
                <a:blip r:embed="rId7"/>
                <a:stretch>
                  <a:fillRect b="-2000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68A528-9C1E-1F01-7FA3-A9A46DC3AFAA}"/>
              </a:ext>
            </a:extLst>
          </p:cNvPr>
          <p:cNvGrpSpPr/>
          <p:nvPr/>
        </p:nvGrpSpPr>
        <p:grpSpPr>
          <a:xfrm>
            <a:off x="121919" y="2455816"/>
            <a:ext cx="7491350" cy="2055186"/>
            <a:chOff x="249131" y="1678071"/>
            <a:chExt cx="9460316" cy="2601657"/>
          </a:xfrm>
        </p:grpSpPr>
        <p:sp>
          <p:nvSpPr>
            <p:cNvPr id="12" name="Rounded Rectangle 11">
              <a:extLst>
                <a:ext uri="{FF2B5EF4-FFF2-40B4-BE49-F238E27FC236}">
                  <a16:creationId xmlns:a16="http://schemas.microsoft.com/office/drawing/2014/main" id="{9341044C-F730-DA6E-A65B-0DB1D74B80F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3" name="Rounded Rectangle 12">
              <a:extLst>
                <a:ext uri="{FF2B5EF4-FFF2-40B4-BE49-F238E27FC236}">
                  <a16:creationId xmlns:a16="http://schemas.microsoft.com/office/drawing/2014/main" id="{FC48D66F-0B42-2555-56BC-3E5E6DCC68AD}"/>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4" name="Straight Arrow Connector 13">
              <a:extLst>
                <a:ext uri="{FF2B5EF4-FFF2-40B4-BE49-F238E27FC236}">
                  <a16:creationId xmlns:a16="http://schemas.microsoft.com/office/drawing/2014/main" id="{52123CC3-F460-EB70-0A78-F4FDA598BAD3}"/>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ounded Rectangle 14">
              <a:extLst>
                <a:ext uri="{FF2B5EF4-FFF2-40B4-BE49-F238E27FC236}">
                  <a16:creationId xmlns:a16="http://schemas.microsoft.com/office/drawing/2014/main" id="{74418B92-6E28-BDD8-DAEC-B7DA5BC5CD3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6" name="Straight Arrow Connector 15">
              <a:extLst>
                <a:ext uri="{FF2B5EF4-FFF2-40B4-BE49-F238E27FC236}">
                  <a16:creationId xmlns:a16="http://schemas.microsoft.com/office/drawing/2014/main" id="{50F51153-D548-7974-3441-BC852E7671C4}"/>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1" name="Rounded Rectangle 20">
              <a:extLst>
                <a:ext uri="{FF2B5EF4-FFF2-40B4-BE49-F238E27FC236}">
                  <a16:creationId xmlns:a16="http://schemas.microsoft.com/office/drawing/2014/main" id="{65DA9C4A-5350-367B-A2B9-92C7E26CDDF9}"/>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33" name="Straight Arrow Connector 32">
              <a:extLst>
                <a:ext uri="{FF2B5EF4-FFF2-40B4-BE49-F238E27FC236}">
                  <a16:creationId xmlns:a16="http://schemas.microsoft.com/office/drawing/2014/main" id="{E19BF20A-8D07-A725-036D-476A22382AD7}"/>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34" name="Rounded Rectangle 33">
              <a:extLst>
                <a:ext uri="{FF2B5EF4-FFF2-40B4-BE49-F238E27FC236}">
                  <a16:creationId xmlns:a16="http://schemas.microsoft.com/office/drawing/2014/main" id="{0CE9501C-3B11-0F0E-FB7C-F83964759A77}"/>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5" name="Curved Connector 34">
              <a:extLst>
                <a:ext uri="{FF2B5EF4-FFF2-40B4-BE49-F238E27FC236}">
                  <a16:creationId xmlns:a16="http://schemas.microsoft.com/office/drawing/2014/main" id="{94F68ABC-B644-B661-537D-7B5B5E62341E}"/>
                </a:ext>
              </a:extLst>
            </p:cNvPr>
            <p:cNvCxnSpPr>
              <a:cxnSpLocks/>
              <a:stCxn id="13"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9536008-B72A-7689-D143-58D3E46FD173}"/>
                </a:ext>
              </a:extLst>
            </p:cNvPr>
            <p:cNvCxnSpPr>
              <a:cxnSpLocks/>
            </p:cNvCxnSpPr>
            <p:nvPr/>
          </p:nvCxnSpPr>
          <p:spPr>
            <a:xfrm>
              <a:off x="6354802" y="2057035"/>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06224D9-C542-7A79-48A5-F21F3B7815E6}"/>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p:sp>
            <p:nvSpPr>
              <p:cNvPr id="37" name="TextBox 36">
                <a:extLst>
                  <a:ext uri="{FF2B5EF4-FFF2-40B4-BE49-F238E27FC236}">
                    <a16:creationId xmlns:a16="http://schemas.microsoft.com/office/drawing/2014/main" id="{706224D9-C542-7A79-48A5-F21F3B7815E6}"/>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136D6AB9-96DE-8BE4-5D6A-D3104E6DFA6E}"/>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p:sp>
            <p:nvSpPr>
              <p:cNvPr id="38" name="TextBox 37">
                <a:extLst>
                  <a:ext uri="{FF2B5EF4-FFF2-40B4-BE49-F238E27FC236}">
                    <a16:creationId xmlns:a16="http://schemas.microsoft.com/office/drawing/2014/main" id="{136D6AB9-96DE-8BE4-5D6A-D3104E6DFA6E}"/>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9"/>
                <a:stretch>
                  <a:fillRect/>
                </a:stretch>
              </a:blipFill>
            </p:spPr>
            <p:txBody>
              <a:bodyPr/>
              <a:lstStyle/>
              <a:p>
                <a:r>
                  <a:rPr lang="en-US">
                    <a:noFill/>
                  </a:rPr>
                  <a:t> </a:t>
                </a:r>
              </a:p>
            </p:txBody>
          </p:sp>
        </mc:Fallback>
      </mc:AlternateContent>
      <p:sp>
        <p:nvSpPr>
          <p:cNvPr id="39" name="Rounded Rectangular Callout 38">
            <a:extLst>
              <a:ext uri="{FF2B5EF4-FFF2-40B4-BE49-F238E27FC236}">
                <a16:creationId xmlns:a16="http://schemas.microsoft.com/office/drawing/2014/main" id="{70B456D6-5CB2-8338-55C1-F0E7F6344431}"/>
              </a:ext>
            </a:extLst>
          </p:cNvPr>
          <p:cNvSpPr/>
          <p:nvPr/>
        </p:nvSpPr>
        <p:spPr>
          <a:xfrm>
            <a:off x="6106026" y="1859228"/>
            <a:ext cx="3037974" cy="1111766"/>
          </a:xfrm>
          <a:prstGeom prst="wedgeRoundRectCallout">
            <a:avLst>
              <a:gd name="adj1" fmla="val 25669"/>
              <a:gd name="adj2" fmla="val 7275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reward model returns a scalar reward which should numerically represent the human preference. </a:t>
            </a:r>
            <a:endParaRPr lang="en-US" sz="1500" dirty="0">
              <a:solidFill>
                <a:schemeClr val="tx1"/>
              </a:solidFill>
              <a:latin typeface="Corbel" panose="020B0503020204020204" pitchFamily="34" charset="0"/>
            </a:endParaRPr>
          </a:p>
        </p:txBody>
      </p:sp>
      <p:pic>
        <p:nvPicPr>
          <p:cNvPr id="3" name="Picture 2" descr="A diagram of a graph&#10;&#10;Description automatically generated">
            <a:extLst>
              <a:ext uri="{FF2B5EF4-FFF2-40B4-BE49-F238E27FC236}">
                <a16:creationId xmlns:a16="http://schemas.microsoft.com/office/drawing/2014/main" id="{B0742333-A862-736A-A12B-94167E757285}"/>
              </a:ext>
            </a:extLst>
          </p:cNvPr>
          <p:cNvPicPr>
            <a:picLocks noChangeAspect="1"/>
          </p:cNvPicPr>
          <p:nvPr/>
        </p:nvPicPr>
        <p:blipFill>
          <a:blip r:embed="rId10"/>
          <a:stretch>
            <a:fillRect/>
          </a:stretch>
        </p:blipFill>
        <p:spPr>
          <a:xfrm>
            <a:off x="7141107" y="107119"/>
            <a:ext cx="2002893" cy="95651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390B623-78F6-167F-227D-A0E5CBED2CE6}"/>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5" name="TextBox 4">
                <a:extLst>
                  <a:ext uri="{FF2B5EF4-FFF2-40B4-BE49-F238E27FC236}">
                    <a16:creationId xmlns:a16="http://schemas.microsoft.com/office/drawing/2014/main" id="{6390B623-78F6-167F-227D-A0E5CBED2CE6}"/>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11"/>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6829F9E-48E6-D871-1D95-8ACB0A82EFB1}"/>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p:sp>
            <p:nvSpPr>
              <p:cNvPr id="6" name="TextBox 5">
                <a:extLst>
                  <a:ext uri="{FF2B5EF4-FFF2-40B4-BE49-F238E27FC236}">
                    <a16:creationId xmlns:a16="http://schemas.microsoft.com/office/drawing/2014/main" id="{A6829F9E-48E6-D871-1D95-8ACB0A82EFB1}"/>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2"/>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BDA0739-80D9-A323-0DFA-113E3B72C907}"/>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7" name="TextBox 6">
                <a:extLst>
                  <a:ext uri="{FF2B5EF4-FFF2-40B4-BE49-F238E27FC236}">
                    <a16:creationId xmlns:a16="http://schemas.microsoft.com/office/drawing/2014/main" id="{7BDA0739-80D9-A323-0DFA-113E3B72C907}"/>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3"/>
                <a:stretch>
                  <a:fillRect b="-3846"/>
                </a:stretch>
              </a:blipFill>
            </p:spPr>
            <p:txBody>
              <a:bodyPr/>
              <a:lstStyle/>
              <a:p>
                <a:r>
                  <a:rPr lang="en-US">
                    <a:noFill/>
                  </a:rPr>
                  <a:t> </a:t>
                </a:r>
              </a:p>
            </p:txBody>
          </p:sp>
        </mc:Fallback>
      </mc:AlternateContent>
    </p:spTree>
    <p:extLst>
      <p:ext uri="{BB962C8B-B14F-4D97-AF65-F5344CB8AC3E}">
        <p14:creationId xmlns:p14="http://schemas.microsoft.com/office/powerpoint/2010/main" val="52029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a:bodyPr>
          <a:lstStyle/>
          <a:p>
            <a:r>
              <a:rPr lang="en-US" dirty="0"/>
              <a:t>Scaling Reward Models </a:t>
            </a:r>
          </a:p>
        </p:txBody>
      </p:sp>
      <p:sp>
        <p:nvSpPr>
          <p:cNvPr id="5" name="Text Placeholder 4">
            <a:extLst>
              <a:ext uri="{FF2B5EF4-FFF2-40B4-BE49-F238E27FC236}">
                <a16:creationId xmlns:a16="http://schemas.microsoft.com/office/drawing/2014/main" id="{D07DE823-0C91-8187-755C-A783BFBA8864}"/>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633420" y="1374799"/>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6145460" y="1656581"/>
            <a:ext cx="2927445" cy="1614940"/>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reward</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3" name="Rounded Rectangle 2">
            <a:extLst>
              <a:ext uri="{FF2B5EF4-FFF2-40B4-BE49-F238E27FC236}">
                <a16:creationId xmlns:a16="http://schemas.microsoft.com/office/drawing/2014/main" id="{387B0B86-17A2-1B56-1808-4DDA75C79EC6}"/>
              </a:ext>
            </a:extLst>
          </p:cNvPr>
          <p:cNvSpPr/>
          <p:nvPr/>
        </p:nvSpPr>
        <p:spPr>
          <a:xfrm>
            <a:off x="5414783" y="336684"/>
            <a:ext cx="80529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Tree>
    <p:extLst>
      <p:ext uri="{BB962C8B-B14F-4D97-AF65-F5344CB8AC3E}">
        <p14:creationId xmlns:p14="http://schemas.microsoft.com/office/powerpoint/2010/main" val="30987570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085415" cy="3433899"/>
          </a:xfrm>
        </p:spPr>
        <p:txBody>
          <a:bodyPr>
            <a:normAutofit/>
          </a:bodyPr>
          <a:lstStyle/>
          <a:p>
            <a:r>
              <a:rPr lang="en-US" sz="1800" spc="-4" dirty="0">
                <a:latin typeface="Corbel" panose="020B0503020204020204" pitchFamily="34" charset="0"/>
                <a:cs typeface="Calibri"/>
              </a:rPr>
              <a:t>Policy function := The model that makes decisions (here, generates responses)</a:t>
            </a:r>
          </a:p>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p:grpSp>
        <p:nvGrpSpPr>
          <p:cNvPr id="25" name="Group 24">
            <a:extLst>
              <a:ext uri="{FF2B5EF4-FFF2-40B4-BE49-F238E27FC236}">
                <a16:creationId xmlns:a16="http://schemas.microsoft.com/office/drawing/2014/main" id="{DC3B9948-A663-CB17-630F-FB4897B07538}"/>
              </a:ext>
            </a:extLst>
          </p:cNvPr>
          <p:cNvGrpSpPr/>
          <p:nvPr/>
        </p:nvGrpSpPr>
        <p:grpSpPr>
          <a:xfrm>
            <a:off x="156755" y="3365112"/>
            <a:ext cx="8330268" cy="893625"/>
            <a:chOff x="767107" y="5350665"/>
            <a:chExt cx="9702773" cy="893625"/>
          </a:xfrm>
        </p:grpSpPr>
        <p:sp>
          <p:nvSpPr>
            <p:cNvPr id="9" name="Rounded Rectangle 8">
              <a:extLst>
                <a:ext uri="{FF2B5EF4-FFF2-40B4-BE49-F238E27FC236}">
                  <a16:creationId xmlns:a16="http://schemas.microsoft.com/office/drawing/2014/main" id="{C385D90E-A4C1-6A12-4492-300CAD283B39}"/>
                </a:ext>
              </a:extLst>
            </p:cNvPr>
            <p:cNvSpPr/>
            <p:nvPr/>
          </p:nvSpPr>
          <p:spPr>
            <a:xfrm>
              <a:off x="4768150" y="5353133"/>
              <a:ext cx="1059818" cy="891157"/>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8AC3A61F-9025-BE9C-5E1B-AB7AEF6EEF52}"/>
                </a:ext>
              </a:extLst>
            </p:cNvPr>
            <p:cNvSpPr/>
            <p:nvPr/>
          </p:nvSpPr>
          <p:spPr>
            <a:xfrm>
              <a:off x="767107" y="5378892"/>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9F04744D-086B-176E-26E2-429D98099B66}"/>
                </a:ext>
              </a:extLst>
            </p:cNvPr>
            <p:cNvCxnSpPr>
              <a:cxnSpLocks/>
            </p:cNvCxnSpPr>
            <p:nvPr/>
          </p:nvCxnSpPr>
          <p:spPr>
            <a:xfrm>
              <a:off x="3959756" y="5793692"/>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AE985B8F-BB49-4836-8DF9-9E915556FB57}"/>
                </a:ext>
              </a:extLst>
            </p:cNvPr>
            <p:cNvCxnSpPr>
              <a:cxnSpLocks/>
            </p:cNvCxnSpPr>
            <p:nvPr/>
          </p:nvCxnSpPr>
          <p:spPr>
            <a:xfrm>
              <a:off x="6147397" y="579248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54CE8457-4613-7745-413E-6A4C9B75708F}"/>
                </a:ext>
              </a:extLst>
            </p:cNvPr>
            <p:cNvSpPr/>
            <p:nvPr/>
          </p:nvSpPr>
          <p:spPr>
            <a:xfrm>
              <a:off x="9531910" y="5350666"/>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
          <p:nvSpPr>
            <p:cNvPr id="14" name="Rounded Rectangle 13">
              <a:extLst>
                <a:ext uri="{FF2B5EF4-FFF2-40B4-BE49-F238E27FC236}">
                  <a16:creationId xmlns:a16="http://schemas.microsoft.com/office/drawing/2014/main" id="{BAC221E9-3F82-DE30-D3A5-A53156730A97}"/>
                </a:ext>
              </a:extLst>
            </p:cNvPr>
            <p:cNvSpPr/>
            <p:nvPr/>
          </p:nvSpPr>
          <p:spPr>
            <a:xfrm>
              <a:off x="6756866" y="5446395"/>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basically …. </a:t>
              </a:r>
            </a:p>
          </p:txBody>
        </p:sp>
        <p:cxnSp>
          <p:nvCxnSpPr>
            <p:cNvPr id="15" name="Straight Arrow Connector 14">
              <a:extLst>
                <a:ext uri="{FF2B5EF4-FFF2-40B4-BE49-F238E27FC236}">
                  <a16:creationId xmlns:a16="http://schemas.microsoft.com/office/drawing/2014/main" id="{A3F229EC-A1D8-2CEA-C211-E6CC0B82C350}"/>
                </a:ext>
              </a:extLst>
            </p:cNvPr>
            <p:cNvCxnSpPr>
              <a:cxnSpLocks/>
            </p:cNvCxnSpPr>
            <p:nvPr/>
          </p:nvCxnSpPr>
          <p:spPr>
            <a:xfrm>
              <a:off x="8811179" y="577960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Curved Connector 15">
              <a:extLst>
                <a:ext uri="{FF2B5EF4-FFF2-40B4-BE49-F238E27FC236}">
                  <a16:creationId xmlns:a16="http://schemas.microsoft.com/office/drawing/2014/main" id="{700B915E-150A-77F4-5243-5805EA41307C}"/>
                </a:ext>
              </a:extLst>
            </p:cNvPr>
            <p:cNvCxnSpPr>
              <a:cxnSpLocks/>
              <a:stCxn id="13" idx="0"/>
              <a:endCxn id="9" idx="0"/>
            </p:cNvCxnSpPr>
            <p:nvPr/>
          </p:nvCxnSpPr>
          <p:spPr>
            <a:xfrm rot="16200000" flipH="1" flipV="1">
              <a:off x="7648243" y="3000481"/>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9596F1F-E90C-EAD3-C35F-58B811DDDDC5}"/>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p:sp>
            <p:nvSpPr>
              <p:cNvPr id="26" name="TextBox 25">
                <a:extLst>
                  <a:ext uri="{FF2B5EF4-FFF2-40B4-BE49-F238E27FC236}">
                    <a16:creationId xmlns:a16="http://schemas.microsoft.com/office/drawing/2014/main" id="{B9596F1F-E90C-EAD3-C35F-58B811DDDDC5}"/>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p:pic>
        <p:nvPicPr>
          <p:cNvPr id="4" name="Picture 3" descr="A diagram of a graph&#10;&#10;Description automatically generated">
            <a:extLst>
              <a:ext uri="{FF2B5EF4-FFF2-40B4-BE49-F238E27FC236}">
                <a16:creationId xmlns:a16="http://schemas.microsoft.com/office/drawing/2014/main" id="{6556E2AC-8DED-C111-BC68-9FA4AB7CB6D3}"/>
              </a:ext>
            </a:extLst>
          </p:cNvPr>
          <p:cNvPicPr>
            <a:picLocks noChangeAspect="1"/>
          </p:cNvPicPr>
          <p:nvPr/>
        </p:nvPicPr>
        <p:blipFill>
          <a:blip r:embed="rId3"/>
          <a:stretch>
            <a:fillRect/>
          </a:stretch>
        </p:blipFill>
        <p:spPr>
          <a:xfrm>
            <a:off x="7141107" y="107119"/>
            <a:ext cx="2002893" cy="95651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F4F4DD6-D798-7CFD-C5D7-540F6F3F2F40}"/>
                  </a:ext>
                </a:extLst>
              </p:cNvPr>
              <p:cNvSpPr txBox="1"/>
              <p:nvPr/>
            </p:nvSpPr>
            <p:spPr>
              <a:xfrm>
                <a:off x="5226548" y="4279771"/>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5" name="TextBox 4">
                <a:extLst>
                  <a:ext uri="{FF2B5EF4-FFF2-40B4-BE49-F238E27FC236}">
                    <a16:creationId xmlns:a16="http://schemas.microsoft.com/office/drawing/2014/main" id="{3F4F4DD6-D798-7CFD-C5D7-540F6F3F2F40}"/>
                  </a:ext>
                </a:extLst>
              </p:cNvPr>
              <p:cNvSpPr txBox="1">
                <a:spLocks noRot="1" noChangeAspect="1" noMove="1" noResize="1" noEditPoints="1" noAdjustHandles="1" noChangeArrowheads="1" noChangeShapeType="1" noTextEdit="1"/>
              </p:cNvSpPr>
              <p:nvPr/>
            </p:nvSpPr>
            <p:spPr>
              <a:xfrm>
                <a:off x="5226548" y="4279771"/>
                <a:ext cx="178377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2A21FDA-9C13-FE0F-30C4-1943358A2C46}"/>
                  </a:ext>
                </a:extLst>
              </p:cNvPr>
              <p:cNvSpPr txBox="1"/>
              <p:nvPr/>
            </p:nvSpPr>
            <p:spPr>
              <a:xfrm>
                <a:off x="31794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p:sp>
            <p:nvSpPr>
              <p:cNvPr id="7" name="TextBox 6">
                <a:extLst>
                  <a:ext uri="{FF2B5EF4-FFF2-40B4-BE49-F238E27FC236}">
                    <a16:creationId xmlns:a16="http://schemas.microsoft.com/office/drawing/2014/main" id="{92A21FDA-9C13-FE0F-30C4-1943358A2C46}"/>
                  </a:ext>
                </a:extLst>
              </p:cNvPr>
              <p:cNvSpPr txBox="1">
                <a:spLocks noRot="1" noChangeAspect="1" noMove="1" noResize="1" noEditPoints="1" noAdjustHandles="1" noChangeArrowheads="1" noChangeShapeType="1" noTextEdit="1"/>
              </p:cNvSpPr>
              <p:nvPr/>
            </p:nvSpPr>
            <p:spPr>
              <a:xfrm>
                <a:off x="3179454" y="4261844"/>
                <a:ext cx="1783778"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5C5F068-3A55-B9A7-7205-44D252FA186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p:sp>
            <p:nvSpPr>
              <p:cNvPr id="8" name="TextBox 7">
                <a:extLst>
                  <a:ext uri="{FF2B5EF4-FFF2-40B4-BE49-F238E27FC236}">
                    <a16:creationId xmlns:a16="http://schemas.microsoft.com/office/drawing/2014/main" id="{65C5F068-3A55-B9A7-7205-44D252FA186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6"/>
                <a:stretch>
                  <a:fillRect b="-8000"/>
                </a:stretch>
              </a:blipFill>
            </p:spPr>
            <p:txBody>
              <a:bodyPr/>
              <a:lstStyle/>
              <a:p>
                <a:r>
                  <a:rPr lang="en-US">
                    <a:noFill/>
                  </a:rPr>
                  <a:t> </a:t>
                </a:r>
              </a:p>
            </p:txBody>
          </p:sp>
        </mc:Fallback>
      </mc:AlternateContent>
    </p:spTree>
    <p:extLst>
      <p:ext uri="{BB962C8B-B14F-4D97-AF65-F5344CB8AC3E}">
        <p14:creationId xmlns:p14="http://schemas.microsoft.com/office/powerpoint/2010/main" val="292617308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085415" cy="3645732"/>
          </a:xfrm>
        </p:spPr>
        <p:txBody>
          <a:bodyPr>
            <a:normAutofit/>
          </a:bodyPr>
          <a:lstStyle/>
          <a:p>
            <a:r>
              <a:rPr lang="en-US" sz="1800" spc="-4" dirty="0">
                <a:latin typeface="Corbel" panose="020B0503020204020204" pitchFamily="34" charset="0"/>
                <a:cs typeface="Calibri"/>
              </a:rPr>
              <a:t>Policy function := The model that makes decisions (here, generates responses)</a:t>
            </a:r>
          </a:p>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pPr marL="0" indent="0">
              <a:buNone/>
            </a:pPr>
            <a:endParaRPr lang="en-US" spc="-4" dirty="0">
              <a:solidFill>
                <a:srgbClr val="C00000"/>
              </a:solidFill>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AB4B58F-1A54-479B-BE76-F8D5D5B7EF53}"/>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F65896-815D-3921-D140-90D5FB67922C}"/>
                  </a:ext>
                </a:extLst>
              </p:cNvPr>
              <p:cNvSpPr txBox="1"/>
              <p:nvPr/>
            </p:nvSpPr>
            <p:spPr>
              <a:xfrm>
                <a:off x="2179320" y="2898136"/>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dirty="0"/>
              </a:p>
            </p:txBody>
          </p:sp>
        </mc:Choice>
        <mc:Fallback>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898136"/>
                <a:ext cx="4572000" cy="431978"/>
              </a:xfrm>
              <a:prstGeom prst="rect">
                <a:avLst/>
              </a:prstGeom>
              <a:blipFill>
                <a:blip r:embed="rId3"/>
                <a:stretch>
                  <a:fillRect t="-5714"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3493245"/>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9" name="Picture 8" descr="A diagram of a graph&#10;&#10;Description automatically generated">
            <a:extLst>
              <a:ext uri="{FF2B5EF4-FFF2-40B4-BE49-F238E27FC236}">
                <a16:creationId xmlns:a16="http://schemas.microsoft.com/office/drawing/2014/main" id="{E531ABD3-F24D-17D4-AC12-00E4580870AB}"/>
              </a:ext>
            </a:extLst>
          </p:cNvPr>
          <p:cNvPicPr>
            <a:picLocks noChangeAspect="1"/>
          </p:cNvPicPr>
          <p:nvPr/>
        </p:nvPicPr>
        <p:blipFill>
          <a:blip r:embed="rId4"/>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335178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solidFill>
                <a:srgbClr val="C00000"/>
              </a:solidFill>
              <a:latin typeface="Corbel" panose="020B0503020204020204" pitchFamily="34" charset="0"/>
            </a:endParaRPr>
          </a:p>
          <a:p>
            <a:r>
              <a:rPr lang="en-US" sz="2000" dirty="0">
                <a:solidFill>
                  <a:srgbClr val="C00000"/>
                </a:solidFill>
                <a:latin typeface="Corbel" panose="020B0503020204020204" pitchFamily="34" charset="0"/>
              </a:rPr>
              <a:t>Markov assumptions:</a:t>
            </a:r>
            <a:r>
              <a:rPr lang="en-US" sz="2000" dirty="0">
                <a:solidFill>
                  <a:schemeClr val="tx1"/>
                </a:solidFill>
                <a:latin typeface="Corbel" panose="020B0503020204020204" pitchFamily="34" charset="0"/>
              </a:rPr>
              <a:t> every node in a Bayesian network is </a:t>
            </a:r>
            <a:r>
              <a:rPr lang="en-US" sz="2000" dirty="0">
                <a:solidFill>
                  <a:srgbClr val="C00000"/>
                </a:solidFill>
                <a:latin typeface="Corbel" panose="020B0503020204020204" pitchFamily="34" charset="0"/>
              </a:rPr>
              <a:t>conditionally independent </a:t>
            </a:r>
            <a:r>
              <a:rPr lang="en-US" sz="2000" dirty="0">
                <a:solidFill>
                  <a:schemeClr val="tx1"/>
                </a:solidFill>
                <a:latin typeface="Corbel" panose="020B0503020204020204" pitchFamily="34" charset="0"/>
              </a:rPr>
              <a:t>of its non-descendants, </a:t>
            </a:r>
            <a:r>
              <a:rPr lang="en-US" sz="2000" dirty="0">
                <a:solidFill>
                  <a:srgbClr val="C00000"/>
                </a:solidFill>
                <a:latin typeface="Corbel" panose="020B0503020204020204" pitchFamily="34" charset="0"/>
              </a:rPr>
              <a:t>given its parents</a:t>
            </a:r>
            <a:r>
              <a:rPr lang="en-US" sz="2000" dirty="0">
                <a:solidFill>
                  <a:schemeClr val="tx1"/>
                </a:solidFill>
                <a:latin typeface="Corbel" panose="020B0503020204020204" pitchFamily="34" charset="0"/>
              </a:rPr>
              <a:t>.</a:t>
            </a:r>
            <a:r>
              <a:rPr lang="en-US" sz="2000" dirty="0">
                <a:solidFill>
                  <a:srgbClr val="C00000"/>
                </a:solidFill>
                <a:latin typeface="Corbel" panose="020B0503020204020204" pitchFamily="34" charset="0"/>
              </a:rPr>
              <a:t> </a:t>
            </a:r>
            <a:endParaRPr lang="en-US" sz="2000" dirty="0">
              <a:latin typeface="Corbel" panose="020B0503020204020204" pitchFamily="34" charset="0"/>
            </a:endParaRPr>
          </a:p>
          <a:p>
            <a:br>
              <a:rPr lang="en-US" sz="2000" dirty="0">
                <a:latin typeface="Corbel" panose="020B0503020204020204" pitchFamily="34" charset="0"/>
              </a:rPr>
            </a:br>
            <a:r>
              <a:rPr lang="en-US" sz="2000" dirty="0">
                <a:solidFill>
                  <a:srgbClr val="C00000"/>
                </a:solidFill>
                <a:latin typeface="Corbel" panose="020B0503020204020204" pitchFamily="34" charset="0"/>
              </a:rPr>
              <a:t>1</a:t>
            </a:r>
            <a:r>
              <a:rPr lang="en-US" sz="2000" baseline="30000" dirty="0">
                <a:solidFill>
                  <a:srgbClr val="C00000"/>
                </a:solidFill>
                <a:latin typeface="Corbel" panose="020B0503020204020204" pitchFamily="34" charset="0"/>
              </a:rPr>
              <a:t>st</a:t>
            </a:r>
            <a:r>
              <a:rPr lang="en-US" sz="2000" dirty="0">
                <a:solidFill>
                  <a:srgbClr val="C00000"/>
                </a:solidFill>
                <a:latin typeface="Corbel" panose="020B0503020204020204" pitchFamily="34" charset="0"/>
              </a:rPr>
              <a:t> </a:t>
            </a:r>
            <a:r>
              <a:rPr lang="en-US" sz="2000" dirty="0">
                <a:latin typeface="Corbel" panose="020B0503020204020204" pitchFamily="34" charset="0"/>
              </a:rPr>
              <a:t>order approximation: </a:t>
            </a:r>
          </a:p>
          <a:p>
            <a:endParaRPr 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9C278097-B444-E69D-EA09-F0A07461BC24}"/>
                  </a:ext>
                </a:extLst>
              </p:cNvPr>
              <p:cNvSpPr txBox="1">
                <a:spLocks/>
              </p:cNvSpPr>
              <p:nvPr/>
            </p:nvSpPr>
            <p:spPr>
              <a:xfrm>
                <a:off x="1414568" y="4044639"/>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b="0" i="0" smtClean="0">
                        <a:latin typeface="Cambria Math" panose="02040503050406030204" pitchFamily="18" charset="0"/>
                      </a:rPr>
                      <m:t>mat</m:t>
                    </m:r>
                    <m:r>
                      <a:rPr lang="en-US" b="0" i="0" smtClean="0">
                        <a:latin typeface="Cambria Math" panose="02040503050406030204" pitchFamily="18" charset="0"/>
                      </a:rPr>
                      <m:t> </m:t>
                    </m:r>
                  </m:oMath>
                </a14:m>
                <a:r>
                  <a:rPr lang="en-US" dirty="0">
                    <a:latin typeface="Corbel" panose="020B0503020204020204" pitchFamily="34" charset="0"/>
                  </a:rPr>
                  <a:t>| the cat sat on the) </a:t>
                </a:r>
                <a14:m>
                  <m:oMath xmlns:m="http://schemas.openxmlformats.org/officeDocument/2006/math">
                    <m:r>
                      <a:rPr lang="en-US" b="0" i="1" smtClean="0">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r>
                      <a:rPr lang="en-US" b="0" i="0" smtClean="0">
                        <a:latin typeface="Cambria Math" panose="02040503050406030204" pitchFamily="18" charset="0"/>
                      </a:rPr>
                      <m:t> </m:t>
                    </m:r>
                  </m:oMath>
                </a14:m>
                <a:r>
                  <a:rPr lang="en-US" dirty="0">
                    <a:latin typeface="Corbel" panose="020B0503020204020204" pitchFamily="34" charset="0"/>
                  </a:rPr>
                  <a:t>| the)   </a:t>
                </a:r>
              </a:p>
            </p:txBody>
          </p:sp>
        </mc:Choice>
        <mc:Fallback xmlns="">
          <p:sp>
            <p:nvSpPr>
              <p:cNvPr id="49" name="Content Placeholder 2">
                <a:extLst>
                  <a:ext uri="{FF2B5EF4-FFF2-40B4-BE49-F238E27FC236}">
                    <a16:creationId xmlns:a16="http://schemas.microsoft.com/office/drawing/2014/main" id="{9C278097-B444-E69D-EA09-F0A07461BC24}"/>
                  </a:ext>
                </a:extLst>
              </p:cNvPr>
              <p:cNvSpPr txBox="1">
                <a:spLocks noRot="1" noChangeAspect="1" noMove="1" noResize="1" noEditPoints="1" noAdjustHandles="1" noChangeArrowheads="1" noChangeShapeType="1" noTextEdit="1"/>
              </p:cNvSpPr>
              <p:nvPr/>
            </p:nvSpPr>
            <p:spPr>
              <a:xfrm>
                <a:off x="1414568" y="4044639"/>
                <a:ext cx="6400800" cy="401717"/>
              </a:xfrm>
              <a:prstGeom prst="rect">
                <a:avLst/>
              </a:prstGeom>
              <a:blipFill>
                <a:blip r:embed="rId5"/>
                <a:stretch>
                  <a:fillRect t="-28125" b="-31250"/>
                </a:stretch>
              </a:blipFill>
            </p:spPr>
            <p:txBody>
              <a:bodyPr/>
              <a:lstStyle/>
              <a:p>
                <a:r>
                  <a:rPr lang="en-US">
                    <a:noFill/>
                  </a:rPr>
                  <a:t> </a:t>
                </a:r>
              </a:p>
            </p:txBody>
          </p:sp>
        </mc:Fallback>
      </mc:AlternateContent>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6"/>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27</a:t>
            </a:fld>
            <a:endParaRPr lang="en-US" dirty="0"/>
          </a:p>
        </p:txBody>
      </p:sp>
      <p:sp>
        <p:nvSpPr>
          <p:cNvPr id="4" name="object 14">
            <a:extLst>
              <a:ext uri="{FF2B5EF4-FFF2-40B4-BE49-F238E27FC236}">
                <a16:creationId xmlns:a16="http://schemas.microsoft.com/office/drawing/2014/main" id="{3B67962B-F20B-CE90-03FE-4A3F19DA4A57}"/>
              </a:ext>
            </a:extLst>
          </p:cNvPr>
          <p:cNvSpPr/>
          <p:nvPr/>
        </p:nvSpPr>
        <p:spPr>
          <a:xfrm>
            <a:off x="6671953" y="3854546"/>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C1A49E-A522-94AB-8338-4A3801A2F164}"/>
                  </a:ext>
                </a:extLst>
              </p:cNvPr>
              <p:cNvSpPr txBox="1"/>
              <p:nvPr/>
            </p:nvSpPr>
            <p:spPr>
              <a:xfrm>
                <a:off x="5944710"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1</m:t>
                    </m:r>
                  </m:oMath>
                </a14:m>
                <a:r>
                  <a:rPr lang="en-US" dirty="0">
                    <a:latin typeface="Corbel" panose="020B0503020204020204" pitchFamily="34" charset="0"/>
                  </a:rPr>
                  <a:t> element</a:t>
                </a:r>
              </a:p>
            </p:txBody>
          </p:sp>
        </mc:Choice>
        <mc:Fallback xmlns="">
          <p:sp>
            <p:nvSpPr>
              <p:cNvPr id="7" name="TextBox 6">
                <a:extLst>
                  <a:ext uri="{FF2B5EF4-FFF2-40B4-BE49-F238E27FC236}">
                    <a16:creationId xmlns:a16="http://schemas.microsoft.com/office/drawing/2014/main" id="{DCC1A49E-A522-94AB-8338-4A3801A2F164}"/>
                  </a:ext>
                </a:extLst>
              </p:cNvPr>
              <p:cNvSpPr txBox="1">
                <a:spLocks noRot="1" noChangeAspect="1" noMove="1" noResize="1" noEditPoints="1" noAdjustHandles="1" noChangeArrowheads="1" noChangeShapeType="1" noTextEdit="1"/>
              </p:cNvSpPr>
              <p:nvPr/>
            </p:nvSpPr>
            <p:spPr>
              <a:xfrm>
                <a:off x="5944710" y="3566914"/>
                <a:ext cx="1981200" cy="307777"/>
              </a:xfrm>
              <a:prstGeom prst="rect">
                <a:avLst/>
              </a:prstGeom>
              <a:blipFill>
                <a:blip r:embed="rId7"/>
                <a:stretch>
                  <a:fillRect t="-3846" b="-1923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07E9ABA-7606-93E6-509A-5187D0D0F515}"/>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8"/>
              </a:rPr>
              <a:t>Prediction and Entropy of Printed English, </a:t>
            </a:r>
            <a:r>
              <a:rPr lang="en-US" sz="1000" dirty="0" err="1">
                <a:latin typeface="Corbel" panose="020B0503020204020204" pitchFamily="34" charset="0"/>
                <a:hlinkClick r:id="rId8"/>
              </a:rPr>
              <a:t>Shanon</a:t>
            </a:r>
            <a:r>
              <a:rPr lang="en-US" sz="1000" dirty="0">
                <a:latin typeface="Corbel" panose="020B0503020204020204" pitchFamily="34" charset="0"/>
                <a:hlinkClick r:id="rId8"/>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6312931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pc="-4" dirty="0">
                <a:latin typeface="Tahoma" panose="020B0604030504040204" pitchFamily="34" charset="0"/>
                <a:ea typeface="Tahoma" panose="020B0604030504040204" pitchFamily="34" charset="0"/>
                <a:cs typeface="Tahoma" panose="020B0604030504040204" pitchFamily="34" charset="0"/>
              </a:rPr>
              <a:t>Policy</a:t>
            </a:r>
            <a:r>
              <a:rPr lang="en-US" spc="4"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Gradient</a:t>
            </a:r>
            <a:r>
              <a:rPr lang="en-US" b="0" spc="-4" dirty="0">
                <a:latin typeface="Tahoma" panose="020B0604030504040204" pitchFamily="34" charset="0"/>
                <a:ea typeface="Tahoma" panose="020B0604030504040204" pitchFamily="34" charset="0"/>
                <a:cs typeface="Tahoma" panose="020B0604030504040204" pitchFamily="34" charset="0"/>
              </a:rPr>
              <a: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sz="28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170688"/>
                <a:ext cx="8085415" cy="3748855"/>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14:m>
                  <m:oMath xmlns:m="http://schemas.openxmlformats.org/officeDocument/2006/math">
                    <m:r>
                      <a:rPr lang="en-US" sz="1800" b="0" i="1" smtClean="0">
                        <a:solidFill>
                          <a:srgbClr val="00B050"/>
                        </a:solidFill>
                        <a:latin typeface="Cambria Math" panose="02040503050406030204" pitchFamily="18" charset="0"/>
                      </a:rPr>
                      <m:t>𝜃</m:t>
                    </m:r>
                  </m:oMath>
                </a14:m>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xfrm>
                <a:off x="533919" y="1170688"/>
                <a:ext cx="8085415" cy="3748855"/>
              </a:xfrm>
              <a:blipFill>
                <a:blip r:embed="rId4"/>
                <a:stretch>
                  <a:fillRect l="-628" t="-1689" r="-3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AB4B58F-1A54-479B-BE76-F8D5D5B7EF53}"/>
                  </a:ext>
                </a:extLst>
              </p:cNvPr>
              <p:cNvSpPr txBox="1"/>
              <p:nvPr/>
            </p:nvSpPr>
            <p:spPr>
              <a:xfrm>
                <a:off x="2179320" y="1599353"/>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599353"/>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F65896-815D-3921-D140-90D5FB67922C}"/>
                  </a:ext>
                </a:extLst>
              </p:cNvPr>
              <p:cNvSpPr txBox="1"/>
              <p:nvPr/>
            </p:nvSpPr>
            <p:spPr>
              <a:xfrm>
                <a:off x="2179320" y="2471417"/>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dirty="0"/>
              </a:p>
            </p:txBody>
          </p:sp>
        </mc:Choice>
        <mc:Fallback>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471417"/>
                <a:ext cx="4572000" cy="431978"/>
              </a:xfrm>
              <a:prstGeom prst="rect">
                <a:avLst/>
              </a:prstGeom>
              <a:blipFill>
                <a:blip r:embed="rId6"/>
                <a:stretch>
                  <a:fillRect t="-5714"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6844547-9623-583F-B967-3E513045602C}"/>
                  </a:ext>
                </a:extLst>
              </p:cNvPr>
              <p:cNvSpPr txBox="1"/>
              <p:nvPr/>
            </p:nvSpPr>
            <p:spPr>
              <a:xfrm>
                <a:off x="696116" y="3281003"/>
                <a:ext cx="679160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696116" y="3281003"/>
                <a:ext cx="6791608" cy="848566"/>
              </a:xfrm>
              <a:prstGeom prst="rect">
                <a:avLst/>
              </a:prstGeom>
              <a:blipFill>
                <a:blip r:embed="rId7"/>
                <a:stretch>
                  <a:fillRect t="-101493" b="-1567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94703"/>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pic>
        <p:nvPicPr>
          <p:cNvPr id="9" name="Picture 8" descr="A diagram of a graph&#10;&#10;Description automatically generated">
            <a:extLst>
              <a:ext uri="{FF2B5EF4-FFF2-40B4-BE49-F238E27FC236}">
                <a16:creationId xmlns:a16="http://schemas.microsoft.com/office/drawing/2014/main" id="{19356551-F472-E1CD-C873-2A8F01B5D4B0}"/>
              </a:ext>
            </a:extLst>
          </p:cNvPr>
          <p:cNvPicPr>
            <a:picLocks noChangeAspect="1"/>
          </p:cNvPicPr>
          <p:nvPr/>
        </p:nvPicPr>
        <p:blipFill>
          <a:blip r:embed="rId8"/>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Derivations </a:t>
            </a:r>
            <a:r>
              <a:rPr lang="en-US" sz="1600" spc="-4" dirty="0">
                <a:latin typeface="Tahoma" panose="020B0604030504040204" pitchFamily="34" charset="0"/>
                <a:ea typeface="Tahoma" panose="020B0604030504040204" pitchFamily="34" charset="0"/>
                <a:cs typeface="Tahoma" panose="020B0604030504040204" pitchFamily="34" charset="0"/>
              </a:rPr>
              <a:t>(check it later in your own time!)</a:t>
            </a:r>
            <a:r>
              <a:rPr lang="en-US" spc="-4"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a:xfrm>
                <a:off x="533919" y="1303189"/>
                <a:ext cx="8351721" cy="3077573"/>
              </a:xfrm>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pPr marL="0" indent="0">
                  <a:buNone/>
                </a:pPr>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xfrm>
                <a:off x="533919" y="1303189"/>
                <a:ext cx="8351721" cy="3077573"/>
              </a:xfrm>
              <a:blipFill>
                <a:blip r:embed="rId2"/>
                <a:stretch>
                  <a:fillRect l="-456" t="-1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pic>
        <p:nvPicPr>
          <p:cNvPr id="5" name="Picture 4" descr="A diagram of a graph&#10;&#10;Description automatically generated">
            <a:extLst>
              <a:ext uri="{FF2B5EF4-FFF2-40B4-BE49-F238E27FC236}">
                <a16:creationId xmlns:a16="http://schemas.microsoft.com/office/drawing/2014/main" id="{D3454107-5896-2851-8444-8BA6F02ABF8D}"/>
              </a:ext>
            </a:extLst>
          </p:cNvPr>
          <p:cNvPicPr>
            <a:picLocks noChangeAspect="1"/>
          </p:cNvPicPr>
          <p:nvPr/>
        </p:nvPicPr>
        <p:blipFill>
          <a:blip r:embed="rId6"/>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42306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Policy</a:t>
            </a:r>
            <a:r>
              <a:rPr lang="en-US" sz="2800" spc="4" dirty="0">
                <a:latin typeface="Tahoma" panose="020B0604030504040204" pitchFamily="34" charset="0"/>
                <a:ea typeface="Tahoma" panose="020B0604030504040204" pitchFamily="34" charset="0"/>
                <a:cs typeface="Tahoma" panose="020B0604030504040204" pitchFamily="34" charset="0"/>
              </a:rPr>
              <a:t> </a:t>
            </a:r>
            <a:r>
              <a:rPr lang="en-US" sz="2800" spc="-4" dirty="0">
                <a:latin typeface="Tahoma" panose="020B0604030504040204" pitchFamily="34" charset="0"/>
                <a:ea typeface="Tahoma" panose="020B0604030504040204" pitchFamily="34" charset="0"/>
                <a:cs typeface="Tahoma" panose="020B0604030504040204" pitchFamily="34" charset="0"/>
              </a:rPr>
              <a:t>Gradient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8978234-F447-5EEB-54BF-E6B2EC8CEE3B}"/>
                  </a:ext>
                </a:extLst>
              </p:cNvPr>
              <p:cNvSpPr txBox="1"/>
              <p:nvPr/>
            </p:nvSpPr>
            <p:spPr>
              <a:xfrm>
                <a:off x="1208339" y="1491167"/>
                <a:ext cx="672338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𝜃</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r>
                                <a:rPr lang="en-US" sz="2800" i="1">
                                  <a:solidFill>
                                    <a:srgbClr val="0E0CC0"/>
                                  </a:solidFill>
                                  <a:latin typeface="Cambria Math" panose="02040503050406030204" pitchFamily="18" charset="0"/>
                                </a:rPr>
                                <m:t>𝑠</m:t>
                              </m:r>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r>
                            <a:rPr lang="en-US" sz="2800" i="1">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log</m:t>
                              </m:r>
                            </m:fNa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m:t>
                                  </m:r>
                                </m:e>
                              </m:d>
                            </m:e>
                          </m:func>
                        </m:e>
                      </m:nary>
                    </m:oMath>
                  </m:oMathPara>
                </a14:m>
                <a:endParaRPr lang="en-US" sz="2800" dirty="0"/>
              </a:p>
            </p:txBody>
          </p:sp>
        </mc:Choice>
        <mc:Fallback>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208339" y="1491167"/>
                <a:ext cx="6723380" cy="1268552"/>
              </a:xfrm>
              <a:prstGeom prst="rect">
                <a:avLst/>
              </a:prstGeom>
              <a:blipFill>
                <a:blip r:embed="rId3"/>
                <a:stretch>
                  <a:fillRect t="-106931" b="-1623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AA5E4D4-8814-7E1E-3464-2F13E2B994A8}"/>
                  </a:ext>
                </a:extLst>
              </p:cNvPr>
              <p:cNvSpPr txBox="1"/>
              <p:nvPr/>
            </p:nvSpPr>
            <p:spPr>
              <a:xfrm>
                <a:off x="4815840" y="1061904"/>
                <a:ext cx="4049486"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latin typeface="Corbel" panose="020B0503020204020204" pitchFamily="34" charset="0"/>
                  </a:rPr>
                  <a:t>Note, </a:t>
                </a:r>
                <a14:m>
                  <m:oMath xmlns:m="http://schemas.openxmlformats.org/officeDocument/2006/math">
                    <m:r>
                      <a:rPr lang="fa-IR" sz="1600" i="1" smtClean="0">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r>
                          <a:rPr lang="en-US" sz="1600" i="1">
                            <a:solidFill>
                              <a:srgbClr val="0E0CC0"/>
                            </a:solidFill>
                            <a:latin typeface="Cambria Math" panose="02040503050406030204" pitchFamily="18" charset="0"/>
                          </a:rPr>
                          <m:t>𝑠</m:t>
                        </m:r>
                        <m:r>
                          <a:rPr lang="en-US" sz="1600" i="1">
                            <a:solidFill>
                              <a:srgbClr val="0E0CC0"/>
                            </a:solidFill>
                            <a:latin typeface="Cambria Math" panose="02040503050406030204" pitchFamily="18" charset="0"/>
                          </a:rPr>
                          <m:t>;</m:t>
                        </m:r>
                        <m:r>
                          <a:rPr lang="en-US" sz="1600" i="1">
                            <a:solidFill>
                              <a:srgbClr val="0E0CC0"/>
                            </a:solidFill>
                            <a:latin typeface="Cambria Math" panose="02040503050406030204" pitchFamily="18" charset="0"/>
                          </a:rPr>
                          <m:t>𝑝</m:t>
                        </m:r>
                      </m:e>
                    </m:d>
                    <m:r>
                      <a:rPr lang="en-US" sz="1600" i="1">
                        <a:latin typeface="Cambria Math" panose="02040503050406030204" pitchFamily="18" charset="0"/>
                      </a:rPr>
                      <m:t> </m:t>
                    </m:r>
                  </m:oMath>
                </a14:m>
                <a:r>
                  <a:rPr lang="en-US" sz="1600" dirty="0">
                    <a:latin typeface="Corbel" panose="020B0503020204020204" pitchFamily="34" charset="0"/>
                  </a:rPr>
                  <a:t>could be any arbitrary, non-differentiable reward function that we design. </a:t>
                </a:r>
              </a:p>
            </p:txBody>
          </p:sp>
        </mc:Choice>
        <mc:Fallback>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815840" y="1061904"/>
                <a:ext cx="4049486" cy="566578"/>
              </a:xfrm>
              <a:prstGeom prst="wedgeRoundRectCallout">
                <a:avLst>
                  <a:gd name="adj1" fmla="val -35716"/>
                  <a:gd name="adj2" fmla="val 75378"/>
                  <a:gd name="adj3" fmla="val 16667"/>
                </a:avLst>
              </a:prstGeom>
              <a:blipFill>
                <a:blip r:embed="rId4"/>
                <a:stretch>
                  <a:fillRect l="-312" t="-3448" r="-1558"/>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7" name="Picture 6" descr="A diagram of a graph&#10;&#10;Description automatically generated">
            <a:extLst>
              <a:ext uri="{FF2B5EF4-FFF2-40B4-BE49-F238E27FC236}">
                <a16:creationId xmlns:a16="http://schemas.microsoft.com/office/drawing/2014/main" id="{783076E0-23D5-4BBB-78E8-0D02C4B589C7}"/>
              </a:ext>
            </a:extLst>
          </p:cNvPr>
          <p:cNvPicPr>
            <a:picLocks noChangeAspect="1"/>
          </p:cNvPicPr>
          <p:nvPr/>
        </p:nvPicPr>
        <p:blipFill>
          <a:blip r:embed="rId5"/>
          <a:stretch>
            <a:fillRect/>
          </a:stretch>
        </p:blipFill>
        <p:spPr>
          <a:xfrm>
            <a:off x="7141107" y="107119"/>
            <a:ext cx="2002893" cy="956510"/>
          </a:xfrm>
          <a:prstGeom prst="rect">
            <a:avLst/>
          </a:prstGeom>
        </p:spPr>
      </p:pic>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First collect a dataset of human preferences</a:t>
            </a:r>
          </a:p>
          <a:p>
            <a:pPr lvl="1"/>
            <a:r>
              <a:rPr lang="en-US" dirty="0"/>
              <a:t>Present multiple outputs to human annotators and ask them to rank the output based on preferability</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sp>
        <p:nvSpPr>
          <p:cNvPr id="62" name="TextBox 61">
            <a:extLst>
              <a:ext uri="{FF2B5EF4-FFF2-40B4-BE49-F238E27FC236}">
                <a16:creationId xmlns:a16="http://schemas.microsoft.com/office/drawing/2014/main" id="{C0E9F030-9E1F-C76A-0E40-CE89BAD14DFE}"/>
              </a:ext>
            </a:extLst>
          </p:cNvPr>
          <p:cNvSpPr txBox="1"/>
          <p:nvPr/>
        </p:nvSpPr>
        <p:spPr>
          <a:xfrm>
            <a:off x="4838993" y="2095502"/>
            <a:ext cx="2199708" cy="523220"/>
          </a:xfrm>
          <a:prstGeom prst="rect">
            <a:avLst/>
          </a:prstGeom>
          <a:noFill/>
        </p:spPr>
        <p:txBody>
          <a:bodyPr wrap="square">
            <a:spAutoFit/>
          </a:bodyPr>
          <a:lstStyle/>
          <a:p>
            <a:r>
              <a:rPr lang="en-US" dirty="0"/>
              <a:t>Human annotators specify their preferences</a:t>
            </a:r>
          </a:p>
        </p:txBody>
      </p:sp>
    </p:spTree>
    <p:extLst>
      <p:ext uri="{BB962C8B-B14F-4D97-AF65-F5344CB8AC3E}">
        <p14:creationId xmlns:p14="http://schemas.microsoft.com/office/powerpoint/2010/main" val="39659279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(2)</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Using this data, we can train a reward model</a:t>
            </a:r>
          </a:p>
          <a:p>
            <a:pPr lvl="1"/>
            <a:r>
              <a:rPr lang="en-US" dirty="0"/>
              <a:t>The reward model returns a scalar reward which should numerically represent the human preference. </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5446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(3)</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We want to learn a policy (a Language Model) that optimizes against the reward model</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9C2BB5F-5D26-1C88-A1E6-3F007212E16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477630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(4)</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Periodically train the reward model with more samples and human feedback</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294428627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It turns out that this approach doesn’t quite work. (Any guesses why?)</a:t>
            </a:r>
          </a:p>
          <a:p>
            <a:pPr lvl="1"/>
            <a:r>
              <a:rPr lang="en-US" dirty="0"/>
              <a:t>The policy will learn to “cheat”.</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336602097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a:xfrm>
                <a:off x="533919" y="1275796"/>
                <a:ext cx="8438631" cy="3192428"/>
              </a:xfrm>
            </p:spPr>
            <p:txBody>
              <a:bodyPr/>
              <a:lstStyle/>
              <a:p>
                <a:r>
                  <a:rPr lang="en-US" dirty="0"/>
                  <a:t>Will learn to produce an output that would get a </a:t>
                </a:r>
                <a:r>
                  <a:rPr lang="en-US" b="1" dirty="0"/>
                  <a:t>high</a:t>
                </a:r>
                <a:r>
                  <a:rPr lang="en-US" dirty="0"/>
                  <a:t> reward but is </a:t>
                </a:r>
                <a:r>
                  <a:rPr lang="en-US" b="1" dirty="0"/>
                  <a:t>gibberish</a:t>
                </a:r>
                <a:r>
                  <a:rPr lang="en-US" dirty="0"/>
                  <a:t> or </a:t>
                </a:r>
                <a:r>
                  <a:rPr lang="en-US" b="1" dirty="0"/>
                  <a:t>irrelevant </a:t>
                </a:r>
                <a:r>
                  <a:rPr lang="en-US" dirty="0"/>
                  <a:t>to the prompt.</a:t>
                </a:r>
              </a:p>
              <a:p>
                <a:r>
                  <a:rPr lang="en-US" dirty="0"/>
                  <a:t>Note, </a:t>
                </a:r>
                <a:r>
                  <a:rPr lang="en-US" sz="1600" dirty="0"/>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600" dirty="0"/>
                  <a:t> is trained on natural inputs, it may not generalize to unnatural inputs. </a:t>
                </a:r>
                <a:endParaRPr lang="en-US" dirty="0"/>
              </a:p>
            </p:txBody>
          </p:sp>
        </mc:Choice>
        <mc:Fallback>
          <p:sp>
            <p:nvSpPr>
              <p:cNvPr id="3" name="Text Placeholder 2">
                <a:extLst>
                  <a:ext uri="{FF2B5EF4-FFF2-40B4-BE49-F238E27FC236}">
                    <a16:creationId xmlns:a16="http://schemas.microsoft.com/office/drawing/2014/main" id="{4220211D-5879-408E-C935-ACF3273EAEEA}"/>
                  </a:ext>
                </a:extLst>
              </p:cNvPr>
              <p:cNvSpPr>
                <a:spLocks noGrp="1" noRot="1" noChangeAspect="1" noMove="1" noResize="1" noEditPoints="1" noAdjustHandles="1" noChangeArrowheads="1" noChangeShapeType="1" noTextEdit="1"/>
              </p:cNvSpPr>
              <p:nvPr>
                <p:ph type="body" sz="quarter" idx="16"/>
              </p:nvPr>
            </p:nvSpPr>
            <p:spPr>
              <a:xfrm>
                <a:off x="533919" y="1275796"/>
                <a:ext cx="8438631" cy="3192428"/>
              </a:xfrm>
              <a:blipFill>
                <a:blip r:embed="rId2"/>
                <a:stretch>
                  <a:fillRect l="-451" t="-1587" r="-30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4"/>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mc:Choice xmlns:a14="http://schemas.microsoft.com/office/drawing/2010/main"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5"/>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
        <p:nvSpPr>
          <p:cNvPr id="12" name="TextBox 11">
            <a:extLst>
              <a:ext uri="{FF2B5EF4-FFF2-40B4-BE49-F238E27FC236}">
                <a16:creationId xmlns:a16="http://schemas.microsoft.com/office/drawing/2014/main" id="{A765C931-6E8F-C2EE-6CCE-50A0F10D8A02}"/>
              </a:ext>
            </a:extLst>
          </p:cNvPr>
          <p:cNvSpPr txBox="1"/>
          <p:nvPr/>
        </p:nvSpPr>
        <p:spPr>
          <a:xfrm>
            <a:off x="5813251" y="422598"/>
            <a:ext cx="2796829"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How do you resolve this? 🤔</a:t>
            </a:r>
          </a:p>
        </p:txBody>
      </p:sp>
    </p:spTree>
    <p:extLst>
      <p:ext uri="{BB962C8B-B14F-4D97-AF65-F5344CB8AC3E}">
        <p14:creationId xmlns:p14="http://schemas.microsoft.com/office/powerpoint/2010/main" val="377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800" dirty="0">
                <a:latin typeface="Tahoma" panose="020B0604030504040204" pitchFamily="34" charset="0"/>
                <a:ea typeface="Tahoma" panose="020B0604030504040204" pitchFamily="34" charset="0"/>
                <a:cs typeface="Tahoma" panose="020B0604030504040204" pitchFamily="34" charset="0"/>
              </a:rPr>
              <a:t>Regularizing with Pre-trained Model </a:t>
            </a:r>
          </a:p>
        </p:txBody>
      </p:sp>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normAutofit/>
          </a:bodyPr>
          <a:lstStyle/>
          <a:p>
            <a:r>
              <a:rPr lang="en-US" sz="1700" b="1" dirty="0"/>
              <a:t>Solution: </a:t>
            </a:r>
            <a:r>
              <a:rPr lang="en-US" sz="1700" dirty="0"/>
              <a:t>add a penalty term that penalizes too much deviations from the distribution of the pre-trained LM. </a:t>
            </a:r>
          </a:p>
          <a:p>
            <a:pPr marL="114300" indent="0" algn="ctr">
              <a:buNone/>
            </a:pPr>
            <a:endParaRPr lang="en-US" sz="1700" dirty="0"/>
          </a:p>
          <a:p>
            <a:endParaRPr lang="en-US" sz="1700" dirty="0"/>
          </a:p>
          <a:p>
            <a:endParaRPr lang="en-US" sz="1700" spc="-4" dirty="0"/>
          </a:p>
          <a:p>
            <a:endParaRPr lang="en-US" sz="1700" spc="-4" dirty="0"/>
          </a:p>
          <a:p>
            <a:r>
              <a:rPr lang="en-US" sz="1700" spc="-4" dirty="0"/>
              <a:t>This </a:t>
            </a:r>
            <a:r>
              <a:rPr lang="en-US" sz="1700" spc="-11" dirty="0"/>
              <a:t>prevents</a:t>
            </a:r>
            <a:r>
              <a:rPr lang="en-US" sz="1700" spc="11" dirty="0"/>
              <a:t> </a:t>
            </a:r>
            <a:r>
              <a:rPr lang="en-US" sz="1700" spc="-4" dirty="0"/>
              <a:t>the policy model </a:t>
            </a:r>
            <a:r>
              <a:rPr lang="en-US" sz="1700" spc="-11" dirty="0"/>
              <a:t>from</a:t>
            </a:r>
            <a:r>
              <a:rPr lang="en-US" sz="1700" dirty="0"/>
              <a:t> </a:t>
            </a:r>
            <a:r>
              <a:rPr lang="en-US" sz="1700" spc="-8" dirty="0"/>
              <a:t>diverging</a:t>
            </a:r>
            <a:r>
              <a:rPr lang="en-US" sz="1700" dirty="0"/>
              <a:t> </a:t>
            </a:r>
            <a:r>
              <a:rPr lang="en-US" sz="1700" spc="-8" dirty="0"/>
              <a:t>too </a:t>
            </a:r>
            <a:r>
              <a:rPr lang="en-US" sz="1700" spc="-11" dirty="0"/>
              <a:t>far</a:t>
            </a:r>
            <a:r>
              <a:rPr lang="en-US" sz="1700" spc="8" dirty="0"/>
              <a:t> </a:t>
            </a:r>
            <a:r>
              <a:rPr lang="en-US" sz="1700" spc="-11" dirty="0"/>
              <a:t>from </a:t>
            </a:r>
            <a:r>
              <a:rPr lang="en-US" sz="1700" spc="-330" dirty="0"/>
              <a:t> </a:t>
            </a:r>
            <a:r>
              <a:rPr lang="en-US" sz="1700" dirty="0"/>
              <a:t>the</a:t>
            </a:r>
            <a:r>
              <a:rPr lang="en-US" sz="1700" spc="-4" dirty="0"/>
              <a:t> </a:t>
            </a:r>
            <a:r>
              <a:rPr lang="en-US" sz="1700" spc="-8" dirty="0"/>
              <a:t>pretrained </a:t>
            </a:r>
            <a:r>
              <a:rPr lang="en-US" sz="1700" dirty="0"/>
              <a:t>model.</a:t>
            </a:r>
            <a:r>
              <a:rPr lang="en-US" sz="1700" spc="4" dirty="0"/>
              <a:t> </a:t>
            </a:r>
          </a:p>
          <a:p>
            <a:r>
              <a:rPr lang="en-US" sz="1700" spc="4" dirty="0"/>
              <a:t>The above regularization is equivalent to adding a KL-divergence regularization term. </a:t>
            </a:r>
            <a:endParaRPr lang="en-US" sz="17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FD88B92-B7A8-39B9-BE6A-8972C062BBCC}"/>
                  </a:ext>
                </a:extLst>
              </p:cNvPr>
              <p:cNvSpPr txBox="1"/>
              <p:nvPr/>
            </p:nvSpPr>
            <p:spPr>
              <a:xfrm>
                <a:off x="1763905" y="2188953"/>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2188953"/>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A156985-AE27-BACB-CD1B-3FB6789B405D}"/>
                  </a:ext>
                </a:extLst>
              </p:cNvPr>
              <p:cNvSpPr txBox="1"/>
              <p:nvPr/>
            </p:nvSpPr>
            <p:spPr>
              <a:xfrm>
                <a:off x="6857999" y="2121015"/>
                <a:ext cx="2095501" cy="861675"/>
              </a:xfrm>
              <a:prstGeom prst="wedgeRoundRectCallout">
                <a:avLst>
                  <a:gd name="adj1" fmla="val -57819"/>
                  <a:gd name="adj2" fmla="val 187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6857999" y="2121015"/>
                <a:ext cx="2095501" cy="861675"/>
              </a:xfrm>
              <a:prstGeom prst="wedgeRoundRectCallout">
                <a:avLst>
                  <a:gd name="adj1" fmla="val -57819"/>
                  <a:gd name="adj2" fmla="val 18785"/>
                  <a:gd name="adj3" fmla="val 16667"/>
                </a:avLst>
              </a:prstGeom>
              <a:blipFill>
                <a:blip r:embed="rId4"/>
                <a:stretch>
                  <a:fillRect r="-2222" b="-4286"/>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solidFill>
                <a:srgbClr val="C00000"/>
              </a:solidFill>
              <a:latin typeface="Corbel" panose="020B0503020204020204" pitchFamily="34" charset="0"/>
            </a:endParaRPr>
          </a:p>
          <a:p>
            <a:r>
              <a:rPr lang="en-US" sz="2000" dirty="0">
                <a:solidFill>
                  <a:srgbClr val="C00000"/>
                </a:solidFill>
                <a:latin typeface="Corbel" panose="020B0503020204020204" pitchFamily="34" charset="0"/>
              </a:rPr>
              <a:t>Markov assumptions:</a:t>
            </a:r>
            <a:r>
              <a:rPr lang="en-US" sz="2000" dirty="0">
                <a:solidFill>
                  <a:schemeClr val="tx1"/>
                </a:solidFill>
                <a:latin typeface="Corbel" panose="020B0503020204020204" pitchFamily="34" charset="0"/>
              </a:rPr>
              <a:t> every node in a Bayesian network is </a:t>
            </a:r>
            <a:r>
              <a:rPr lang="en-US" sz="2000" dirty="0">
                <a:solidFill>
                  <a:srgbClr val="C00000"/>
                </a:solidFill>
                <a:latin typeface="Corbel" panose="020B0503020204020204" pitchFamily="34" charset="0"/>
              </a:rPr>
              <a:t>conditionally independent </a:t>
            </a:r>
            <a:r>
              <a:rPr lang="en-US" sz="2000" dirty="0">
                <a:solidFill>
                  <a:schemeClr val="tx1"/>
                </a:solidFill>
                <a:latin typeface="Corbel" panose="020B0503020204020204" pitchFamily="34" charset="0"/>
              </a:rPr>
              <a:t>of its non-descendants, </a:t>
            </a:r>
            <a:r>
              <a:rPr lang="en-US" sz="2000" dirty="0">
                <a:solidFill>
                  <a:srgbClr val="C00000"/>
                </a:solidFill>
                <a:latin typeface="Corbel" panose="020B0503020204020204" pitchFamily="34" charset="0"/>
              </a:rPr>
              <a:t>given its parents</a:t>
            </a:r>
            <a:r>
              <a:rPr lang="en-US" sz="2000" dirty="0">
                <a:solidFill>
                  <a:schemeClr val="tx1"/>
                </a:solidFill>
                <a:latin typeface="Corbel" panose="020B0503020204020204" pitchFamily="34" charset="0"/>
              </a:rPr>
              <a:t>.</a:t>
            </a:r>
            <a:r>
              <a:rPr lang="en-US" sz="2000" dirty="0">
                <a:solidFill>
                  <a:srgbClr val="C00000"/>
                </a:solidFill>
                <a:latin typeface="Corbel" panose="020B0503020204020204" pitchFamily="34" charset="0"/>
              </a:rPr>
              <a:t> </a:t>
            </a:r>
            <a:endParaRPr lang="en-US" sz="2000" dirty="0">
              <a:latin typeface="Corbel" panose="020B0503020204020204" pitchFamily="34" charset="0"/>
            </a:endParaRPr>
          </a:p>
          <a:p>
            <a:br>
              <a:rPr lang="en-US" sz="2000" dirty="0">
                <a:latin typeface="Corbel" panose="020B0503020204020204" pitchFamily="34" charset="0"/>
              </a:rPr>
            </a:br>
            <a:r>
              <a:rPr lang="en-US" sz="2000" dirty="0">
                <a:solidFill>
                  <a:srgbClr val="C00000"/>
                </a:solidFill>
                <a:latin typeface="Corbel" panose="020B0503020204020204" pitchFamily="34" charset="0"/>
              </a:rPr>
              <a:t>2</a:t>
            </a:r>
            <a:r>
              <a:rPr lang="en-US" sz="2000" baseline="30000" dirty="0">
                <a:solidFill>
                  <a:srgbClr val="C00000"/>
                </a:solidFill>
                <a:latin typeface="Corbel" panose="020B0503020204020204" pitchFamily="34" charset="0"/>
              </a:rPr>
              <a:t>nd</a:t>
            </a:r>
            <a:r>
              <a:rPr lang="en-US" sz="2000" dirty="0">
                <a:latin typeface="Corbel" panose="020B0503020204020204" pitchFamily="34" charset="0"/>
              </a:rPr>
              <a:t> order approximation: </a:t>
            </a:r>
          </a:p>
          <a:p>
            <a:endParaRPr 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9C278097-B444-E69D-EA09-F0A07461BC24}"/>
                  </a:ext>
                </a:extLst>
              </p:cNvPr>
              <p:cNvSpPr txBox="1">
                <a:spLocks/>
              </p:cNvSpPr>
              <p:nvPr/>
            </p:nvSpPr>
            <p:spPr>
              <a:xfrm>
                <a:off x="1414568" y="4044639"/>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on the)  </a:t>
                </a:r>
              </a:p>
            </p:txBody>
          </p:sp>
        </mc:Choice>
        <mc:Fallback xmlns="">
          <p:sp>
            <p:nvSpPr>
              <p:cNvPr id="49" name="Content Placeholder 2">
                <a:extLst>
                  <a:ext uri="{FF2B5EF4-FFF2-40B4-BE49-F238E27FC236}">
                    <a16:creationId xmlns:a16="http://schemas.microsoft.com/office/drawing/2014/main" id="{9C278097-B444-E69D-EA09-F0A07461BC24}"/>
                  </a:ext>
                </a:extLst>
              </p:cNvPr>
              <p:cNvSpPr txBox="1">
                <a:spLocks noRot="1" noChangeAspect="1" noMove="1" noResize="1" noEditPoints="1" noAdjustHandles="1" noChangeArrowheads="1" noChangeShapeType="1" noTextEdit="1"/>
              </p:cNvSpPr>
              <p:nvPr/>
            </p:nvSpPr>
            <p:spPr>
              <a:xfrm>
                <a:off x="1414568" y="4044639"/>
                <a:ext cx="6400800" cy="401717"/>
              </a:xfrm>
              <a:prstGeom prst="rect">
                <a:avLst/>
              </a:prstGeom>
              <a:blipFill>
                <a:blip r:embed="rId5"/>
                <a:stretch>
                  <a:fillRect t="-28125" b="-31250"/>
                </a:stretch>
              </a:blipFill>
            </p:spPr>
            <p:txBody>
              <a:bodyPr/>
              <a:lstStyle/>
              <a:p>
                <a:r>
                  <a:rPr lang="en-US">
                    <a:noFill/>
                  </a:rPr>
                  <a:t> </a:t>
                </a:r>
              </a:p>
            </p:txBody>
          </p:sp>
        </mc:Fallback>
      </mc:AlternateContent>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6"/>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28</a:t>
            </a:fld>
            <a:endParaRPr lang="en-US" dirty="0"/>
          </a:p>
        </p:txBody>
      </p:sp>
      <p:grpSp>
        <p:nvGrpSpPr>
          <p:cNvPr id="8" name="Group 7">
            <a:extLst>
              <a:ext uri="{FF2B5EF4-FFF2-40B4-BE49-F238E27FC236}">
                <a16:creationId xmlns:a16="http://schemas.microsoft.com/office/drawing/2014/main" id="{B6A7A3AA-E83F-61F7-8BD4-F6E650BAAD55}"/>
              </a:ext>
            </a:extLst>
          </p:cNvPr>
          <p:cNvGrpSpPr/>
          <p:nvPr/>
        </p:nvGrpSpPr>
        <p:grpSpPr>
          <a:xfrm>
            <a:off x="5944710" y="3566914"/>
            <a:ext cx="1981200" cy="424745"/>
            <a:chOff x="5944710" y="3566914"/>
            <a:chExt cx="1981200" cy="424745"/>
          </a:xfrm>
        </p:grpSpPr>
        <p:sp>
          <p:nvSpPr>
            <p:cNvPr id="4" name="object 14">
              <a:extLst>
                <a:ext uri="{FF2B5EF4-FFF2-40B4-BE49-F238E27FC236}">
                  <a16:creationId xmlns:a16="http://schemas.microsoft.com/office/drawing/2014/main" id="{41B679CE-4838-3A1B-375E-0EFDB8680AB9}"/>
                </a:ext>
              </a:extLst>
            </p:cNvPr>
            <p:cNvSpPr/>
            <p:nvPr/>
          </p:nvSpPr>
          <p:spPr>
            <a:xfrm>
              <a:off x="6671953" y="3854546"/>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59A7863-DBD4-9412-1A69-A87C3F618D41}"/>
                    </a:ext>
                  </a:extLst>
                </p:cNvPr>
                <p:cNvSpPr txBox="1"/>
                <p:nvPr/>
              </p:nvSpPr>
              <p:spPr>
                <a:xfrm>
                  <a:off x="5944710"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2</m:t>
                      </m:r>
                    </m:oMath>
                  </a14:m>
                  <a:r>
                    <a:rPr lang="en-US" dirty="0">
                      <a:latin typeface="Corbel" panose="020B0503020204020204" pitchFamily="34" charset="0"/>
                    </a:rPr>
                    <a:t> elements</a:t>
                  </a:r>
                </a:p>
              </p:txBody>
            </p:sp>
          </mc:Choice>
          <mc:Fallback xmlns="">
            <p:sp>
              <p:nvSpPr>
                <p:cNvPr id="6" name="TextBox 5">
                  <a:extLst>
                    <a:ext uri="{FF2B5EF4-FFF2-40B4-BE49-F238E27FC236}">
                      <a16:creationId xmlns:a16="http://schemas.microsoft.com/office/drawing/2014/main" id="{759A7863-DBD4-9412-1A69-A87C3F618D41}"/>
                    </a:ext>
                  </a:extLst>
                </p:cNvPr>
                <p:cNvSpPr txBox="1">
                  <a:spLocks noRot="1" noChangeAspect="1" noMove="1" noResize="1" noEditPoints="1" noAdjustHandles="1" noChangeArrowheads="1" noChangeShapeType="1" noTextEdit="1"/>
                </p:cNvSpPr>
                <p:nvPr/>
              </p:nvSpPr>
              <p:spPr>
                <a:xfrm>
                  <a:off x="5944710" y="3566914"/>
                  <a:ext cx="1981200" cy="307777"/>
                </a:xfrm>
                <a:prstGeom prst="rect">
                  <a:avLst/>
                </a:prstGeom>
                <a:blipFill>
                  <a:blip r:embed="rId7"/>
                  <a:stretch>
                    <a:fillRect t="-3846" b="-19231"/>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97B54DDF-FCE3-F15D-DDDC-04A414A2BC9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8"/>
              </a:rPr>
              <a:t>Prediction and Entropy of Printed English, </a:t>
            </a:r>
            <a:r>
              <a:rPr lang="en-US" sz="1000" dirty="0" err="1">
                <a:latin typeface="Corbel" panose="020B0503020204020204" pitchFamily="34" charset="0"/>
                <a:hlinkClick r:id="rId8"/>
              </a:rPr>
              <a:t>Shanon</a:t>
            </a:r>
            <a:r>
              <a:rPr lang="en-US" sz="1000" dirty="0">
                <a:latin typeface="Corbel" panose="020B0503020204020204" pitchFamily="34" charset="0"/>
                <a:hlinkClick r:id="rId8"/>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40076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3" end="3"/>
                                            </p:txEl>
                                          </p:spTgt>
                                        </p:tgtEl>
                                        <p:attrNameLst>
                                          <p:attrName>style.visibility</p:attrName>
                                        </p:attrNameLst>
                                      </p:cBhvr>
                                      <p:to>
                                        <p:strVal val="visible"/>
                                      </p:to>
                                    </p:set>
                                    <p:animEffect transition="in" filter="fade">
                                      <p:cBhvr>
                                        <p:cTn id="7" dur="500"/>
                                        <p:tgtEl>
                                          <p:spTgt spid="4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RLHF:</a:t>
            </a:r>
            <a:r>
              <a:rPr lang="en-US" spc="-4" dirty="0">
                <a:latin typeface="Tahoma" panose="020B0604030504040204" pitchFamily="34" charset="0"/>
                <a:ea typeface="Tahoma" panose="020B0604030504040204" pitchFamily="34" charset="0"/>
                <a:cs typeface="Tahoma" panose="020B0604030504040204" pitchFamily="34" charset="0"/>
              </a:rPr>
              <a:t> Putting</a:t>
            </a:r>
            <a:r>
              <a:rPr lang="en-US" spc="1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it</a:t>
            </a:r>
            <a:r>
              <a:rPr lang="en-US" spc="-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All</a:t>
            </a:r>
            <a:r>
              <a:rPr lang="en-US" spc="8" dirty="0">
                <a:latin typeface="Tahoma" panose="020B0604030504040204" pitchFamily="34" charset="0"/>
                <a:ea typeface="Tahoma" panose="020B0604030504040204" pitchFamily="34" charset="0"/>
                <a:cs typeface="Tahoma" panose="020B0604030504040204" pitchFamily="34" charset="0"/>
              </a:rPr>
              <a:t> </a:t>
            </a:r>
            <a:r>
              <a:rPr lang="en-US" sz="2800" spc="8" dirty="0">
                <a:latin typeface="Tahoma" panose="020B0604030504040204" pitchFamily="34" charset="0"/>
                <a:ea typeface="Tahoma" panose="020B0604030504040204" pitchFamily="34" charset="0"/>
                <a:cs typeface="Tahoma" panose="020B0604030504040204" pitchFamily="34" charset="0"/>
              </a:rPr>
              <a:t>T</a:t>
            </a:r>
            <a:r>
              <a:rPr lang="en-US" sz="2800" dirty="0">
                <a:latin typeface="Tahoma" panose="020B0604030504040204" pitchFamily="34" charset="0"/>
                <a:ea typeface="Tahoma" panose="020B0604030504040204" pitchFamily="34" charset="0"/>
                <a:cs typeface="Tahoma" panose="020B0604030504040204" pitchFamily="34" charset="0"/>
              </a:rPr>
              <a:t>ogether</a:t>
            </a:r>
            <a:r>
              <a:rPr lang="en-US" sz="2800" spc="8" dirty="0">
                <a:latin typeface="Tahoma" panose="020B0604030504040204" pitchFamily="34" charset="0"/>
                <a:ea typeface="Tahoma" panose="020B0604030504040204" pitchFamily="34" charset="0"/>
                <a:cs typeface="Tahoma" panose="020B0604030504040204" pitchFamily="34" charset="0"/>
              </a:rPr>
              <a:t> </a:t>
            </a:r>
            <a:r>
              <a:rPr lang="en-US" sz="1200" spc="-4" dirty="0">
                <a:latin typeface="Tahoma" panose="020B0604030504040204" pitchFamily="34" charset="0"/>
                <a:ea typeface="Tahoma" panose="020B0604030504040204" pitchFamily="34" charset="0"/>
                <a:cs typeface="Tahoma" panose="020B0604030504040204" pitchFamily="34" charset="0"/>
              </a:rPr>
              <a:t>[</a:t>
            </a:r>
            <a:r>
              <a:rPr lang="en-US" sz="1200" u="heavy" spc="-4" dirty="0" err="1">
                <a:uFill>
                  <a:solidFill>
                    <a:srgbClr val="007B92"/>
                  </a:solidFill>
                </a:uFill>
                <a:latin typeface="Tahoma" panose="020B0604030504040204" pitchFamily="34" charset="0"/>
                <a:ea typeface="Tahoma" panose="020B0604030504040204" pitchFamily="34" charset="0"/>
                <a:cs typeface="Tahoma" panose="020B0604030504040204" pitchFamily="34" charset="0"/>
              </a:rPr>
              <a:t>Stiennon</a:t>
            </a:r>
            <a:r>
              <a:rPr lang="en-US" sz="1200" u="heavy" spc="-4"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 </a:t>
            </a:r>
            <a:r>
              <a:rPr lang="en-US" sz="1200" u="heavy"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et al.</a:t>
            </a:r>
            <a:r>
              <a:rPr lang="en-US" sz="1200" u="heavy" spc="-15"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 </a:t>
            </a:r>
            <a:r>
              <a:rPr lang="en-US" sz="1200" u="heavy" spc="-4"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2020</a:t>
            </a:r>
            <a:r>
              <a:rPr lang="en-US" sz="1200" spc="-4" dirty="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t>Select a pre-trained generative model as your base: </a:t>
                </a:r>
                <a14:m>
                  <m:oMath xmlns:m="http://schemas.openxmlformats.org/officeDocument/2006/math">
                    <m:sSubSup>
                      <m:sSubSupPr>
                        <m:ctrlPr>
                          <a:rPr lang="en-US" i="1" spc="38" smtClean="0">
                            <a:solidFill>
                              <a:srgbClr val="C00000"/>
                            </a:solidFill>
                            <a:latin typeface="Cambria Math" panose="02040503050406030204" pitchFamily="18" charset="0"/>
                            <a:cs typeface="Cambria Math"/>
                          </a:rPr>
                        </m:ctrlPr>
                      </m:sSubSupPr>
                      <m:e>
                        <m:r>
                          <a:rPr lang="en-US" i="1" spc="38">
                            <a:solidFill>
                              <a:srgbClr val="C00000"/>
                            </a:solidFill>
                            <a:latin typeface="Cambria Math" panose="02040503050406030204" pitchFamily="18" charset="0"/>
                            <a:cs typeface="Cambria Math"/>
                          </a:rPr>
                          <m:t>𝑝</m:t>
                        </m:r>
                      </m:e>
                      <m:sub>
                        <m:r>
                          <a:rPr lang="en-US" i="1" spc="38">
                            <a:solidFill>
                              <a:srgbClr val="C00000"/>
                            </a:solidFill>
                            <a:latin typeface="Cambria Math" panose="02040503050406030204" pitchFamily="18" charset="0"/>
                            <a:cs typeface="Cambria Math"/>
                          </a:rPr>
                          <m:t>𝜃</m:t>
                        </m:r>
                      </m:sub>
                      <m:sup>
                        <m:r>
                          <a:rPr lang="en-US" b="0" i="1" spc="38" smtClean="0">
                            <a:solidFill>
                              <a:srgbClr val="C00000"/>
                            </a:solidFill>
                            <a:latin typeface="Cambria Math" panose="02040503050406030204" pitchFamily="18" charset="0"/>
                            <a:cs typeface="Cambria Math"/>
                          </a:rPr>
                          <m:t>𝑃𝑇</m:t>
                        </m:r>
                      </m:sup>
                    </m:sSubSup>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e>
                    </m:d>
                  </m:oMath>
                </a14:m>
                <a:endParaRPr lang="en-US" dirty="0"/>
              </a:p>
              <a:p>
                <a:pPr>
                  <a:buFont typeface="+mj-lt"/>
                  <a:buAutoNum type="arabicPeriod"/>
                </a:pPr>
                <a:r>
                  <a:rPr lang="en-US" dirty="0"/>
                  <a:t>Build a reward model </a:t>
                </a:r>
                <a14:m>
                  <m:oMath xmlns:m="http://schemas.openxmlformats.org/officeDocument/2006/math">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that </a:t>
                </a:r>
                <a:r>
                  <a:rPr lang="en-US" spc="-4" dirty="0"/>
                  <a:t>produces scalar </a:t>
                </a:r>
                <a:r>
                  <a:rPr lang="en-US" dirty="0"/>
                  <a:t>rewards </a:t>
                </a:r>
                <a:r>
                  <a:rPr lang="en-US" spc="-4" dirty="0"/>
                  <a:t>for outputs, </a:t>
                </a:r>
                <a:r>
                  <a:rPr lang="en-US" dirty="0"/>
                  <a:t>trained </a:t>
                </a:r>
                <a:r>
                  <a:rPr lang="en-US" spc="-4" dirty="0"/>
                  <a:t>on </a:t>
                </a:r>
                <a:r>
                  <a:rPr lang="en-US" dirty="0"/>
                  <a:t>a </a:t>
                </a:r>
                <a:r>
                  <a:rPr lang="en-US" spc="-398" dirty="0"/>
                  <a:t> </a:t>
                </a:r>
                <a:r>
                  <a:rPr lang="en-US" spc="-4" dirty="0"/>
                  <a:t>dataset</a:t>
                </a:r>
                <a:r>
                  <a:rPr lang="en-US" spc="-15" dirty="0"/>
                  <a:t> </a:t>
                </a:r>
                <a:r>
                  <a:rPr lang="en-US" spc="-4" dirty="0"/>
                  <a:t>of human</a:t>
                </a:r>
                <a:r>
                  <a:rPr lang="en-US" spc="-11" dirty="0"/>
                  <a:t> </a:t>
                </a:r>
                <a:r>
                  <a:rPr lang="en-US" dirty="0"/>
                  <a:t>comparisons</a:t>
                </a:r>
              </a:p>
              <a:p>
                <a:pPr>
                  <a:buFont typeface="+mj-lt"/>
                  <a:buAutoNum type="arabicPeriod"/>
                </a:pPr>
                <a:r>
                  <a:rPr lang="en-US" dirty="0"/>
                  <a:t>Regularize the reward function: </a:t>
                </a:r>
              </a:p>
              <a:p>
                <a:pPr>
                  <a:buFont typeface="+mj-lt"/>
                  <a:buAutoNum type="arabicPeriod"/>
                </a:pPr>
                <a:r>
                  <a:rPr lang="en-US" dirty="0"/>
                  <a:t>Iterate: </a:t>
                </a:r>
              </a:p>
              <a:p>
                <a:pPr lvl="1">
                  <a:buFont typeface="+mj-lt"/>
                  <a:buAutoNum type="arabicPeriod"/>
                </a:pPr>
                <a:r>
                  <a:rPr lang="en-US" dirty="0"/>
                  <a:t>Fine-tune the policy </a:t>
                </a:r>
                <a14:m>
                  <m:oMath xmlns:m="http://schemas.openxmlformats.org/officeDocument/2006/math">
                    <m:sSubSup>
                      <m:sSubSupPr>
                        <m:ctrlPr>
                          <a:rPr lang="en-US" b="0" i="1" spc="38" smtClean="0">
                            <a:solidFill>
                              <a:srgbClr val="00AF50"/>
                            </a:solidFill>
                            <a:latin typeface="Cambria Math" panose="02040503050406030204" pitchFamily="18" charset="0"/>
                            <a:cs typeface="Cambria Math"/>
                          </a:rPr>
                        </m:ctrlPr>
                      </m:sSubSup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up>
                        <m:r>
                          <a:rPr lang="en-US" b="0" i="1" spc="38" smtClean="0">
                            <a:solidFill>
                              <a:srgbClr val="00AF50"/>
                            </a:solidFill>
                            <a:latin typeface="Cambria Math" panose="02040503050406030204" pitchFamily="18" charset="0"/>
                            <a:cs typeface="Cambria Math"/>
                          </a:rPr>
                          <m:t>𝑅𝐿</m:t>
                        </m:r>
                      </m:sup>
                    </m:sSubSup>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dirty="0"/>
                  <a:t> to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a:t>
                </a:r>
              </a:p>
              <a:p>
                <a:pPr lvl="1">
                  <a:buFont typeface="+mj-lt"/>
                  <a:buAutoNum type="arabicPeriod"/>
                </a:pPr>
                <a:endParaRPr lang="en-US" dirty="0"/>
              </a:p>
              <a:p>
                <a:pPr lvl="1">
                  <a:buFont typeface="+mj-lt"/>
                  <a:buAutoNum type="arabicPeriod"/>
                </a:pPr>
                <a:endParaRPr lang="en-US" dirty="0"/>
              </a:p>
              <a:p>
                <a:pPr lvl="1">
                  <a:buFont typeface="+mj-lt"/>
                  <a:buAutoNum type="arabicPeriod"/>
                </a:pPr>
                <a:endParaRPr lang="en-US" dirty="0"/>
              </a:p>
              <a:p>
                <a:pPr lvl="1">
                  <a:buFont typeface="+mj-lt"/>
                  <a:buAutoNum type="arabicPeriod"/>
                </a:pPr>
                <a:r>
                  <a:rPr lang="en-US" dirty="0"/>
                  <a:t>Occasionally repeat repeat 2-3 to update the reward model. </a:t>
                </a:r>
              </a:p>
            </p:txBody>
          </p:sp>
        </mc:Choice>
        <mc:Fallback>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E4E1A2F-F50D-61B7-4D28-851D347AEF07}"/>
                  </a:ext>
                </a:extLst>
              </p:cNvPr>
              <p:cNvSpPr txBox="1"/>
              <p:nvPr/>
            </p:nvSpPr>
            <p:spPr>
              <a:xfrm>
                <a:off x="962290" y="3166151"/>
                <a:ext cx="67233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50"/>
                              </a:solidFill>
                              <a:latin typeface="Cambria Math" panose="02040503050406030204" pitchFamily="18" charset="0"/>
                            </a:rPr>
                          </m:ctrlPr>
                        </m:sSubPr>
                        <m:e>
                          <m:r>
                            <a:rPr lang="en-US" sz="1800" i="1" smtClean="0">
                              <a:solidFill>
                                <a:srgbClr val="00B050"/>
                              </a:solidFill>
                              <a:latin typeface="Cambria Math" panose="02040503050406030204" pitchFamily="18" charset="0"/>
                            </a:rPr>
                            <m:t>𝜃</m:t>
                          </m:r>
                        </m:e>
                        <m:sub>
                          <m:r>
                            <a:rPr lang="en-US" sz="1800" b="0" i="1" smtClean="0">
                              <a:solidFill>
                                <a:srgbClr val="00B050"/>
                              </a:solidFill>
                              <a:latin typeface="Cambria Math" panose="02040503050406030204" pitchFamily="18" charset="0"/>
                            </a:rPr>
                            <m:t>𝑡</m:t>
                          </m:r>
                          <m:r>
                            <a:rPr lang="en-US" sz="1800" b="0" i="1" smtClean="0">
                              <a:solidFill>
                                <a:srgbClr val="00B050"/>
                              </a:solidFill>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𝜃</m:t>
                          </m:r>
                        </m:e>
                        <m:sub>
                          <m:r>
                            <a:rPr lang="en-US" sz="1800" i="1">
                              <a:solidFill>
                                <a:srgbClr val="00B050"/>
                              </a:solidFill>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𝛼</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acc>
                            <m:accPr>
                              <m:chr m:val="̂"/>
                              <m:ctrlPr>
                                <a:rPr lang="en-US" sz="1800" b="0" i="1" smtClean="0">
                                  <a:solidFill>
                                    <a:srgbClr val="0E0CC0"/>
                                  </a:solidFill>
                                  <a:latin typeface="Cambria Math" panose="02040503050406030204" pitchFamily="18" charset="0"/>
                                </a:rPr>
                              </m:ctrlPr>
                            </m:accPr>
                            <m:e>
                              <m:r>
                                <a:rPr lang="fa-IR" sz="1800" i="1" smtClean="0">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Sup>
                                <m:sSubSupPr>
                                  <m:ctrlPr>
                                    <a:rPr lang="en-US" sz="1800" i="1" spc="38">
                                      <a:solidFill>
                                        <a:srgbClr val="00AF50"/>
                                      </a:solidFill>
                                      <a:latin typeface="Cambria Math" panose="02040503050406030204" pitchFamily="18" charset="0"/>
                                      <a:cs typeface="Cambria Math"/>
                                    </a:rPr>
                                  </m:ctrlPr>
                                </m:sSubSupPr>
                                <m:e>
                                  <m:r>
                                    <a:rPr lang="en-US" sz="1800" i="1" spc="38">
                                      <a:solidFill>
                                        <a:srgbClr val="00AF50"/>
                                      </a:solidFill>
                                      <a:latin typeface="Cambria Math" panose="02040503050406030204" pitchFamily="18" charset="0"/>
                                      <a:cs typeface="Cambria Math"/>
                                    </a:rPr>
                                    <m:t>𝑝</m:t>
                                  </m:r>
                                </m:e>
                                <m:sub>
                                  <m:r>
                                    <a:rPr lang="en-US" sz="1800" i="1" spc="38">
                                      <a:solidFill>
                                        <a:srgbClr val="00AF50"/>
                                      </a:solidFill>
                                      <a:latin typeface="Cambria Math" panose="02040503050406030204" pitchFamily="18" charset="0"/>
                                      <a:cs typeface="Cambria Math"/>
                                    </a:rPr>
                                    <m:t>𝜃</m:t>
                                  </m:r>
                                </m:sub>
                                <m:sup>
                                  <m:r>
                                    <a:rPr lang="en-US" sz="1800" i="1" spc="38">
                                      <a:solidFill>
                                        <a:srgbClr val="00AF50"/>
                                      </a:solidFill>
                                      <a:latin typeface="Cambria Math" panose="02040503050406030204" pitchFamily="18" charset="0"/>
                                      <a:cs typeface="Cambria Math"/>
                                    </a:rPr>
                                    <m:t>𝑅𝐿</m:t>
                                  </m:r>
                                </m:sup>
                              </m:sSubSup>
                              <m:d>
                                <m:dPr>
                                  <m:ctrlPr>
                                    <a:rPr lang="en-US" sz="1800" i="1" smtClean="0">
                                      <a:solidFill>
                                        <a:srgbClr val="00B050"/>
                                      </a:solidFill>
                                      <a:latin typeface="Cambria Math" panose="02040503050406030204" pitchFamily="18" charset="0"/>
                                    </a:rPr>
                                  </m:ctrlPr>
                                </m:dPr>
                                <m:e>
                                  <m:r>
                                    <a:rPr lang="en-US" sz="1800" i="1">
                                      <a:solidFill>
                                        <a:srgbClr val="00B050"/>
                                      </a:solidFill>
                                      <a:latin typeface="Cambria Math" panose="02040503050406030204" pitchFamily="18" charset="0"/>
                                    </a:rPr>
                                    <m:t>𝑠</m:t>
                                  </m:r>
                                </m:e>
                              </m:d>
                            </m:e>
                          </m:func>
                        </m:e>
                      </m:nary>
                    </m:oMath>
                  </m:oMathPara>
                </a14:m>
                <a:endParaRPr lang="en-US" sz="1800" dirty="0"/>
              </a:p>
            </p:txBody>
          </p:sp>
        </mc:Choice>
        <mc:Fallback>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962290" y="3166151"/>
                <a:ext cx="6723380" cy="848566"/>
              </a:xfrm>
              <a:prstGeom prst="rect">
                <a:avLst/>
              </a:prstGeom>
              <a:blipFill>
                <a:blip r:embed="rId3"/>
                <a:stretch>
                  <a:fillRect t="-100000" b="-1529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381F87F-5A08-E968-CB0C-6E3B251FFE17}"/>
                  </a:ext>
                </a:extLst>
              </p:cNvPr>
              <p:cNvSpPr txBox="1"/>
              <p:nvPr/>
            </p:nvSpPr>
            <p:spPr>
              <a:xfrm>
                <a:off x="3473892" y="2130315"/>
                <a:ext cx="4903321" cy="720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solidFill>
                                <a:srgbClr val="0E0CC0"/>
                              </a:solidFill>
                              <a:latin typeface="Cambria Math" panose="02040503050406030204" pitchFamily="18" charset="0"/>
                            </a:rPr>
                          </m:ctrlPr>
                        </m:accPr>
                        <m:e>
                          <m:r>
                            <a:rPr lang="fa-IR" sz="1800" i="1">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en-US" sz="1800" b="0" i="1" smtClean="0">
                          <a:latin typeface="Cambria Math" panose="02040503050406030204" pitchFamily="18" charset="0"/>
                        </a:rPr>
                        <m:t>𝛽</m:t>
                      </m:r>
                      <m:r>
                        <m:rPr>
                          <m:sty m:val="p"/>
                        </m:rPr>
                        <a:rPr lang="en-US" sz="1800" b="0" i="1"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p>
                                <m:sSupPr>
                                  <m:ctrlPr>
                                    <a:rPr lang="fa-IR" sz="1800" i="1">
                                      <a:solidFill>
                                        <a:srgbClr val="00B050"/>
                                      </a:solidFill>
                                      <a:latin typeface="Cambria Math" panose="02040503050406030204" pitchFamily="18" charset="0"/>
                                    </a:rPr>
                                  </m:ctrlPr>
                                </m:sSupPr>
                                <m:e>
                                  <m:r>
                                    <a:rPr lang="fa-IR" sz="1800" i="1">
                                      <a:solidFill>
                                        <a:srgbClr val="00B050"/>
                                      </a:solidFill>
                                      <a:latin typeface="Cambria Math" panose="02040503050406030204" pitchFamily="18" charset="0"/>
                                    </a:rPr>
                                    <m:t>𝑝</m:t>
                                  </m:r>
                                </m:e>
                                <m:sup>
                                  <m:r>
                                    <a:rPr lang="fa-IR" sz="1800" i="1">
                                      <a:solidFill>
                                        <a:srgbClr val="00B050"/>
                                      </a:solidFill>
                                      <a:latin typeface="Cambria Math" panose="02040503050406030204" pitchFamily="18" charset="0"/>
                                    </a:rPr>
                                    <m:t>𝑅𝐿</m:t>
                                  </m:r>
                                </m:sup>
                              </m:sSup>
                              <m:d>
                                <m:dPr>
                                  <m:ctrlPr>
                                    <a:rPr lang="fa-IR" sz="1800" i="1">
                                      <a:solidFill>
                                        <a:srgbClr val="00B050"/>
                                      </a:solidFill>
                                      <a:latin typeface="Cambria Math" panose="02040503050406030204" pitchFamily="18" charset="0"/>
                                    </a:rPr>
                                  </m:ctrlPr>
                                </m:dPr>
                                <m:e>
                                  <m:r>
                                    <a:rPr lang="fa-IR" sz="1800" i="1">
                                      <a:solidFill>
                                        <a:srgbClr val="00B050"/>
                                      </a:solidFill>
                                      <a:latin typeface="Cambria Math" panose="02040503050406030204" pitchFamily="18" charset="0"/>
                                    </a:rPr>
                                    <m:t>𝑠</m:t>
                                  </m:r>
                                </m:e>
                              </m:d>
                            </m:num>
                            <m:den>
                              <m:sSup>
                                <m:sSupPr>
                                  <m:ctrlPr>
                                    <a:rPr lang="fa-IR" sz="1800" i="1" smtClean="0">
                                      <a:solidFill>
                                        <a:srgbClr val="C00000"/>
                                      </a:solidFill>
                                      <a:latin typeface="Cambria Math" panose="02040503050406030204" pitchFamily="18" charset="0"/>
                                    </a:rPr>
                                  </m:ctrlPr>
                                </m:sSupPr>
                                <m:e>
                                  <m:r>
                                    <a:rPr lang="fa-IR" sz="1800" i="1">
                                      <a:solidFill>
                                        <a:srgbClr val="C00000"/>
                                      </a:solidFill>
                                      <a:latin typeface="Cambria Math" panose="02040503050406030204" pitchFamily="18" charset="0"/>
                                    </a:rPr>
                                    <m:t>𝑝</m:t>
                                  </m:r>
                                </m:e>
                                <m:sup>
                                  <m:r>
                                    <a:rPr lang="en-US" sz="1800" b="0" i="1" smtClean="0">
                                      <a:solidFill>
                                        <a:srgbClr val="C00000"/>
                                      </a:solidFill>
                                      <a:latin typeface="Cambria Math" panose="02040503050406030204" pitchFamily="18" charset="0"/>
                                    </a:rPr>
                                    <m:t>𝑃𝑇</m:t>
                                  </m:r>
                                </m:sup>
                              </m:sSup>
                              <m:d>
                                <m:dPr>
                                  <m:ctrlPr>
                                    <a:rPr lang="fa-IR" sz="1800" i="1">
                                      <a:solidFill>
                                        <a:srgbClr val="C00000"/>
                                      </a:solidFill>
                                      <a:latin typeface="Cambria Math" panose="02040503050406030204" pitchFamily="18" charset="0"/>
                                    </a:rPr>
                                  </m:ctrlPr>
                                </m:dPr>
                                <m:e>
                                  <m:r>
                                    <a:rPr lang="fa-IR" sz="1800" i="1">
                                      <a:solidFill>
                                        <a:srgbClr val="C00000"/>
                                      </a:solidFill>
                                      <a:latin typeface="Cambria Math" panose="02040503050406030204" pitchFamily="18" charset="0"/>
                                    </a:rPr>
                                    <m:t>𝑠</m:t>
                                  </m:r>
                                </m:e>
                              </m:d>
                            </m:den>
                          </m:f>
                        </m:e>
                      </m:d>
                      <m:r>
                        <a:rPr lang="en-US" sz="1800" b="0" i="1" smtClean="0">
                          <a:latin typeface="Cambria Math" panose="02040503050406030204" pitchFamily="18" charset="0"/>
                        </a:rPr>
                        <m:t> </m:t>
                      </m:r>
                    </m:oMath>
                  </m:oMathPara>
                </a14:m>
                <a:endParaRPr lang="en-US" sz="1800" dirty="0"/>
              </a:p>
            </p:txBody>
          </p:sp>
        </mc:Choice>
        <mc:Fallback>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3473892" y="2130315"/>
                <a:ext cx="4903321" cy="720454"/>
              </a:xfrm>
              <a:prstGeom prst="rect">
                <a:avLst/>
              </a:prstGeom>
              <a:blipFill>
                <a:blip r:embed="rId4"/>
                <a:stretch>
                  <a:fillRect b="-1724"/>
                </a:stretch>
              </a:blipFill>
            </p:spPr>
            <p:txBody>
              <a:bodyPr/>
              <a:lstStyle/>
              <a:p>
                <a:r>
                  <a:rPr lang="en-US">
                    <a:noFill/>
                  </a:rPr>
                  <a:t> </a:t>
                </a:r>
              </a:p>
            </p:txBody>
          </p:sp>
        </mc:Fallback>
      </mc:AlternateContent>
    </p:spTree>
    <p:extLst>
      <p:ext uri="{BB962C8B-B14F-4D97-AF65-F5344CB8AC3E}">
        <p14:creationId xmlns:p14="http://schemas.microsoft.com/office/powerpoint/2010/main" val="336686394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a:t>
            </a:r>
          </a:p>
        </p:txBody>
      </p:sp>
      <p:sp>
        <p:nvSpPr>
          <p:cNvPr id="3" name="Text Placeholder 2">
            <a:extLst>
              <a:ext uri="{FF2B5EF4-FFF2-40B4-BE49-F238E27FC236}">
                <a16:creationId xmlns:a16="http://schemas.microsoft.com/office/drawing/2014/main" id="{779FFB90-F579-B5EE-AECA-B12FF9DDF17F}"/>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nvGraphicFramePr>
        <p:xfrm>
          <a:off x="328411" y="56229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74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 </a:t>
            </a:r>
            <a:br>
              <a:rPr lang="en-US" dirty="0"/>
            </a:br>
            <a:r>
              <a:rPr lang="en-US" dirty="0"/>
              <a:t>Yann’s Three-layered cake </a:t>
            </a:r>
          </a:p>
        </p:txBody>
      </p:sp>
      <p:sp>
        <p:nvSpPr>
          <p:cNvPr id="3" name="Text Placeholder 2">
            <a:extLst>
              <a:ext uri="{FF2B5EF4-FFF2-40B4-BE49-F238E27FC236}">
                <a16:creationId xmlns:a16="http://schemas.microsoft.com/office/drawing/2014/main" id="{1ACD0F17-959F-2C3D-6E42-E3C08019AB65}"/>
              </a:ext>
            </a:extLst>
          </p:cNvPr>
          <p:cNvSpPr>
            <a:spLocks noGrp="1"/>
          </p:cNvSpPr>
          <p:nvPr>
            <p:ph type="body" sz="quarter" idx="16"/>
          </p:nvPr>
        </p:nvSpPr>
        <p:spPr/>
        <p:txBody>
          <a:bodyPr/>
          <a:lstStyle/>
          <a:p>
            <a:endParaRPr lang="en-US"/>
          </a:p>
        </p:txBody>
      </p:sp>
      <p:sp>
        <p:nvSpPr>
          <p:cNvPr id="9" name="Freeform 8">
            <a:extLst>
              <a:ext uri="{FF2B5EF4-FFF2-40B4-BE49-F238E27FC236}">
                <a16:creationId xmlns:a16="http://schemas.microsoft.com/office/drawing/2014/main" id="{5EB0A480-AE85-F27D-571E-80451D0DE147}"/>
              </a:ext>
            </a:extLst>
          </p:cNvPr>
          <p:cNvSpPr/>
          <p:nvPr/>
        </p:nvSpPr>
        <p:spPr>
          <a:xfrm>
            <a:off x="2426868"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sp>
        <p:nvSpPr>
          <p:cNvPr id="11" name="Freeform 10">
            <a:extLst>
              <a:ext uri="{FF2B5EF4-FFF2-40B4-BE49-F238E27FC236}">
                <a16:creationId xmlns:a16="http://schemas.microsoft.com/office/drawing/2014/main" id="{BC01B8A6-C75E-A2CD-394F-15064622108A}"/>
              </a:ext>
            </a:extLst>
          </p:cNvPr>
          <p:cNvSpPr/>
          <p:nvPr/>
        </p:nvSpPr>
        <p:spPr>
          <a:xfrm>
            <a:off x="6141070"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pic>
        <p:nvPicPr>
          <p:cNvPr id="6" name="Picture 5" descr="A chocolate cake with a slice missing&#10;&#10;Description automatically generated">
            <a:extLst>
              <a:ext uri="{FF2B5EF4-FFF2-40B4-BE49-F238E27FC236}">
                <a16:creationId xmlns:a16="http://schemas.microsoft.com/office/drawing/2014/main" id="{B69D7DA4-2521-6AF7-3628-BCDB7D3F6F04}"/>
              </a:ext>
            </a:extLst>
          </p:cNvPr>
          <p:cNvPicPr>
            <a:picLocks noChangeAspect="1"/>
          </p:cNvPicPr>
          <p:nvPr/>
        </p:nvPicPr>
        <p:blipFill>
          <a:blip r:embed="rId3"/>
          <a:stretch>
            <a:fillRect/>
          </a:stretch>
        </p:blipFill>
        <p:spPr>
          <a:xfrm>
            <a:off x="3012745" y="2849216"/>
            <a:ext cx="3118511" cy="2203064"/>
          </a:xfrm>
          <a:prstGeom prst="rect">
            <a:avLst/>
          </a:prstGeom>
        </p:spPr>
      </p:pic>
      <p:sp>
        <p:nvSpPr>
          <p:cNvPr id="13" name="TextBox 12">
            <a:extLst>
              <a:ext uri="{FF2B5EF4-FFF2-40B4-BE49-F238E27FC236}">
                <a16:creationId xmlns:a16="http://schemas.microsoft.com/office/drawing/2014/main" id="{0550BCB1-D98C-762A-E3E7-DEC4E95255FC}"/>
              </a:ext>
            </a:extLst>
          </p:cNvPr>
          <p:cNvSpPr txBox="1"/>
          <p:nvPr/>
        </p:nvSpPr>
        <p:spPr>
          <a:xfrm>
            <a:off x="995207" y="3852239"/>
            <a:ext cx="1908073" cy="369332"/>
          </a:xfrm>
          <a:prstGeom prst="rect">
            <a:avLst/>
          </a:prstGeom>
          <a:noFill/>
        </p:spPr>
        <p:txBody>
          <a:bodyPr wrap="square">
            <a:spAutoFit/>
          </a:bodyPr>
          <a:lstStyle/>
          <a:p>
            <a:r>
              <a:rPr lang="en-US" sz="1800" dirty="0"/>
              <a:t>Cake </a:t>
            </a:r>
            <a:r>
              <a:rPr lang="en-US" sz="1800" dirty="0" err="1"/>
              <a:t>génoise</a:t>
            </a:r>
            <a:endParaRPr lang="en-US" sz="1800" dirty="0"/>
          </a:p>
        </p:txBody>
      </p:sp>
      <p:sp>
        <p:nvSpPr>
          <p:cNvPr id="20" name="Freeform 19">
            <a:extLst>
              <a:ext uri="{FF2B5EF4-FFF2-40B4-BE49-F238E27FC236}">
                <a16:creationId xmlns:a16="http://schemas.microsoft.com/office/drawing/2014/main" id="{77F60B94-DFB0-AA3F-B6B9-EBC941C2F9A2}"/>
              </a:ext>
            </a:extLst>
          </p:cNvPr>
          <p:cNvSpPr/>
          <p:nvPr/>
        </p:nvSpPr>
        <p:spPr>
          <a:xfrm>
            <a:off x="1216742" y="2721078"/>
            <a:ext cx="2577281" cy="1460090"/>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a:extLst>
              <a:ext uri="{FF2B5EF4-FFF2-40B4-BE49-F238E27FC236}">
                <a16:creationId xmlns:a16="http://schemas.microsoft.com/office/drawing/2014/main" id="{A9A539C9-DDC3-3B7F-3948-D1BA4B8B1F1C}"/>
              </a:ext>
            </a:extLst>
          </p:cNvPr>
          <p:cNvSpPr/>
          <p:nvPr/>
        </p:nvSpPr>
        <p:spPr>
          <a:xfrm flipH="1">
            <a:off x="4808745" y="2728997"/>
            <a:ext cx="3118512" cy="566361"/>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Freeform 21">
            <a:extLst>
              <a:ext uri="{FF2B5EF4-FFF2-40B4-BE49-F238E27FC236}">
                <a16:creationId xmlns:a16="http://schemas.microsoft.com/office/drawing/2014/main" id="{50BF92B0-2DCF-FB7F-F0F7-B01D9327E910}"/>
              </a:ext>
            </a:extLst>
          </p:cNvPr>
          <p:cNvSpPr/>
          <p:nvPr/>
        </p:nvSpPr>
        <p:spPr>
          <a:xfrm>
            <a:off x="3683720" y="2721077"/>
            <a:ext cx="110303" cy="807474"/>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22">
            <a:extLst>
              <a:ext uri="{FF2B5EF4-FFF2-40B4-BE49-F238E27FC236}">
                <a16:creationId xmlns:a16="http://schemas.microsoft.com/office/drawing/2014/main" id="{DBC0B5B2-48EA-F8CF-F18E-08D52231F6EF}"/>
              </a:ext>
            </a:extLst>
          </p:cNvPr>
          <p:cNvSpPr/>
          <p:nvPr/>
        </p:nvSpPr>
        <p:spPr>
          <a:xfrm>
            <a:off x="333494" y="1139535"/>
            <a:ext cx="1828464" cy="1589462"/>
          </a:xfrm>
          <a:custGeom>
            <a:avLst/>
            <a:gdLst>
              <a:gd name="connsiteX0" fmla="*/ 0 w 2437952"/>
              <a:gd name="connsiteY0" fmla="*/ 211928 h 2119282"/>
              <a:gd name="connsiteX1" fmla="*/ 211928 w 2437952"/>
              <a:gd name="connsiteY1" fmla="*/ 0 h 2119282"/>
              <a:gd name="connsiteX2" fmla="*/ 2226024 w 2437952"/>
              <a:gd name="connsiteY2" fmla="*/ 0 h 2119282"/>
              <a:gd name="connsiteX3" fmla="*/ 2437952 w 2437952"/>
              <a:gd name="connsiteY3" fmla="*/ 211928 h 2119282"/>
              <a:gd name="connsiteX4" fmla="*/ 2437952 w 2437952"/>
              <a:gd name="connsiteY4" fmla="*/ 1907354 h 2119282"/>
              <a:gd name="connsiteX5" fmla="*/ 2226024 w 2437952"/>
              <a:gd name="connsiteY5" fmla="*/ 2119282 h 2119282"/>
              <a:gd name="connsiteX6" fmla="*/ 211928 w 2437952"/>
              <a:gd name="connsiteY6" fmla="*/ 2119282 h 2119282"/>
              <a:gd name="connsiteX7" fmla="*/ 0 w 2437952"/>
              <a:gd name="connsiteY7" fmla="*/ 1907354 h 2119282"/>
              <a:gd name="connsiteX8" fmla="*/ 0 w 2437952"/>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952" h="2119282">
                <a:moveTo>
                  <a:pt x="0" y="211928"/>
                </a:moveTo>
                <a:cubicBezTo>
                  <a:pt x="0" y="94883"/>
                  <a:pt x="94883" y="0"/>
                  <a:pt x="211928" y="0"/>
                </a:cubicBezTo>
                <a:lnTo>
                  <a:pt x="2226024" y="0"/>
                </a:lnTo>
                <a:cubicBezTo>
                  <a:pt x="2343069" y="0"/>
                  <a:pt x="2437952" y="94883"/>
                  <a:pt x="2437952" y="211928"/>
                </a:cubicBezTo>
                <a:lnTo>
                  <a:pt x="2437952" y="1907354"/>
                </a:lnTo>
                <a:cubicBezTo>
                  <a:pt x="2437952" y="2024399"/>
                  <a:pt x="2343069" y="2119282"/>
                  <a:pt x="2226024"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Pre-train</a:t>
            </a:r>
          </a:p>
        </p:txBody>
      </p:sp>
      <p:sp>
        <p:nvSpPr>
          <p:cNvPr id="24" name="Freeform 23">
            <a:extLst>
              <a:ext uri="{FF2B5EF4-FFF2-40B4-BE49-F238E27FC236}">
                <a16:creationId xmlns:a16="http://schemas.microsoft.com/office/drawing/2014/main" id="{858EDD18-2B49-675B-5A9C-BF526632C7B2}"/>
              </a:ext>
            </a:extLst>
          </p:cNvPr>
          <p:cNvSpPr/>
          <p:nvPr/>
        </p:nvSpPr>
        <p:spPr>
          <a:xfrm>
            <a:off x="3221600" y="1139535"/>
            <a:ext cx="2654560" cy="1589462"/>
          </a:xfrm>
          <a:custGeom>
            <a:avLst/>
            <a:gdLst>
              <a:gd name="connsiteX0" fmla="*/ 0 w 3539413"/>
              <a:gd name="connsiteY0" fmla="*/ 211928 h 2119282"/>
              <a:gd name="connsiteX1" fmla="*/ 211928 w 3539413"/>
              <a:gd name="connsiteY1" fmla="*/ 0 h 2119282"/>
              <a:gd name="connsiteX2" fmla="*/ 3327485 w 3539413"/>
              <a:gd name="connsiteY2" fmla="*/ 0 h 2119282"/>
              <a:gd name="connsiteX3" fmla="*/ 3539413 w 3539413"/>
              <a:gd name="connsiteY3" fmla="*/ 211928 h 2119282"/>
              <a:gd name="connsiteX4" fmla="*/ 3539413 w 3539413"/>
              <a:gd name="connsiteY4" fmla="*/ 1907354 h 2119282"/>
              <a:gd name="connsiteX5" fmla="*/ 3327485 w 3539413"/>
              <a:gd name="connsiteY5" fmla="*/ 2119282 h 2119282"/>
              <a:gd name="connsiteX6" fmla="*/ 211928 w 3539413"/>
              <a:gd name="connsiteY6" fmla="*/ 2119282 h 2119282"/>
              <a:gd name="connsiteX7" fmla="*/ 0 w 3539413"/>
              <a:gd name="connsiteY7" fmla="*/ 1907354 h 2119282"/>
              <a:gd name="connsiteX8" fmla="*/ 0 w 3539413"/>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413" h="2119282">
                <a:moveTo>
                  <a:pt x="0" y="211928"/>
                </a:moveTo>
                <a:cubicBezTo>
                  <a:pt x="0" y="94883"/>
                  <a:pt x="94883" y="0"/>
                  <a:pt x="211928" y="0"/>
                </a:cubicBezTo>
                <a:lnTo>
                  <a:pt x="3327485" y="0"/>
                </a:lnTo>
                <a:cubicBezTo>
                  <a:pt x="3444530" y="0"/>
                  <a:pt x="3539413" y="94883"/>
                  <a:pt x="3539413" y="211928"/>
                </a:cubicBezTo>
                <a:lnTo>
                  <a:pt x="3539413" y="1907354"/>
                </a:lnTo>
                <a:cubicBezTo>
                  <a:pt x="3539413" y="2024399"/>
                  <a:pt x="3444530" y="2119282"/>
                  <a:pt x="3327485"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(instruct-tune)</a:t>
            </a:r>
          </a:p>
        </p:txBody>
      </p:sp>
      <p:sp>
        <p:nvSpPr>
          <p:cNvPr id="25" name="Freeform 24">
            <a:extLst>
              <a:ext uri="{FF2B5EF4-FFF2-40B4-BE49-F238E27FC236}">
                <a16:creationId xmlns:a16="http://schemas.microsoft.com/office/drawing/2014/main" id="{D9A819A8-7B55-212B-BDDB-92CB10C5F180}"/>
              </a:ext>
            </a:extLst>
          </p:cNvPr>
          <p:cNvSpPr/>
          <p:nvPr/>
        </p:nvSpPr>
        <p:spPr>
          <a:xfrm>
            <a:off x="6935802" y="1139535"/>
            <a:ext cx="1877923" cy="1589462"/>
          </a:xfrm>
          <a:custGeom>
            <a:avLst/>
            <a:gdLst>
              <a:gd name="connsiteX0" fmla="*/ 0 w 2503897"/>
              <a:gd name="connsiteY0" fmla="*/ 211928 h 2119282"/>
              <a:gd name="connsiteX1" fmla="*/ 211928 w 2503897"/>
              <a:gd name="connsiteY1" fmla="*/ 0 h 2119282"/>
              <a:gd name="connsiteX2" fmla="*/ 2291969 w 2503897"/>
              <a:gd name="connsiteY2" fmla="*/ 0 h 2119282"/>
              <a:gd name="connsiteX3" fmla="*/ 2503897 w 2503897"/>
              <a:gd name="connsiteY3" fmla="*/ 211928 h 2119282"/>
              <a:gd name="connsiteX4" fmla="*/ 2503897 w 2503897"/>
              <a:gd name="connsiteY4" fmla="*/ 1907354 h 2119282"/>
              <a:gd name="connsiteX5" fmla="*/ 2291969 w 2503897"/>
              <a:gd name="connsiteY5" fmla="*/ 2119282 h 2119282"/>
              <a:gd name="connsiteX6" fmla="*/ 211928 w 2503897"/>
              <a:gd name="connsiteY6" fmla="*/ 2119282 h 2119282"/>
              <a:gd name="connsiteX7" fmla="*/ 0 w 2503897"/>
              <a:gd name="connsiteY7" fmla="*/ 1907354 h 2119282"/>
              <a:gd name="connsiteX8" fmla="*/ 0 w 2503897"/>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897" h="2119282">
                <a:moveTo>
                  <a:pt x="0" y="211928"/>
                </a:moveTo>
                <a:cubicBezTo>
                  <a:pt x="0" y="94883"/>
                  <a:pt x="94883" y="0"/>
                  <a:pt x="211928" y="0"/>
                </a:cubicBezTo>
                <a:lnTo>
                  <a:pt x="2291969" y="0"/>
                </a:lnTo>
                <a:cubicBezTo>
                  <a:pt x="2409014" y="0"/>
                  <a:pt x="2503897" y="94883"/>
                  <a:pt x="2503897" y="211928"/>
                </a:cubicBezTo>
                <a:lnTo>
                  <a:pt x="2503897" y="1907354"/>
                </a:lnTo>
                <a:cubicBezTo>
                  <a:pt x="2503897" y="2024399"/>
                  <a:pt x="2409014" y="2119282"/>
                  <a:pt x="2291969"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(RLHF)</a:t>
            </a:r>
          </a:p>
        </p:txBody>
      </p:sp>
      <p:sp>
        <p:nvSpPr>
          <p:cNvPr id="27" name="TextBox 26">
            <a:extLst>
              <a:ext uri="{FF2B5EF4-FFF2-40B4-BE49-F238E27FC236}">
                <a16:creationId xmlns:a16="http://schemas.microsoft.com/office/drawing/2014/main" id="{76A2B012-8B55-8FDB-792C-3A399907D4B2}"/>
              </a:ext>
            </a:extLst>
          </p:cNvPr>
          <p:cNvSpPr txBox="1"/>
          <p:nvPr/>
        </p:nvSpPr>
        <p:spPr>
          <a:xfrm>
            <a:off x="6268449" y="3300120"/>
            <a:ext cx="2045671" cy="646331"/>
          </a:xfrm>
          <a:prstGeom prst="rect">
            <a:avLst/>
          </a:prstGeom>
          <a:noFill/>
        </p:spPr>
        <p:txBody>
          <a:bodyPr wrap="square">
            <a:spAutoFit/>
          </a:bodyPr>
          <a:lstStyle/>
          <a:p>
            <a:r>
              <a:rPr lang="en-US" sz="1800" dirty="0"/>
              <a:t>Cherry on the cake</a:t>
            </a:r>
          </a:p>
        </p:txBody>
      </p:sp>
      <p:sp>
        <p:nvSpPr>
          <p:cNvPr id="28" name="TextBox 27">
            <a:extLst>
              <a:ext uri="{FF2B5EF4-FFF2-40B4-BE49-F238E27FC236}">
                <a16:creationId xmlns:a16="http://schemas.microsoft.com/office/drawing/2014/main" id="{79A7B4F6-6884-3709-3CC2-97E8183EF9AE}"/>
              </a:ext>
            </a:extLst>
          </p:cNvPr>
          <p:cNvSpPr txBox="1"/>
          <p:nvPr/>
        </p:nvSpPr>
        <p:spPr>
          <a:xfrm>
            <a:off x="2990621" y="2859620"/>
            <a:ext cx="1224513" cy="415498"/>
          </a:xfrm>
          <a:prstGeom prst="rect">
            <a:avLst/>
          </a:prstGeom>
          <a:noFill/>
        </p:spPr>
        <p:txBody>
          <a:bodyPr wrap="square">
            <a:spAutoFit/>
          </a:bodyPr>
          <a:lstStyle/>
          <a:p>
            <a:r>
              <a:rPr lang="en-US" sz="2100" dirty="0">
                <a:highlight>
                  <a:srgbClr val="FFFFFF"/>
                </a:highlight>
              </a:rPr>
              <a:t>Icing</a:t>
            </a:r>
          </a:p>
        </p:txBody>
      </p:sp>
      <p:pic>
        <p:nvPicPr>
          <p:cNvPr id="7170" name="Picture 2" descr="Yann LeCun (@ylecun) / X">
            <a:extLst>
              <a:ext uri="{FF2B5EF4-FFF2-40B4-BE49-F238E27FC236}">
                <a16:creationId xmlns:a16="http://schemas.microsoft.com/office/drawing/2014/main" id="{53E187C2-8BC3-302C-EA7F-F565D954F4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86" t="5210" r="6637" b="5497"/>
          <a:stretch/>
        </p:blipFill>
        <p:spPr bwMode="auto">
          <a:xfrm>
            <a:off x="8096828" y="4003966"/>
            <a:ext cx="1042904" cy="11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5909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 vs. InstructGPT3 (RLHF-ed)</a:t>
            </a:r>
          </a:p>
        </p:txBody>
      </p:sp>
      <p:sp>
        <p:nvSpPr>
          <p:cNvPr id="5" name="Text Placeholder 4">
            <a:extLst>
              <a:ext uri="{FF2B5EF4-FFF2-40B4-BE49-F238E27FC236}">
                <a16:creationId xmlns:a16="http://schemas.microsoft.com/office/drawing/2014/main" id="{6677C741-69CB-6AA3-A9B8-81D9F63D2A2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70136435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 vs. InstructGPT3 (RLHF-ed)</a:t>
            </a:r>
          </a:p>
        </p:txBody>
      </p:sp>
      <p:sp>
        <p:nvSpPr>
          <p:cNvPr id="4" name="Text Placeholder 3">
            <a:extLst>
              <a:ext uri="{FF2B5EF4-FFF2-40B4-BE49-F238E27FC236}">
                <a16:creationId xmlns:a16="http://schemas.microsoft.com/office/drawing/2014/main" id="{2908E8F2-FF8F-A2ED-DDB0-46521AB14702}"/>
              </a:ext>
            </a:extLst>
          </p:cNvPr>
          <p:cNvSpPr>
            <a:spLocks noGrp="1"/>
          </p:cNvSpPr>
          <p:nvPr>
            <p:ph type="body" sz="quarter" idx="16"/>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9921064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a:bodyPr>
          <a:lstStyle/>
          <a:p>
            <a:r>
              <a:rPr lang="en-US" dirty="0"/>
              <a:t>Summary Thus Far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type="body" sz="quarter" idx="16"/>
          </p:nvPr>
        </p:nvSpPr>
        <p:spPr/>
        <p:txBody>
          <a:bodyPr>
            <a:normAutofit/>
          </a:bodyPr>
          <a:lstStyle/>
          <a:p>
            <a:r>
              <a:rPr lang="en-US" dirty="0"/>
              <a:t>Reinforcement learning can help mitigate some of the problems with supervised instruction tuning</a:t>
            </a:r>
          </a:p>
          <a:p>
            <a:r>
              <a:rPr lang="en-US" dirty="0"/>
              <a:t>RLHF uses two models</a:t>
            </a:r>
          </a:p>
          <a:p>
            <a:pPr lvl="1"/>
            <a:r>
              <a:rPr lang="en-US" dirty="0">
                <a:latin typeface="Tahoma" panose="020B0604030504040204" pitchFamily="34" charset="0"/>
                <a:ea typeface="Tahoma" panose="020B0604030504040204" pitchFamily="34" charset="0"/>
                <a:cs typeface="Tahoma" panose="020B0604030504040204" pitchFamily="34" charset="0"/>
              </a:rPr>
              <a:t>Reward model is trained via ranking feedback of humans. </a:t>
            </a:r>
          </a:p>
          <a:p>
            <a:pPr lvl="1"/>
            <a:r>
              <a:rPr lang="en-US" dirty="0"/>
              <a:t>Policy model learns to generate responses that maximize the reward model.</a:t>
            </a:r>
          </a:p>
          <a:p>
            <a:endParaRPr lang="en-US" dirty="0"/>
          </a:p>
          <a:p>
            <a:r>
              <a:rPr lang="en-US" dirty="0"/>
              <a:t>Limitations: </a:t>
            </a:r>
          </a:p>
          <a:p>
            <a:pPr lvl="1"/>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RL can be tricky to get right </a:t>
            </a:r>
          </a:p>
          <a:p>
            <a:pPr lvl="1"/>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Training a good reward may require a lot of annotations </a:t>
            </a: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TextBox 3">
            <a:extLst>
              <a:ext uri="{FF2B5EF4-FFF2-40B4-BE49-F238E27FC236}">
                <a16:creationId xmlns:a16="http://schemas.microsoft.com/office/drawing/2014/main" id="{03FC25B4-370B-1680-0161-C56599C4B046}"/>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40294509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27490D-81D2-7AA8-FC86-7F7C7845E497}"/>
              </a:ext>
            </a:extLst>
          </p:cNvPr>
          <p:cNvSpPr>
            <a:spLocks noGrp="1"/>
          </p:cNvSpPr>
          <p:nvPr>
            <p:ph type="body" sz="quarter" idx="10"/>
          </p:nvPr>
        </p:nvSpPr>
        <p:spPr/>
        <p:txBody>
          <a:bodyPr>
            <a:normAutofit/>
          </a:bodyPr>
          <a:lstStyle/>
          <a:p>
            <a:r>
              <a:rPr lang="en-US" sz="2800" dirty="0"/>
              <a:t>There are plenty of RL variants </a:t>
            </a:r>
            <a:br>
              <a:rPr lang="en-US" sz="2800" dirty="0"/>
            </a:br>
            <a:r>
              <a:rPr lang="en-US" sz="2800" dirty="0"/>
              <a:t>out there … </a:t>
            </a:r>
          </a:p>
        </p:txBody>
      </p:sp>
    </p:spTree>
    <p:extLst>
      <p:ext uri="{BB962C8B-B14F-4D97-AF65-F5344CB8AC3E}">
        <p14:creationId xmlns:p14="http://schemas.microsoft.com/office/powerpoint/2010/main" val="284722009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69DF-6196-3CF8-49C8-FCD80F1D9372}"/>
              </a:ext>
            </a:extLst>
          </p:cNvPr>
          <p:cNvSpPr>
            <a:spLocks noGrp="1"/>
          </p:cNvSpPr>
          <p:nvPr>
            <p:ph type="title"/>
          </p:nvPr>
        </p:nvSpPr>
        <p:spPr/>
        <p:txBody>
          <a:bodyPr/>
          <a:lstStyle/>
          <a:p>
            <a:r>
              <a:rPr lang="en-US" dirty="0"/>
              <a:t>The Bigger Picture </a:t>
            </a:r>
          </a:p>
        </p:txBody>
      </p:sp>
      <p:pic>
        <p:nvPicPr>
          <p:cNvPr id="7" name="Picture 6" descr="A diagram of a model&#10;&#10;Description automatically generated">
            <a:extLst>
              <a:ext uri="{FF2B5EF4-FFF2-40B4-BE49-F238E27FC236}">
                <a16:creationId xmlns:a16="http://schemas.microsoft.com/office/drawing/2014/main" id="{A4F8A778-7514-B058-FFA4-11040835424D}"/>
              </a:ext>
            </a:extLst>
          </p:cNvPr>
          <p:cNvPicPr>
            <a:picLocks noChangeAspect="1"/>
          </p:cNvPicPr>
          <p:nvPr/>
        </p:nvPicPr>
        <p:blipFill>
          <a:blip r:embed="rId2"/>
          <a:stretch>
            <a:fillRect/>
          </a:stretch>
        </p:blipFill>
        <p:spPr>
          <a:xfrm>
            <a:off x="2972899" y="1443413"/>
            <a:ext cx="6151437" cy="3275359"/>
          </a:xfrm>
          <a:prstGeom prst="rect">
            <a:avLst/>
          </a:prstGeom>
        </p:spPr>
      </p:pic>
      <p:sp>
        <p:nvSpPr>
          <p:cNvPr id="9" name="Text Placeholder 8">
            <a:extLst>
              <a:ext uri="{FF2B5EF4-FFF2-40B4-BE49-F238E27FC236}">
                <a16:creationId xmlns:a16="http://schemas.microsoft.com/office/drawing/2014/main" id="{2CE63A84-6932-D50A-3833-AD454AD41AA0}"/>
              </a:ext>
            </a:extLst>
          </p:cNvPr>
          <p:cNvSpPr>
            <a:spLocks noGrp="1"/>
          </p:cNvSpPr>
          <p:nvPr>
            <p:ph type="body" sz="quarter" idx="16"/>
          </p:nvPr>
        </p:nvSpPr>
        <p:spPr>
          <a:xfrm>
            <a:off x="533919" y="1390650"/>
            <a:ext cx="2907371" cy="3077573"/>
          </a:xfrm>
        </p:spPr>
        <p:txBody>
          <a:bodyPr/>
          <a:lstStyle/>
          <a:p>
            <a:r>
              <a:rPr lang="en-US" dirty="0"/>
              <a:t>What we saw was a special case of PPO algorithm. </a:t>
            </a:r>
          </a:p>
          <a:p>
            <a:pPr marL="0" indent="0">
              <a:buNone/>
            </a:pPr>
            <a:endParaRPr lang="en-US" dirty="0"/>
          </a:p>
        </p:txBody>
      </p:sp>
      <p:sp>
        <p:nvSpPr>
          <p:cNvPr id="10" name="TextBox 9">
            <a:extLst>
              <a:ext uri="{FF2B5EF4-FFF2-40B4-BE49-F238E27FC236}">
                <a16:creationId xmlns:a16="http://schemas.microsoft.com/office/drawing/2014/main" id="{90C4406C-C300-FE38-99F5-2CFCA05352A3}"/>
              </a:ext>
            </a:extLst>
          </p:cNvPr>
          <p:cNvSpPr txBox="1"/>
          <p:nvPr/>
        </p:nvSpPr>
        <p:spPr>
          <a:xfrm>
            <a:off x="1903641" y="4728604"/>
            <a:ext cx="5336717" cy="307777"/>
          </a:xfrm>
          <a:prstGeom prst="rect">
            <a:avLst/>
          </a:prstGeom>
          <a:noFill/>
        </p:spPr>
        <p:txBody>
          <a:bodyPr wrap="none" rtlCol="0">
            <a:spAutoFit/>
          </a:bodyPr>
          <a:lstStyle/>
          <a:p>
            <a:r>
              <a:rPr lang="en-US" dirty="0">
                <a:hlinkClick r:id="rId3"/>
              </a:rPr>
              <a:t>https://spinningup.openai.com/en/latest/spinningup/rl_intro2.html</a:t>
            </a:r>
            <a:r>
              <a:rPr lang="en-US" dirty="0"/>
              <a:t> </a:t>
            </a:r>
          </a:p>
        </p:txBody>
      </p:sp>
    </p:spTree>
    <p:extLst>
      <p:ext uri="{BB962C8B-B14F-4D97-AF65-F5344CB8AC3E}">
        <p14:creationId xmlns:p14="http://schemas.microsoft.com/office/powerpoint/2010/main" val="10351764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chor="ctr">
            <a:normAutofit/>
          </a:bodyPr>
          <a:lstStyle/>
          <a:p>
            <a:pPr algn="ctr"/>
            <a:r>
              <a:rPr lang="en-US" sz="4400" dirty="0"/>
              <a:t>Failures and Challenges </a:t>
            </a:r>
          </a:p>
        </p:txBody>
      </p:sp>
    </p:spTree>
    <p:extLst>
      <p:ext uri="{BB962C8B-B14F-4D97-AF65-F5344CB8AC3E}">
        <p14:creationId xmlns:p14="http://schemas.microsoft.com/office/powerpoint/2010/main" val="50507003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48141"/>
            <a:ext cx="8085415" cy="3077573"/>
          </a:xfrm>
        </p:spPr>
        <p:txBody>
          <a:bodyPr/>
          <a:lstStyle/>
          <a:p>
            <a:r>
              <a:rPr lang="en-US" sz="1800" spc="-4" dirty="0">
                <a:latin typeface="Corbel" panose="020B0503020204020204" pitchFamily="34" charset="0"/>
                <a:cs typeface="Calibri"/>
              </a:rPr>
              <a:t>”Reward hacking” is a common problem in RL</a:t>
            </a:r>
          </a:p>
          <a:p>
            <a:r>
              <a:rPr lang="en-US" dirty="0"/>
              <a:t>Goodhart’s law— when a measure becomes a target, it ceases to be a good measure. (i.e., the proxy ceases to track the actual thing that you care about)</a:t>
            </a:r>
          </a:p>
          <a:p>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82346" y="1989708"/>
            <a:ext cx="4670854" cy="2627355"/>
          </a:xfrm>
          <a:prstGeom prst="rect">
            <a:avLst/>
          </a:prstGeom>
        </p:spPr>
      </p:pic>
    </p:spTree>
    <p:extLst>
      <p:ext uri="{BB962C8B-B14F-4D97-AF65-F5344CB8AC3E}">
        <p14:creationId xmlns:p14="http://schemas.microsoft.com/office/powerpoint/2010/main" val="40663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solidFill>
                <a:srgbClr val="C00000"/>
              </a:solidFill>
              <a:latin typeface="Corbel" panose="020B0503020204020204" pitchFamily="34" charset="0"/>
            </a:endParaRPr>
          </a:p>
          <a:p>
            <a:r>
              <a:rPr lang="en-US" sz="2000" dirty="0">
                <a:solidFill>
                  <a:srgbClr val="C00000"/>
                </a:solidFill>
                <a:latin typeface="Corbel" panose="020B0503020204020204" pitchFamily="34" charset="0"/>
              </a:rPr>
              <a:t>Markov assumptions:</a:t>
            </a:r>
            <a:r>
              <a:rPr lang="en-US" sz="2000" dirty="0">
                <a:solidFill>
                  <a:schemeClr val="tx1"/>
                </a:solidFill>
                <a:latin typeface="Corbel" panose="020B0503020204020204" pitchFamily="34" charset="0"/>
              </a:rPr>
              <a:t> every node in a Bayesian network is </a:t>
            </a:r>
            <a:r>
              <a:rPr lang="en-US" sz="2000" dirty="0">
                <a:solidFill>
                  <a:srgbClr val="C00000"/>
                </a:solidFill>
                <a:latin typeface="Corbel" panose="020B0503020204020204" pitchFamily="34" charset="0"/>
              </a:rPr>
              <a:t>conditionally independent </a:t>
            </a:r>
            <a:r>
              <a:rPr lang="en-US" sz="2000" dirty="0">
                <a:solidFill>
                  <a:schemeClr val="tx1"/>
                </a:solidFill>
                <a:latin typeface="Corbel" panose="020B0503020204020204" pitchFamily="34" charset="0"/>
              </a:rPr>
              <a:t>of its non-descendants, </a:t>
            </a:r>
            <a:r>
              <a:rPr lang="en-US" sz="2000" dirty="0">
                <a:solidFill>
                  <a:srgbClr val="C00000"/>
                </a:solidFill>
                <a:latin typeface="Corbel" panose="020B0503020204020204" pitchFamily="34" charset="0"/>
              </a:rPr>
              <a:t>given its parents</a:t>
            </a:r>
            <a:r>
              <a:rPr lang="en-US" sz="2000" dirty="0">
                <a:solidFill>
                  <a:schemeClr val="tx1"/>
                </a:solidFill>
                <a:latin typeface="Corbel" panose="020B0503020204020204" pitchFamily="34" charset="0"/>
              </a:rPr>
              <a:t>.</a:t>
            </a:r>
            <a:r>
              <a:rPr lang="en-US" sz="2000" dirty="0">
                <a:solidFill>
                  <a:srgbClr val="C00000"/>
                </a:solidFill>
                <a:latin typeface="Corbel" panose="020B0503020204020204" pitchFamily="34" charset="0"/>
              </a:rPr>
              <a:t> </a:t>
            </a:r>
            <a:endParaRPr lang="en-US" sz="2000" dirty="0">
              <a:latin typeface="Corbel" panose="020B0503020204020204" pitchFamily="34" charset="0"/>
            </a:endParaRPr>
          </a:p>
          <a:p>
            <a:br>
              <a:rPr lang="en-US" sz="2000" dirty="0">
                <a:latin typeface="Corbel" panose="020B0503020204020204" pitchFamily="34" charset="0"/>
              </a:rPr>
            </a:br>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a:t>
            </a:r>
          </a:p>
          <a:p>
            <a:endParaRPr 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9C278097-B444-E69D-EA09-F0A07461BC24}"/>
                  </a:ext>
                </a:extLst>
              </p:cNvPr>
              <p:cNvSpPr txBox="1">
                <a:spLocks/>
              </p:cNvSpPr>
              <p:nvPr/>
            </p:nvSpPr>
            <p:spPr>
              <a:xfrm>
                <a:off x="1414568" y="4044639"/>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sat on the)  </a:t>
                </a:r>
              </a:p>
            </p:txBody>
          </p:sp>
        </mc:Choice>
        <mc:Fallback xmlns="">
          <p:sp>
            <p:nvSpPr>
              <p:cNvPr id="49" name="Content Placeholder 2">
                <a:extLst>
                  <a:ext uri="{FF2B5EF4-FFF2-40B4-BE49-F238E27FC236}">
                    <a16:creationId xmlns:a16="http://schemas.microsoft.com/office/drawing/2014/main" id="{9C278097-B444-E69D-EA09-F0A07461BC24}"/>
                  </a:ext>
                </a:extLst>
              </p:cNvPr>
              <p:cNvSpPr txBox="1">
                <a:spLocks noRot="1" noChangeAspect="1" noMove="1" noResize="1" noEditPoints="1" noAdjustHandles="1" noChangeArrowheads="1" noChangeShapeType="1" noTextEdit="1"/>
              </p:cNvSpPr>
              <p:nvPr/>
            </p:nvSpPr>
            <p:spPr>
              <a:xfrm>
                <a:off x="1414568" y="4044639"/>
                <a:ext cx="6400800" cy="401717"/>
              </a:xfrm>
              <a:prstGeom prst="rect">
                <a:avLst/>
              </a:prstGeom>
              <a:blipFill>
                <a:blip r:embed="rId5"/>
                <a:stretch>
                  <a:fillRect t="-28125" r="-1584" b="-31250"/>
                </a:stretch>
              </a:blipFill>
            </p:spPr>
            <p:txBody>
              <a:bodyPr/>
              <a:lstStyle/>
              <a:p>
                <a:r>
                  <a:rPr lang="en-US">
                    <a:noFill/>
                  </a:rPr>
                  <a:t> </a:t>
                </a:r>
              </a:p>
            </p:txBody>
          </p:sp>
        </mc:Fallback>
      </mc:AlternateContent>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6"/>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29</a:t>
            </a:fld>
            <a:endParaRPr lang="en-US" dirty="0"/>
          </a:p>
        </p:txBody>
      </p:sp>
      <p:grpSp>
        <p:nvGrpSpPr>
          <p:cNvPr id="8" name="Group 7">
            <a:extLst>
              <a:ext uri="{FF2B5EF4-FFF2-40B4-BE49-F238E27FC236}">
                <a16:creationId xmlns:a16="http://schemas.microsoft.com/office/drawing/2014/main" id="{23173656-32DE-6820-9C40-5C97206B4F4B}"/>
              </a:ext>
            </a:extLst>
          </p:cNvPr>
          <p:cNvGrpSpPr/>
          <p:nvPr/>
        </p:nvGrpSpPr>
        <p:grpSpPr>
          <a:xfrm>
            <a:off x="5840679" y="3566914"/>
            <a:ext cx="1981200" cy="424745"/>
            <a:chOff x="5840679" y="3566914"/>
            <a:chExt cx="1981200" cy="424745"/>
          </a:xfrm>
        </p:grpSpPr>
        <p:sp>
          <p:nvSpPr>
            <p:cNvPr id="4" name="object 14">
              <a:extLst>
                <a:ext uri="{FF2B5EF4-FFF2-40B4-BE49-F238E27FC236}">
                  <a16:creationId xmlns:a16="http://schemas.microsoft.com/office/drawing/2014/main" id="{41B679CE-4838-3A1B-375E-0EFDB8680AB9}"/>
                </a:ext>
              </a:extLst>
            </p:cNvPr>
            <p:cNvSpPr/>
            <p:nvPr/>
          </p:nvSpPr>
          <p:spPr>
            <a:xfrm>
              <a:off x="6252961" y="3854546"/>
              <a:ext cx="113288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59A7863-DBD4-9412-1A69-A87C3F618D41}"/>
                    </a:ext>
                  </a:extLst>
                </p:cNvPr>
                <p:cNvSpPr txBox="1"/>
                <p:nvPr/>
              </p:nvSpPr>
              <p:spPr>
                <a:xfrm>
                  <a:off x="5840679"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3</m:t>
                      </m:r>
                    </m:oMath>
                  </a14:m>
                  <a:r>
                    <a:rPr lang="en-US" dirty="0">
                      <a:latin typeface="Corbel" panose="020B0503020204020204" pitchFamily="34" charset="0"/>
                    </a:rPr>
                    <a:t> elements</a:t>
                  </a:r>
                </a:p>
              </p:txBody>
            </p:sp>
          </mc:Choice>
          <mc:Fallback xmlns="">
            <p:sp>
              <p:nvSpPr>
                <p:cNvPr id="6" name="TextBox 5">
                  <a:extLst>
                    <a:ext uri="{FF2B5EF4-FFF2-40B4-BE49-F238E27FC236}">
                      <a16:creationId xmlns:a16="http://schemas.microsoft.com/office/drawing/2014/main" id="{759A7863-DBD4-9412-1A69-A87C3F618D41}"/>
                    </a:ext>
                  </a:extLst>
                </p:cNvPr>
                <p:cNvSpPr txBox="1">
                  <a:spLocks noRot="1" noChangeAspect="1" noMove="1" noResize="1" noEditPoints="1" noAdjustHandles="1" noChangeArrowheads="1" noChangeShapeType="1" noTextEdit="1"/>
                </p:cNvSpPr>
                <p:nvPr/>
              </p:nvSpPr>
              <p:spPr>
                <a:xfrm>
                  <a:off x="5840679" y="3566914"/>
                  <a:ext cx="1981200" cy="307777"/>
                </a:xfrm>
                <a:prstGeom prst="rect">
                  <a:avLst/>
                </a:prstGeom>
                <a:blipFill>
                  <a:blip r:embed="rId7"/>
                  <a:stretch>
                    <a:fillRect t="-3846" b="-19231"/>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3BE4FE39-057B-207B-6E95-51652C964603}"/>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8"/>
              </a:rPr>
              <a:t>Prediction and Entropy of Printed English, </a:t>
            </a:r>
            <a:r>
              <a:rPr lang="en-US" sz="1000" dirty="0" err="1">
                <a:latin typeface="Corbel" panose="020B0503020204020204" pitchFamily="34" charset="0"/>
                <a:hlinkClick r:id="rId8"/>
              </a:rPr>
              <a:t>Shanon</a:t>
            </a:r>
            <a:r>
              <a:rPr lang="en-US" sz="1000" dirty="0">
                <a:latin typeface="Corbel" panose="020B0503020204020204" pitchFamily="34" charset="0"/>
                <a:hlinkClick r:id="rId8"/>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40338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3" end="3"/>
                                            </p:txEl>
                                          </p:spTgt>
                                        </p:tgtEl>
                                        <p:attrNameLst>
                                          <p:attrName>style.visibility</p:attrName>
                                        </p:attrNameLst>
                                      </p:cBhvr>
                                      <p:to>
                                        <p:strVal val="visible"/>
                                      </p:to>
                                    </p:set>
                                    <p:animEffect transition="in" filter="fade">
                                      <p:cBhvr>
                                        <p:cTn id="7" dur="500"/>
                                        <p:tgtEl>
                                          <p:spTgt spid="4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dirty="0"/>
              <a:t>Reward Over-optimization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391721" y="1390650"/>
            <a:ext cx="5424193" cy="3077573"/>
          </a:xfrm>
        </p:spPr>
        <p:txBody>
          <a:bodyPr/>
          <a:lstStyle/>
          <a:p>
            <a:r>
              <a:rPr lang="en-US" sz="1400" dirty="0"/>
              <a:t>Regularizing reward model is a delicate dance balancing: </a:t>
            </a:r>
          </a:p>
          <a:p>
            <a:pPr lvl="1"/>
            <a:r>
              <a:rPr lang="en-US" sz="1400" dirty="0"/>
              <a:t>Distance to the prior </a:t>
            </a:r>
          </a:p>
          <a:p>
            <a:pPr lvl="1"/>
            <a:r>
              <a:rPr lang="en-US" sz="1400" dirty="0"/>
              <a:t>Following human preferences  </a:t>
            </a:r>
          </a:p>
          <a:p>
            <a:pPr lvl="1"/>
            <a:endParaRPr lang="en-US" sz="1400" dirty="0"/>
          </a:p>
          <a:p>
            <a:pPr marL="342900" lvl="1" indent="0">
              <a:buNone/>
            </a:pPr>
            <a:endParaRPr lang="en-US" sz="1400" dirty="0"/>
          </a:p>
          <a:p>
            <a:pPr marL="342900" lvl="1" indent="0">
              <a:buNone/>
            </a:pPr>
            <a:endParaRPr lang="en-US" sz="1400" dirty="0"/>
          </a:p>
          <a:p>
            <a:pPr marL="292100" lvl="1" indent="-285750">
              <a:buFont typeface="Arial" panose="020B0604020202020204" pitchFamily="34" charset="0"/>
              <a:buChar char="•"/>
            </a:pPr>
            <a:r>
              <a:rPr lang="en-US" sz="1400" dirty="0"/>
              <a:t>The reward might be over-optimized; the reward might </a:t>
            </a:r>
            <a:br>
              <a:rPr lang="en-US" sz="1400" dirty="0"/>
            </a:br>
            <a:r>
              <a:rPr lang="en-US" sz="1400" dirty="0"/>
              <a:t>be increasing but the actual preferences may degrade. </a:t>
            </a:r>
          </a:p>
          <a:p>
            <a:pPr marL="292100" lvl="1" indent="-285750">
              <a:buFont typeface="Arial" panose="020B0604020202020204" pitchFamily="34" charset="0"/>
              <a:buChar char="•"/>
            </a:pPr>
            <a:r>
              <a:rPr lang="en-US" sz="1400" dirty="0"/>
              <a:t>Why does over-optimization happen?</a:t>
            </a:r>
          </a:p>
          <a:p>
            <a:pPr lvl="1"/>
            <a:r>
              <a:rPr lang="en-US" sz="1400" dirty="0"/>
              <a:t>The proxy reward is estimated and there are parts </a:t>
            </a:r>
            <a:br>
              <a:rPr lang="en-US" sz="1400" dirty="0"/>
            </a:br>
            <a:r>
              <a:rPr lang="en-US" sz="1400" dirty="0"/>
              <a:t>of input space that are poorly estimated. </a:t>
            </a:r>
          </a:p>
          <a:p>
            <a:pPr marL="6350" lvl="1" indent="0">
              <a:buNone/>
            </a:pPr>
            <a:endParaRPr lang="en-US" sz="1400" dirty="0"/>
          </a:p>
          <a:p>
            <a:pPr marL="292100" lvl="1" indent="-285750"/>
            <a:endParaRPr lang="en-US" sz="1400" dirty="0"/>
          </a:p>
          <a:p>
            <a:pPr marL="6350" lvl="1" indent="0">
              <a:buNone/>
            </a:pPr>
            <a:endParaRPr lang="en-US" sz="1400" dirty="0"/>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5416407" y="1878227"/>
            <a:ext cx="3372948" cy="2444186"/>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696493" y="1390650"/>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6D6F973-99A4-66CD-E6ED-75463AB1897F}"/>
                  </a:ext>
                </a:extLst>
              </p:cNvPr>
              <p:cNvSpPr txBox="1"/>
              <p:nvPr/>
            </p:nvSpPr>
            <p:spPr>
              <a:xfrm>
                <a:off x="1063105" y="2336597"/>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𝐾𝐿</m:t>
                          </m:r>
                        </m:sub>
                      </m:sSub>
                      <m:r>
                        <a:rPr lang="en-US" b="0" i="1" smtClean="0">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m:rPr>
                              <m:sty m:val="p"/>
                            </m:rPr>
                            <a:rPr lang="en-US" b="0" i="1" smtClean="0">
                              <a:latin typeface="Cambria Math" panose="02040503050406030204" pitchFamily="18" charset="0"/>
                              <a:ea typeface="Cambria Math" panose="02040503050406030204" pitchFamily="18" charset="0"/>
                            </a:rPr>
                            <m:t>ref</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4" name="TextBox 3">
                <a:extLst>
                  <a:ext uri="{FF2B5EF4-FFF2-40B4-BE49-F238E27FC236}">
                    <a16:creationId xmlns:a16="http://schemas.microsoft.com/office/drawing/2014/main" id="{F6D6F973-99A4-66CD-E6ED-75463AB1897F}"/>
                  </a:ext>
                </a:extLst>
              </p:cNvPr>
              <p:cNvSpPr txBox="1">
                <a:spLocks noRot="1" noChangeAspect="1" noMove="1" noResize="1" noEditPoints="1" noAdjustHandles="1" noChangeArrowheads="1" noChangeShapeType="1" noTextEdit="1"/>
              </p:cNvSpPr>
              <p:nvPr/>
            </p:nvSpPr>
            <p:spPr>
              <a:xfrm>
                <a:off x="1063105" y="2336597"/>
                <a:ext cx="3780498" cy="330219"/>
              </a:xfrm>
              <a:prstGeom prst="rect">
                <a:avLst/>
              </a:prstGeom>
              <a:blipFill>
                <a:blip r:embed="rId4"/>
                <a:stretch>
                  <a:fillRect b="-3704"/>
                </a:stretch>
              </a:blipFill>
            </p:spPr>
            <p:txBody>
              <a:bodyPr/>
              <a:lstStyle/>
              <a:p>
                <a:r>
                  <a:rPr lang="en-US">
                    <a:noFill/>
                  </a:rPr>
                  <a:t> </a:t>
                </a:r>
              </a:p>
            </p:txBody>
          </p:sp>
        </mc:Fallback>
      </mc:AlternateContent>
    </p:spTree>
    <p:extLst>
      <p:ext uri="{BB962C8B-B14F-4D97-AF65-F5344CB8AC3E}">
        <p14:creationId xmlns:p14="http://schemas.microsoft.com/office/powerpoint/2010/main" val="17307554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ormAutofit fontScale="85000" lnSpcReduction="10000"/>
          </a:bodyPr>
          <a:lstStyle/>
          <a:p>
            <a:pPr algn="ctr"/>
            <a:r>
              <a:rPr lang="en-US" sz="4800" dirty="0"/>
              <a:t>Direct Policy Optimization</a:t>
            </a:r>
          </a:p>
        </p:txBody>
      </p:sp>
    </p:spTree>
    <p:extLst>
      <p:ext uri="{BB962C8B-B14F-4D97-AF65-F5344CB8AC3E}">
        <p14:creationId xmlns:p14="http://schemas.microsoft.com/office/powerpoint/2010/main" val="3543287834"/>
      </p:ext>
    </p:extLst>
  </p:cSld>
  <p:clrMapOvr>
    <a:masterClrMapping/>
  </p:clrMapOvr>
  <p:extLst>
    <p:ext uri="{6950BFC3-D8DA-4A85-94F7-54DA5524770B}">
      <p188:commentRel xmlns:p188="http://schemas.microsoft.com/office/powerpoint/2018/8/main" r:id="rId2"/>
    </p:ext>
  </p:extLs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1506" y="108948"/>
            <a:ext cx="9222059" cy="867899"/>
          </a:xfrm>
          <a:prstGeom prst="rect">
            <a:avLst/>
          </a:prstGeom>
        </p:spPr>
        <p:txBody>
          <a:bodyPr vert="horz" wrap="square" lIns="0" tIns="6065" rIns="0" bIns="0" rtlCol="0">
            <a:spAutoFit/>
          </a:bodyPr>
          <a:lstStyle/>
          <a:p>
            <a:pPr marL="5776">
              <a:lnSpc>
                <a:spcPct val="100000"/>
              </a:lnSpc>
              <a:spcBef>
                <a:spcPts val="48"/>
              </a:spcBef>
            </a:pPr>
            <a:r>
              <a:rPr lang="en-US" sz="2800" dirty="0">
                <a:latin typeface="Tahoma" panose="020B0604030504040204" pitchFamily="34" charset="0"/>
                <a:ea typeface="Tahoma" panose="020B0604030504040204" pitchFamily="34" charset="0"/>
                <a:cs typeface="Tahoma" panose="020B0604030504040204" pitchFamily="34" charset="0"/>
              </a:rPr>
              <a:t>Simplifying RLHF: </a:t>
            </a:r>
            <a:br>
              <a:rPr lang="en-US" sz="2800" dirty="0">
                <a:latin typeface="Tahoma" panose="020B0604030504040204" pitchFamily="34" charset="0"/>
                <a:ea typeface="Tahoma" panose="020B0604030504040204" pitchFamily="34" charset="0"/>
                <a:cs typeface="Tahoma" panose="020B0604030504040204" pitchFamily="34" charset="0"/>
              </a:rPr>
            </a:br>
            <a:r>
              <a:rPr lang="en-US" sz="2800" dirty="0">
                <a:latin typeface="Tahoma" panose="020B0604030504040204" pitchFamily="34" charset="0"/>
                <a:ea typeface="Tahoma" panose="020B0604030504040204" pitchFamily="34" charset="0"/>
                <a:cs typeface="Tahoma" panose="020B0604030504040204" pitchFamily="34" charset="0"/>
              </a:rPr>
              <a:t>Direct Policy Optimization (DPO)</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3" name="object 5">
            <a:extLst>
              <a:ext uri="{FF2B5EF4-FFF2-40B4-BE49-F238E27FC236}">
                <a16:creationId xmlns:a16="http://schemas.microsoft.com/office/drawing/2014/main" id="{B7A53C23-5F47-35F6-C17A-7B57192C858C}"/>
              </a:ext>
            </a:extLst>
          </p:cNvPr>
          <p:cNvSpPr txBox="1"/>
          <p:nvPr/>
        </p:nvSpPr>
        <p:spPr>
          <a:xfrm>
            <a:off x="5296831" y="73667"/>
            <a:ext cx="3809752" cy="337144"/>
          </a:xfrm>
          <a:prstGeom prst="rect">
            <a:avLst/>
          </a:prstGeom>
        </p:spPr>
        <p:txBody>
          <a:bodyPr vert="horz" wrap="square" lIns="0" tIns="0" rIns="0" bIns="0" rtlCol="0">
            <a:spAutoFit/>
          </a:bodyPr>
          <a:lstStyle/>
          <a:p>
            <a:pPr marL="5776">
              <a:lnSpc>
                <a:spcPts val="1326"/>
              </a:lnSpc>
            </a:pPr>
            <a:r>
              <a:rPr sz="1342" spc="-2" dirty="0">
                <a:latin typeface="Calibri"/>
                <a:cs typeface="Calibri"/>
              </a:rPr>
              <a:t>Direct</a:t>
            </a:r>
            <a:r>
              <a:rPr sz="1342" spc="5" dirty="0">
                <a:latin typeface="Calibri"/>
                <a:cs typeface="Calibri"/>
              </a:rPr>
              <a:t> </a:t>
            </a:r>
            <a:r>
              <a:rPr sz="1342" spc="-7" dirty="0">
                <a:latin typeface="Calibri"/>
                <a:cs typeface="Calibri"/>
              </a:rPr>
              <a:t>Preference</a:t>
            </a:r>
            <a:r>
              <a:rPr sz="1342" spc="7" dirty="0">
                <a:latin typeface="Calibri"/>
                <a:cs typeface="Calibri"/>
              </a:rPr>
              <a:t> </a:t>
            </a:r>
            <a:r>
              <a:rPr sz="1342" spc="-2" dirty="0">
                <a:latin typeface="Calibri"/>
                <a:cs typeface="Calibri"/>
              </a:rPr>
              <a:t>Optimization:</a:t>
            </a:r>
            <a:r>
              <a:rPr sz="1342" spc="7" dirty="0">
                <a:latin typeface="Calibri"/>
                <a:cs typeface="Calibri"/>
              </a:rPr>
              <a:t> </a:t>
            </a:r>
            <a:r>
              <a:rPr sz="1342" spc="-23" dirty="0">
                <a:latin typeface="Calibri"/>
                <a:cs typeface="Calibri"/>
              </a:rPr>
              <a:t>Your</a:t>
            </a:r>
            <a:r>
              <a:rPr sz="1342" spc="7" dirty="0">
                <a:latin typeface="Calibri"/>
                <a:cs typeface="Calibri"/>
              </a:rPr>
              <a:t> </a:t>
            </a:r>
            <a:r>
              <a:rPr sz="1342" spc="2" dirty="0">
                <a:latin typeface="Calibri"/>
                <a:cs typeface="Calibri"/>
              </a:rPr>
              <a:t>Language</a:t>
            </a:r>
            <a:r>
              <a:rPr sz="1342" spc="7"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is</a:t>
            </a:r>
            <a:r>
              <a:rPr sz="1342" spc="7" dirty="0">
                <a:latin typeface="Calibri"/>
                <a:cs typeface="Calibri"/>
              </a:rPr>
              <a:t> </a:t>
            </a:r>
            <a:r>
              <a:rPr sz="1342" spc="-2" dirty="0">
                <a:latin typeface="Calibri"/>
                <a:cs typeface="Calibri"/>
              </a:rPr>
              <a:t>Secretly</a:t>
            </a:r>
            <a:r>
              <a:rPr sz="1342" spc="7" dirty="0">
                <a:latin typeface="Calibri"/>
                <a:cs typeface="Calibri"/>
              </a:rPr>
              <a:t> </a:t>
            </a:r>
            <a:r>
              <a:rPr sz="1342" spc="2" dirty="0">
                <a:latin typeface="Calibri"/>
                <a:cs typeface="Calibri"/>
              </a:rPr>
              <a:t>a</a:t>
            </a:r>
            <a:r>
              <a:rPr sz="1342" spc="7" dirty="0">
                <a:latin typeface="Calibri"/>
                <a:cs typeface="Calibri"/>
              </a:rPr>
              <a:t> </a:t>
            </a:r>
            <a:r>
              <a:rPr sz="1342" spc="-9" dirty="0">
                <a:latin typeface="Calibri"/>
                <a:cs typeface="Calibri"/>
              </a:rPr>
              <a:t>Reward</a:t>
            </a:r>
            <a:r>
              <a:rPr sz="1342" spc="5"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(Rafailov</a:t>
            </a:r>
            <a:r>
              <a:rPr sz="1342" spc="7" dirty="0">
                <a:latin typeface="Calibri"/>
                <a:cs typeface="Calibri"/>
              </a:rPr>
              <a:t> </a:t>
            </a:r>
            <a:r>
              <a:rPr sz="1342" spc="-2" dirty="0">
                <a:latin typeface="Calibri"/>
                <a:cs typeface="Calibri"/>
              </a:rPr>
              <a:t>et</a:t>
            </a:r>
            <a:r>
              <a:rPr sz="1342" spc="7" dirty="0">
                <a:latin typeface="Calibri"/>
                <a:cs typeface="Calibri"/>
              </a:rPr>
              <a:t> </a:t>
            </a:r>
            <a:r>
              <a:rPr sz="1342" dirty="0">
                <a:latin typeface="Calibri"/>
                <a:cs typeface="Calibri"/>
              </a:rPr>
              <a:t>al.,</a:t>
            </a:r>
            <a:r>
              <a:rPr sz="1342" spc="7" dirty="0">
                <a:latin typeface="Calibri"/>
                <a:cs typeface="Calibri"/>
              </a:rPr>
              <a:t> </a:t>
            </a:r>
            <a:r>
              <a:rPr sz="1342" dirty="0">
                <a:latin typeface="Calibri"/>
                <a:cs typeface="Calibri"/>
              </a:rPr>
              <a:t>2023)</a:t>
            </a:r>
          </a:p>
        </p:txBody>
      </p:sp>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DPO directly optimizes for human preferences </a:t>
            </a:r>
          </a:p>
          <a:p>
            <a:pPr lvl="1"/>
            <a:r>
              <a:rPr lang="en-US" dirty="0"/>
              <a:t>avoiding RL and fitting a separate reward model</a:t>
            </a:r>
          </a:p>
          <a:p>
            <a:r>
              <a:rPr lang="en-US" dirty="0"/>
              <a:t>One can use mathematical derivations to simplify the RLHF objective to an </a:t>
            </a:r>
            <a:r>
              <a:rPr lang="en-US" dirty="0">
                <a:solidFill>
                  <a:srgbClr val="C00000"/>
                </a:solidFill>
              </a:rPr>
              <a:t>equivalent </a:t>
            </a:r>
            <a:r>
              <a:rPr lang="en-US" dirty="0"/>
              <a:t>objective that is </a:t>
            </a:r>
            <a:r>
              <a:rPr lang="en-US" dirty="0">
                <a:solidFill>
                  <a:srgbClr val="C00000"/>
                </a:solidFill>
              </a:rPr>
              <a:t>simpler</a:t>
            </a:r>
            <a:r>
              <a:rPr lang="en-US" dirty="0"/>
              <a:t> to optimize. </a:t>
            </a:r>
          </a:p>
          <a:p>
            <a:pPr lvl="1"/>
            <a:endParaRPr lang="en-US" dirty="0"/>
          </a:p>
          <a:p>
            <a:endParaRPr lang="en-US" dirty="0"/>
          </a:p>
          <a:p>
            <a:endParaRPr lang="en-US" dirty="0"/>
          </a:p>
        </p:txBody>
      </p:sp>
      <p:sp>
        <p:nvSpPr>
          <p:cNvPr id="5" name="Rounded Rectangle 4">
            <a:extLst>
              <a:ext uri="{FF2B5EF4-FFF2-40B4-BE49-F238E27FC236}">
                <a16:creationId xmlns:a16="http://schemas.microsoft.com/office/drawing/2014/main" id="{7BBF2BBB-2D7B-6043-2A91-412FB447C959}"/>
              </a:ext>
            </a:extLst>
          </p:cNvPr>
          <p:cNvSpPr/>
          <p:nvPr/>
        </p:nvSpPr>
        <p:spPr>
          <a:xfrm>
            <a:off x="1806492" y="2490070"/>
            <a:ext cx="195146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RLHF objective </a:t>
            </a:r>
          </a:p>
        </p:txBody>
      </p:sp>
      <p:sp>
        <p:nvSpPr>
          <p:cNvPr id="6" name="Rounded Rectangle 5">
            <a:extLst>
              <a:ext uri="{FF2B5EF4-FFF2-40B4-BE49-F238E27FC236}">
                <a16:creationId xmlns:a16="http://schemas.microsoft.com/office/drawing/2014/main" id="{F580098B-A953-D1D4-5814-E5E2FAA2775E}"/>
              </a:ext>
            </a:extLst>
          </p:cNvPr>
          <p:cNvSpPr/>
          <p:nvPr/>
        </p:nvSpPr>
        <p:spPr>
          <a:xfrm>
            <a:off x="5282284" y="2490069"/>
            <a:ext cx="206628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DPO objective </a:t>
            </a:r>
          </a:p>
        </p:txBody>
      </p:sp>
      <p:sp>
        <p:nvSpPr>
          <p:cNvPr id="9" name="Right Arrow 8">
            <a:extLst>
              <a:ext uri="{FF2B5EF4-FFF2-40B4-BE49-F238E27FC236}">
                <a16:creationId xmlns:a16="http://schemas.microsoft.com/office/drawing/2014/main" id="{F70C34DC-B008-0462-6083-602B9856B8FB}"/>
              </a:ext>
            </a:extLst>
          </p:cNvPr>
          <p:cNvSpPr/>
          <p:nvPr/>
        </p:nvSpPr>
        <p:spPr>
          <a:xfrm>
            <a:off x="4079851" y="2639650"/>
            <a:ext cx="817713" cy="369909"/>
          </a:xfrm>
          <a:prstGeom prst="rightArrow">
            <a:avLst/>
          </a:prstGeom>
          <a:solidFill>
            <a:schemeClr val="bg1">
              <a:lumMod val="95000"/>
            </a:schemeClr>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86741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dirty="0"/>
              <a:t>DPO Algorithm </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dirty="0"/>
              <a:t>Algorithm: </a:t>
            </a:r>
          </a:p>
          <a:p>
            <a:pPr marL="685800" lvl="1" indent="-342900">
              <a:buFont typeface="+mj-lt"/>
              <a:buAutoNum type="arabicPeriod"/>
            </a:pPr>
            <a:r>
              <a:rPr lang="en-US" dirty="0"/>
              <a:t>Create a preference data </a:t>
            </a:r>
          </a:p>
          <a:p>
            <a:pPr marL="685800" lvl="1" indent="-342900">
              <a:buFont typeface="+mj-lt"/>
              <a:buAutoNum type="arabicPeriod"/>
            </a:pPr>
            <a:r>
              <a:rPr lang="en-US" dirty="0"/>
              <a:t>Optimize the language model to minimize the DPO objective. </a:t>
            </a:r>
          </a:p>
          <a:p>
            <a:endParaRPr lang="en-US" dirty="0"/>
          </a:p>
          <a:p>
            <a:endParaRPr lang="en-US" dirty="0"/>
          </a:p>
          <a:p>
            <a:endParaRPr lang="en-US" dirty="0"/>
          </a:p>
          <a:p>
            <a:pPr marL="0" indent="0">
              <a:buNone/>
            </a:pPr>
            <a:endParaRPr lang="en-US" dirty="0"/>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329514" y="2831243"/>
            <a:ext cx="8367178" cy="669837"/>
          </a:xfrm>
          <a:prstGeom prst="rect">
            <a:avLst/>
          </a:prstGeom>
        </p:spPr>
      </p:pic>
    </p:spTree>
    <p:extLst>
      <p:ext uri="{BB962C8B-B14F-4D97-AF65-F5344CB8AC3E}">
        <p14:creationId xmlns:p14="http://schemas.microsoft.com/office/powerpoint/2010/main" val="34832877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dirty="0"/>
              <a:t>DPO Limitations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dirty="0"/>
                  <a:t>You’re trying to optimize multiple things</a:t>
                </a:r>
                <a:br>
                  <a:rPr lang="en-US" dirty="0"/>
                </a:br>
                <a:r>
                  <a:rPr lang="en-US" dirty="0"/>
                  <a:t>which can potentially </a:t>
                </a:r>
                <a:r>
                  <a:rPr lang="en-US" dirty="0">
                    <a:solidFill>
                      <a:srgbClr val="C00000"/>
                    </a:solidFill>
                  </a:rPr>
                  <a:t>override</a:t>
                </a:r>
                <a:r>
                  <a:rPr lang="en-US" dirty="0"/>
                  <a:t> each other. </a:t>
                </a:r>
              </a:p>
              <a:p>
                <a:endParaRPr lang="en-US" dirty="0"/>
              </a:p>
              <a:p>
                <a:pPr marL="0" indent="0">
                  <a:buNone/>
                </a:pPr>
                <a:br>
                  <a:rPr lang="en-US" dirty="0"/>
                </a:br>
                <a:endParaRPr lang="en-US" dirty="0"/>
              </a:p>
              <a:p>
                <a:pPr lvl="1"/>
                <a:r>
                  <a:rPr lang="en-US" dirty="0"/>
                  <a:t>Obj 1: Increase the likelihood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r>
                  <a:rPr lang="en-US" dirty="0"/>
                  <a:t>Obj 2: Maintain a low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r>
                  <a:rPr lang="en-US" dirty="0"/>
                  <a:t>…</a:t>
                </a:r>
              </a:p>
              <a:p>
                <a:r>
                  <a:rPr lang="en-US" dirty="0"/>
                  <a:t>In practice, when using DPO practitioners constantly monitor these to be sure that they’re not overriding each other. </a:t>
                </a:r>
              </a:p>
              <a:p>
                <a:endParaRPr lang="en-US" dirty="0"/>
              </a:p>
              <a:p>
                <a:endParaRPr lang="en-US" dirty="0"/>
              </a:p>
              <a:p>
                <a:pPr marL="0" indent="0">
                  <a:buNone/>
                </a:pPr>
                <a:endParaRPr lang="en-US" dirty="0"/>
              </a:p>
            </p:txBody>
          </p:sp>
        </mc:Choice>
        <mc:Fallback>
          <p:sp>
            <p:nvSpPr>
              <p:cNvPr id="3" name="Text Placeholder 2">
                <a:extLst>
                  <a:ext uri="{FF2B5EF4-FFF2-40B4-BE49-F238E27FC236}">
                    <a16:creationId xmlns:a16="http://schemas.microsoft.com/office/drawing/2014/main" id="{DAA89A23-7D45-1EF4-9871-FB6F151E13F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B67FDEEC-1AF8-E086-E836-943748D6014F}"/>
              </a:ext>
            </a:extLst>
          </p:cNvPr>
          <p:cNvPicPr/>
          <p:nvPr/>
        </p:nvPicPr>
        <p:blipFill rotWithShape="1">
          <a:blip r:embed="rId3"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4"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344121753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ormAutofit fontScale="62500" lnSpcReduction="20000"/>
          </a:bodyPr>
          <a:lstStyle/>
          <a:p>
            <a:pPr algn="ctr"/>
            <a:r>
              <a:rPr lang="en-US" sz="4800" dirty="0"/>
              <a:t>Alignment with </a:t>
            </a:r>
            <a:br>
              <a:rPr lang="en-US" sz="4800" dirty="0"/>
            </a:br>
            <a:r>
              <a:rPr lang="en-US" sz="4800" dirty="0"/>
              <a:t>Model-Generated (Synthetic) Data</a:t>
            </a:r>
          </a:p>
        </p:txBody>
      </p:sp>
    </p:spTree>
    <p:extLst>
      <p:ext uri="{BB962C8B-B14F-4D97-AF65-F5344CB8AC3E}">
        <p14:creationId xmlns:p14="http://schemas.microsoft.com/office/powerpoint/2010/main" val="152183370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lnSpcReduction="10000"/>
          </a:bodyPr>
          <a:lstStyle/>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pc="-4" dirty="0">
                <a:latin typeface="Corbel" panose="020B0503020204020204" pitchFamily="34" charset="0"/>
                <a:cs typeface="Calibri"/>
              </a:rPr>
              <a:t>Finetuning LMs on </a:t>
            </a:r>
            <a:r>
              <a:rPr lang="en-US" dirty="0">
                <a:latin typeface="Corbel" panose="020B0503020204020204" pitchFamily="34" charset="0"/>
                <a:cs typeface="Calibri"/>
              </a:rPr>
              <a:t>their </a:t>
            </a:r>
            <a:r>
              <a:rPr lang="en-US" spc="-4" dirty="0">
                <a:latin typeface="Corbel" panose="020B0503020204020204" pitchFamily="34" charset="0"/>
                <a:cs typeface="Calibri"/>
              </a:rPr>
              <a:t>own </a:t>
            </a:r>
            <a:r>
              <a:rPr lang="en-US" spc="-8" dirty="0">
                <a:latin typeface="Corbel" panose="020B0503020204020204" pitchFamily="34" charset="0"/>
                <a:cs typeface="Calibri"/>
              </a:rPr>
              <a:t>outputs </a:t>
            </a:r>
            <a:r>
              <a:rPr lang="en-US" spc="-398"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7"/>
              </a:rPr>
              <a:t>Huang </a:t>
            </a:r>
            <a:r>
              <a:rPr lang="en-US" u="heavy" dirty="0">
                <a:solidFill>
                  <a:srgbClr val="007B92"/>
                </a:solidFill>
                <a:uFill>
                  <a:solidFill>
                    <a:srgbClr val="007B92"/>
                  </a:solidFill>
                </a:uFill>
                <a:latin typeface="Corbel" panose="020B0503020204020204" pitchFamily="34" charset="0"/>
                <a:cs typeface="Calibri"/>
                <a:hlinkClick r:id="rId7"/>
              </a:rPr>
              <a:t>et al., </a:t>
            </a:r>
            <a:r>
              <a:rPr lang="en-US" u="heavy" spc="-4" dirty="0">
                <a:solidFill>
                  <a:srgbClr val="007B92"/>
                </a:solidFill>
                <a:uFill>
                  <a:solidFill>
                    <a:srgbClr val="007B92"/>
                  </a:solidFill>
                </a:uFill>
                <a:latin typeface="Corbel" panose="020B0503020204020204" pitchFamily="34" charset="0"/>
                <a:cs typeface="Calibri"/>
                <a:hlinkClick r:id="rId7"/>
              </a:rPr>
              <a:t>2022; </a:t>
            </a:r>
            <a:r>
              <a:rPr lang="en-US" u="heavy" dirty="0" err="1">
                <a:solidFill>
                  <a:srgbClr val="007B92"/>
                </a:solidFill>
                <a:uFill>
                  <a:solidFill>
                    <a:srgbClr val="007B92"/>
                  </a:solidFill>
                </a:uFill>
                <a:latin typeface="Corbel" panose="020B0503020204020204" pitchFamily="34" charset="0"/>
                <a:cs typeface="Calibri"/>
                <a:hlinkClick r:id="rId8"/>
              </a:rPr>
              <a:t>Zelikman</a:t>
            </a:r>
            <a:r>
              <a:rPr lang="en-US" u="heavy" dirty="0">
                <a:solidFill>
                  <a:srgbClr val="007B92"/>
                </a:solidFill>
                <a:uFill>
                  <a:solidFill>
                    <a:srgbClr val="007B92"/>
                  </a:solidFill>
                </a:uFill>
                <a:latin typeface="Corbel" panose="020B0503020204020204" pitchFamily="34" charset="0"/>
                <a:cs typeface="Calibri"/>
                <a:hlinkClick r:id="rId8"/>
              </a:rPr>
              <a:t> et al., </a:t>
            </a:r>
            <a:r>
              <a:rPr lang="en-US" spc="4" dirty="0">
                <a:solidFill>
                  <a:srgbClr val="007B92"/>
                </a:solidFill>
                <a:latin typeface="Corbel" panose="020B0503020204020204" pitchFamily="34" charset="0"/>
                <a:cs typeface="Calibri"/>
                <a:hlinkClick r:id="rId8"/>
              </a:rPr>
              <a:t> </a:t>
            </a:r>
            <a:r>
              <a:rPr lang="en-US" u="heavy" spc="-4" dirty="0">
                <a:solidFill>
                  <a:srgbClr val="007B92"/>
                </a:solidFill>
                <a:uFill>
                  <a:solidFill>
                    <a:srgbClr val="007B92"/>
                  </a:solidFill>
                </a:uFill>
                <a:latin typeface="Corbel" panose="020B0503020204020204" pitchFamily="34" charset="0"/>
                <a:cs typeface="Calibri"/>
                <a:hlinkClick r:id="rId8"/>
              </a:rPr>
              <a:t>2022</a:t>
            </a:r>
            <a:r>
              <a:rPr lang="en-US" spc="-4" dirty="0">
                <a:latin typeface="Corbel" panose="020B0503020204020204" pitchFamily="34" charset="0"/>
                <a:cs typeface="Calibri"/>
              </a:rPr>
              <a:t>]</a:t>
            </a:r>
            <a:endParaRPr lang="en-US"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6192661" y="2430007"/>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385798" y="2523267"/>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7203788" y="2618744"/>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624580" y="2525649"/>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465838" y="2029957"/>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7467111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humans to write ”seed” tasks ✍️ </a:t>
            </a:r>
          </a:p>
        </p:txBody>
      </p:sp>
      <p:sp>
        <p:nvSpPr>
          <p:cNvPr id="3" name="Text Placeholder 2">
            <a:extLst>
              <a:ext uri="{FF2B5EF4-FFF2-40B4-BE49-F238E27FC236}">
                <a16:creationId xmlns:a16="http://schemas.microsoft.com/office/drawing/2014/main" id="{C290C941-9860-5B2E-020D-2AE2D1AD5FDA}"/>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297</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 </a:t>
            </a:r>
          </a:p>
        </p:txBody>
      </p:sp>
    </p:spTree>
    <p:extLst>
      <p:ext uri="{BB962C8B-B14F-4D97-AF65-F5344CB8AC3E}">
        <p14:creationId xmlns:p14="http://schemas.microsoft.com/office/powerpoint/2010/main" val="423226845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Put them your task bank 📦 </a:t>
            </a:r>
          </a:p>
        </p:txBody>
      </p:sp>
      <p:sp>
        <p:nvSpPr>
          <p:cNvPr id="3" name="Text Placeholder 2">
            <a:extLst>
              <a:ext uri="{FF2B5EF4-FFF2-40B4-BE49-F238E27FC236}">
                <a16:creationId xmlns:a16="http://schemas.microsoft.com/office/drawing/2014/main" id="{96925A62-F200-BB40-02AE-5E4D420B1AF7}"/>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298</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762556"/>
            <a:ext cx="1325855" cy="1229095"/>
            <a:chOff x="-415195" y="2789472"/>
            <a:chExt cx="1767807" cy="1638793"/>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324145" y="2789472"/>
              <a:ext cx="1028467"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06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Sample and get LLM to expand it</a:t>
            </a:r>
          </a:p>
        </p:txBody>
      </p:sp>
      <p:sp>
        <p:nvSpPr>
          <p:cNvPr id="3" name="Text Placeholder 2">
            <a:extLst>
              <a:ext uri="{FF2B5EF4-FFF2-40B4-BE49-F238E27FC236}">
                <a16:creationId xmlns:a16="http://schemas.microsoft.com/office/drawing/2014/main" id="{3AE3806B-546E-3D2E-CE27-2FDA3F447D45}"/>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299</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976312"/>
            <a:ext cx="1385909" cy="1015339"/>
            <a:chOff x="-415195" y="3074480"/>
            <a:chExt cx="1847878" cy="1353785"/>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1EFAE8E-E00F-AA21-95DC-C386ABB8C748}"/>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9" name="Straight Arrow Connector 8">
            <a:extLst>
              <a:ext uri="{FF2B5EF4-FFF2-40B4-BE49-F238E27FC236}">
                <a16:creationId xmlns:a16="http://schemas.microsoft.com/office/drawing/2014/main" id="{DC26A61A-6150-AB6B-6254-AA66CE0A768D}"/>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D6D8856-6857-092C-173C-DED637C62E61}"/>
              </a:ext>
            </a:extLst>
          </p:cNvPr>
          <p:cNvGrpSpPr/>
          <p:nvPr/>
        </p:nvGrpSpPr>
        <p:grpSpPr>
          <a:xfrm>
            <a:off x="366584" y="2321457"/>
            <a:ext cx="678065" cy="558649"/>
            <a:chOff x="453153" y="3071524"/>
            <a:chExt cx="904086" cy="744865"/>
          </a:xfrm>
        </p:grpSpPr>
        <p:sp>
          <p:nvSpPr>
            <p:cNvPr id="20" name="Rounded Rectangle 19">
              <a:extLst>
                <a:ext uri="{FF2B5EF4-FFF2-40B4-BE49-F238E27FC236}">
                  <a16:creationId xmlns:a16="http://schemas.microsoft.com/office/drawing/2014/main" id="{0F4D5FAA-BA3A-6E5A-6472-E91862880BB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21" name="TextBox 20">
              <a:extLst>
                <a:ext uri="{FF2B5EF4-FFF2-40B4-BE49-F238E27FC236}">
                  <a16:creationId xmlns:a16="http://schemas.microsoft.com/office/drawing/2014/main" id="{19460DD1-ED22-7833-AAAA-17A32725BA92}"/>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22" name="TextBox 21">
            <a:extLst>
              <a:ext uri="{FF2B5EF4-FFF2-40B4-BE49-F238E27FC236}">
                <a16:creationId xmlns:a16="http://schemas.microsoft.com/office/drawing/2014/main" id="{BA30F9EA-37CD-C297-B231-66B1AD995E49}"/>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sp>
        <p:nvSpPr>
          <p:cNvPr id="25" name="TextBox 24">
            <a:extLst>
              <a:ext uri="{FF2B5EF4-FFF2-40B4-BE49-F238E27FC236}">
                <a16:creationId xmlns:a16="http://schemas.microsoft.com/office/drawing/2014/main" id="{C466B55D-F0C7-6E88-6A58-1459297B142D}"/>
              </a:ext>
            </a:extLst>
          </p:cNvPr>
          <p:cNvSpPr txBox="1"/>
          <p:nvPr/>
        </p:nvSpPr>
        <p:spPr>
          <a:xfrm>
            <a:off x="366584" y="2935186"/>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Create a list of 10 African countries and their capital city?</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Looking for a job, but it’s difficult for me to find one. Can you help me?</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Write a Python program that tells if a given string contains anagrams. </a:t>
            </a:r>
          </a:p>
        </p:txBody>
      </p:sp>
      <p:cxnSp>
        <p:nvCxnSpPr>
          <p:cNvPr id="32" name="Curved Connector 31">
            <a:extLst>
              <a:ext uri="{FF2B5EF4-FFF2-40B4-BE49-F238E27FC236}">
                <a16:creationId xmlns:a16="http://schemas.microsoft.com/office/drawing/2014/main" id="{1A40D431-C726-1EDE-E8ED-72F2F86E5C29}"/>
              </a:ext>
            </a:extLst>
          </p:cNvPr>
          <p:cNvCxnSpPr>
            <a:stCxn id="21" idx="1"/>
            <a:endCxn id="25" idx="1"/>
          </p:cNvCxnSpPr>
          <p:nvPr/>
        </p:nvCxnSpPr>
        <p:spPr>
          <a:xfrm rot="10800000" flipV="1">
            <a:off x="366584" y="2626191"/>
            <a:ext cx="26720" cy="701410"/>
          </a:xfrm>
          <a:prstGeom prst="curvedConnector3">
            <a:avLst>
              <a:gd name="adj1" fmla="val 955539"/>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7947FF2-E092-AD11-A529-F32610C0636F}"/>
              </a:ext>
            </a:extLst>
          </p:cNvPr>
          <p:cNvCxnSpPr>
            <a:cxnSpLocks/>
            <a:stCxn id="8" idx="1"/>
            <a:endCxn id="21"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1CC403F-6039-BBD0-AC27-C768FD8BFABE}"/>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Tree>
    <p:extLst>
      <p:ext uri="{BB962C8B-B14F-4D97-AF65-F5344CB8AC3E}">
        <p14:creationId xmlns:p14="http://schemas.microsoft.com/office/powerpoint/2010/main" val="47614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a:t>
            </a:r>
          </a:p>
        </p:txBody>
      </p:sp>
      <p:sp>
        <p:nvSpPr>
          <p:cNvPr id="2" name="Slide Number Placeholder 1">
            <a:extLst>
              <a:ext uri="{FF2B5EF4-FFF2-40B4-BE49-F238E27FC236}">
                <a16:creationId xmlns:a16="http://schemas.microsoft.com/office/drawing/2014/main" id="{7F399A99-B593-2E23-FD3B-6B8153294B61}"/>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a:t>
            </a:fld>
            <a:endParaRPr lang="en-US" dirty="0"/>
          </a:p>
        </p:txBody>
      </p:sp>
    </p:spTree>
    <p:extLst>
      <p:ext uri="{BB962C8B-B14F-4D97-AF65-F5344CB8AC3E}">
        <p14:creationId xmlns:p14="http://schemas.microsoft.com/office/powerpoint/2010/main" val="3361210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latin typeface="Corbel" panose="020B0503020204020204" pitchFamily="34" charset="0"/>
            </a:endParaRPr>
          </a:p>
          <a:p>
            <a:endParaRPr lang="en-US" sz="2000" dirty="0">
              <a:latin typeface="Corbel" panose="020B0503020204020204" pitchFamily="34" charset="0"/>
            </a:endParaRPr>
          </a:p>
          <a:p>
            <a:r>
              <a:rPr lang="en-US" sz="2000" dirty="0">
                <a:latin typeface="Corbel" panose="020B0503020204020204" pitchFamily="34" charset="0"/>
              </a:rPr>
              <a:t>Then, we can use counts of approximate conditional probability. </a:t>
            </a:r>
          </a:p>
          <a:p>
            <a:r>
              <a:rPr lang="en-US" sz="2000" dirty="0">
                <a:latin typeface="Corbel" panose="020B0503020204020204" pitchFamily="34" charset="0"/>
              </a:rPr>
              <a:t>Using the </a:t>
            </a:r>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we can: </a:t>
            </a:r>
          </a:p>
          <a:p>
            <a:endParaRPr lang="en-US" sz="2000" dirty="0">
              <a:latin typeface="Corbel" panose="020B0503020204020204" pitchFamily="34" charset="0"/>
            </a:endParaRPr>
          </a:p>
          <a:p>
            <a:endParaRPr lang="en-US" sz="2000" dirty="0">
              <a:latin typeface="Corbel" panose="020B0503020204020204" pitchFamily="34" charset="0"/>
            </a:endParaRPr>
          </a:p>
        </p:txBody>
      </p:sp>
      <p:sp>
        <p:nvSpPr>
          <p:cNvPr id="48" name="Content Placeholder 2">
            <a:extLst>
              <a:ext uri="{FF2B5EF4-FFF2-40B4-BE49-F238E27FC236}">
                <a16:creationId xmlns:a16="http://schemas.microsoft.com/office/drawing/2014/main" id="{B97886E7-016B-3E5A-D3FB-793A54771A51}"/>
              </a:ext>
            </a:extLst>
          </p:cNvPr>
          <p:cNvSpPr txBox="1">
            <a:spLocks/>
          </p:cNvSpPr>
          <p:nvPr/>
        </p:nvSpPr>
        <p:spPr>
          <a:xfrm>
            <a:off x="2673413" y="3212852"/>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endParaRPr lang="en-US" dirty="0">
              <a:latin typeface="Corbel" panose="020B0503020204020204" pitchFamily="34" charset="0"/>
            </a:endParaRPr>
          </a:p>
        </p:txBody>
      </p:sp>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5"/>
          <a:stretch>
            <a:fillRect/>
          </a:stretch>
        </p:blipFill>
        <p:spPr>
          <a:xfrm>
            <a:off x="7815368" y="0"/>
            <a:ext cx="1397000" cy="16129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DA248A-9AE0-0E5E-F388-3A6793ED1E91}"/>
                  </a:ext>
                </a:extLst>
              </p:cNvPr>
              <p:cNvSpPr txBox="1"/>
              <p:nvPr/>
            </p:nvSpPr>
            <p:spPr>
              <a:xfrm>
                <a:off x="21901" y="3628046"/>
                <a:ext cx="9013504" cy="681790"/>
              </a:xfrm>
              <a:prstGeom prst="rect">
                <a:avLst/>
              </a:prstGeom>
              <a:noFill/>
            </p:spPr>
            <p:txBody>
              <a:bodyPr wrap="square">
                <a:spAutoFit/>
              </a:bodyPr>
              <a:lstStyle/>
              <a:p>
                <a:pPr marL="0" indent="0" algn="ctr">
                  <a:buClrTx/>
                  <a:buNone/>
                </a:pPr>
                <a:r>
                  <a:rPr lang="en-US" sz="2400" dirty="0">
                    <a:latin typeface="Corbel" panose="020B0503020204020204" pitchFamily="34" charset="0"/>
                  </a:rPr>
                  <a:t> </a:t>
                </a:r>
                <a:r>
                  <a:rPr lang="en-US" sz="2400" b="1" dirty="0">
                    <a:latin typeface="Corbel" panose="020B0503020204020204" pitchFamily="34" charset="0"/>
                  </a:rPr>
                  <a:t>P</a:t>
                </a:r>
                <a:r>
                  <a:rPr lang="en-US" sz="2400" dirty="0">
                    <a:latin typeface="Corbel" panose="020B0503020204020204" pitchFamily="34" charset="0"/>
                  </a:rPr>
                  <a:t>(</a:t>
                </a:r>
                <a14:m>
                  <m:oMath xmlns:m="http://schemas.openxmlformats.org/officeDocument/2006/math">
                    <m:r>
                      <m:rPr>
                        <m:sty m:val="p"/>
                      </m:rPr>
                      <a:rPr lang="en-US" sz="2400">
                        <a:latin typeface="Cambria Math" panose="02040503050406030204" pitchFamily="18" charset="0"/>
                      </a:rPr>
                      <m:t>mat</m:t>
                    </m:r>
                  </m:oMath>
                </a14:m>
                <a:r>
                  <a:rPr lang="en-US" sz="2400" dirty="0">
                    <a:latin typeface="Corbel" panose="020B0503020204020204" pitchFamily="34" charset="0"/>
                  </a:rPr>
                  <a:t> | the cat sat on the) </a:t>
                </a:r>
                <a14:m>
                  <m:oMath xmlns:m="http://schemas.openxmlformats.org/officeDocument/2006/math">
                    <m:r>
                      <a:rPr lang="en-US" sz="2400">
                        <a:latin typeface="Cambria Math" panose="02040503050406030204" pitchFamily="18" charset="0"/>
                      </a:rPr>
                      <m:t>≈ </m:t>
                    </m:r>
                  </m:oMath>
                </a14:m>
                <a:r>
                  <a:rPr lang="en-US" sz="2400" b="1" dirty="0">
                    <a:latin typeface="Corbel" panose="020B0503020204020204" pitchFamily="34" charset="0"/>
                  </a:rPr>
                  <a:t>P</a:t>
                </a:r>
                <a:r>
                  <a:rPr lang="en-US" sz="2400" dirty="0">
                    <a:latin typeface="Corbel" panose="020B0503020204020204" pitchFamily="34" charset="0"/>
                  </a:rPr>
                  <a:t>(</a:t>
                </a:r>
                <a14:m>
                  <m:oMath xmlns:m="http://schemas.openxmlformats.org/officeDocument/2006/math">
                    <m:r>
                      <m:rPr>
                        <m:sty m:val="p"/>
                      </m:rPr>
                      <a:rPr lang="en-US" sz="2400">
                        <a:latin typeface="Cambria Math" panose="02040503050406030204" pitchFamily="18" charset="0"/>
                      </a:rPr>
                      <m:t>mat</m:t>
                    </m:r>
                  </m:oMath>
                </a14:m>
                <a:r>
                  <a:rPr lang="en-US" sz="2400" dirty="0">
                    <a:latin typeface="Corbel" panose="020B0503020204020204" pitchFamily="34" charset="0"/>
                  </a:rPr>
                  <a:t> | sat on the) </a:t>
                </a:r>
                <a14:m>
                  <m:oMath xmlns:m="http://schemas.openxmlformats.org/officeDocument/2006/math">
                    <m:r>
                      <a:rPr lang="en-US" sz="2400" smtClean="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f>
                      <m:fPr>
                        <m:ctrlPr>
                          <a:rPr lang="en-US" sz="2400" i="1" dirty="0" smtClean="0">
                            <a:latin typeface="Cambria Math" panose="02040503050406030204" pitchFamily="18" charset="0"/>
                          </a:rPr>
                        </m:ctrlPr>
                      </m:fPr>
                      <m:num>
                        <m:r>
                          <m:rPr>
                            <m:sty m:val="p"/>
                          </m:rPr>
                          <a:rPr lang="en-US" sz="2400" dirty="0" smtClean="0">
                            <a:latin typeface="Cambria Math" panose="02040503050406030204" pitchFamily="18" charset="0"/>
                          </a:rPr>
                          <m:t>count</m:t>
                        </m:r>
                        <m:r>
                          <a:rPr lang="en-US" sz="2400" dirty="0" smtClean="0">
                            <a:latin typeface="Cambria Math" panose="02040503050406030204" pitchFamily="18" charset="0"/>
                          </a:rPr>
                          <m:t>(“</m:t>
                        </m:r>
                        <m:r>
                          <m:rPr>
                            <m:sty m:val="p"/>
                          </m:rPr>
                          <a:rPr lang="en-US" sz="2400" dirty="0" smtClean="0">
                            <a:latin typeface="Cambria Math" panose="02040503050406030204" pitchFamily="18" charset="0"/>
                          </a:rPr>
                          <m:t>sat</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on</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the</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mat</m:t>
                        </m:r>
                        <m:r>
                          <a:rPr lang="en-US" sz="2400" dirty="0" smtClean="0">
                            <a:latin typeface="Cambria Math" panose="02040503050406030204" pitchFamily="18" charset="0"/>
                          </a:rPr>
                          <m:t>”)</m:t>
                        </m:r>
                      </m:num>
                      <m:den>
                        <m:r>
                          <m:rPr>
                            <m:sty m:val="p"/>
                          </m:rPr>
                          <a:rPr lang="en-US" sz="2400" dirty="0">
                            <a:latin typeface="Cambria Math" panose="02040503050406030204" pitchFamily="18" charset="0"/>
                          </a:rPr>
                          <m:t>count</m:t>
                        </m:r>
                        <m:r>
                          <a:rPr lang="en-US" sz="2400" dirty="0">
                            <a:latin typeface="Cambria Math" panose="02040503050406030204" pitchFamily="18" charset="0"/>
                          </a:rPr>
                          <m:t>(“</m:t>
                        </m:r>
                        <m:r>
                          <m:rPr>
                            <m:sty m:val="p"/>
                          </m:rPr>
                          <a:rPr lang="en-US" sz="2400" dirty="0">
                            <a:latin typeface="Cambria Math" panose="02040503050406030204" pitchFamily="18" charset="0"/>
                          </a:rPr>
                          <m:t>on</m:t>
                        </m:r>
                        <m:r>
                          <a:rPr lang="en-US" sz="2400" dirty="0">
                            <a:latin typeface="Cambria Math" panose="02040503050406030204" pitchFamily="18" charset="0"/>
                          </a:rPr>
                          <m:t> </m:t>
                        </m:r>
                        <m:r>
                          <m:rPr>
                            <m:sty m:val="p"/>
                          </m:rPr>
                          <a:rPr lang="en-US" sz="2400" dirty="0">
                            <a:latin typeface="Cambria Math" panose="02040503050406030204" pitchFamily="18" charset="0"/>
                          </a:rPr>
                          <m:t>the</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mat</m:t>
                        </m:r>
                        <m:r>
                          <a:rPr lang="en-US" sz="2400" dirty="0">
                            <a:latin typeface="Cambria Math" panose="02040503050406030204" pitchFamily="18" charset="0"/>
                          </a:rPr>
                          <m:t>”)</m:t>
                        </m:r>
                      </m:den>
                    </m:f>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90DA248A-9AE0-0E5E-F388-3A6793ED1E91}"/>
                  </a:ext>
                </a:extLst>
              </p:cNvPr>
              <p:cNvSpPr txBox="1">
                <a:spLocks noRot="1" noChangeAspect="1" noMove="1" noResize="1" noEditPoints="1" noAdjustHandles="1" noChangeArrowheads="1" noChangeShapeType="1" noTextEdit="1"/>
              </p:cNvSpPr>
              <p:nvPr/>
            </p:nvSpPr>
            <p:spPr>
              <a:xfrm>
                <a:off x="21901" y="3628046"/>
                <a:ext cx="9013504" cy="681790"/>
              </a:xfrm>
              <a:prstGeom prst="rect">
                <a:avLst/>
              </a:prstGeom>
              <a:blipFill>
                <a:blip r:embed="rId6"/>
                <a:stretch>
                  <a:fillRect b="-909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30</a:t>
            </a:fld>
            <a:endParaRPr lang="en-US" dirty="0"/>
          </a:p>
        </p:txBody>
      </p:sp>
      <p:sp>
        <p:nvSpPr>
          <p:cNvPr id="4" name="TextBox 3">
            <a:extLst>
              <a:ext uri="{FF2B5EF4-FFF2-40B4-BE49-F238E27FC236}">
                <a16:creationId xmlns:a16="http://schemas.microsoft.com/office/drawing/2014/main" id="{62940FED-B3C0-9027-00AD-EF05FFD73A93}"/>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7"/>
              </a:rPr>
              <a:t>Prediction and Entropy of Printed English, </a:t>
            </a:r>
            <a:r>
              <a:rPr lang="en-US" sz="1000" dirty="0" err="1">
                <a:latin typeface="Corbel" panose="020B0503020204020204" pitchFamily="34" charset="0"/>
                <a:hlinkClick r:id="rId7"/>
              </a:rPr>
              <a:t>Shanon</a:t>
            </a:r>
            <a:r>
              <a:rPr lang="en-US" sz="1000" dirty="0">
                <a:latin typeface="Corbel" panose="020B0503020204020204" pitchFamily="34" charset="0"/>
                <a:hlinkClick r:id="rId7"/>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219892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3" end="3"/>
                                            </p:txEl>
                                          </p:spTgt>
                                        </p:tgtEl>
                                        <p:attrNameLst>
                                          <p:attrName>style.visibility</p:attrName>
                                        </p:attrNameLst>
                                      </p:cBhvr>
                                      <p:to>
                                        <p:strVal val="visible"/>
                                      </p:to>
                                    </p:set>
                                    <p:animEffect transition="in" filter="fade">
                                      <p:cBhvr>
                                        <p:cTn id="12" dur="500"/>
                                        <p:tgtEl>
                                          <p:spTgt spid="4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animEffect transition="in" filter="fade">
                                      <p:cBhvr>
                                        <p:cTn id="17" dur="500"/>
                                        <p:tgtEl>
                                          <p:spTgt spid="4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LLM to answers the new tasks</a:t>
            </a:r>
          </a:p>
        </p:txBody>
      </p:sp>
      <p:sp>
        <p:nvSpPr>
          <p:cNvPr id="10" name="Text Placeholder 9">
            <a:extLst>
              <a:ext uri="{FF2B5EF4-FFF2-40B4-BE49-F238E27FC236}">
                <a16:creationId xmlns:a16="http://schemas.microsoft.com/office/drawing/2014/main" id="{5218331F-DA3A-029A-BC0E-73AEDDCBA32C}"/>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300</a:t>
            </a:fld>
            <a:endParaRPr lang="en-US" dirty="0"/>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Convert the following temperature from Celsius to Fahrenheit.</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4 °C</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39.2 °F </a:t>
            </a:r>
          </a:p>
          <a:p>
            <a:pPr marL="214313" indent="-214313">
              <a:buFont typeface="Arial" panose="020B0604020202020204" pitchFamily="34" charset="0"/>
              <a:buChar char="•"/>
            </a:pPr>
            <a:endParaRPr lang="en-US" sz="1500" dirty="0">
              <a:latin typeface="Consolas" panose="020B0609020204030204" pitchFamily="49" charset="0"/>
              <a:cs typeface="Consolas" panose="020B0609020204030204" pitchFamily="49" charset="0"/>
            </a:endParaRP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Write a Python program that tells if a given string contains anagrams. </a:t>
            </a:r>
          </a:p>
        </p:txBody>
      </p:sp>
      <p:sp>
        <p:nvSpPr>
          <p:cNvPr id="14" name="TextBox 13">
            <a:extLst>
              <a:ext uri="{FF2B5EF4-FFF2-40B4-BE49-F238E27FC236}">
                <a16:creationId xmlns:a16="http://schemas.microsoft.com/office/drawing/2014/main" id="{F2FE621A-6EF7-9071-4D7E-54F030345A8C}"/>
              </a:ext>
            </a:extLst>
          </p:cNvPr>
          <p:cNvSpPr txBox="1"/>
          <p:nvPr/>
        </p:nvSpPr>
        <p:spPr>
          <a:xfrm>
            <a:off x="366584" y="2921490"/>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a:t>
            </a:r>
            <a:br>
              <a:rPr lang="en-US" sz="1500" dirty="0">
                <a:latin typeface="Consolas" panose="020B0609020204030204" pitchFamily="49" charset="0"/>
                <a:cs typeface="Consolas" panose="020B0609020204030204" pitchFamily="49" charset="0"/>
              </a:rPr>
            </a:br>
            <a:r>
              <a:rPr lang="en-US" sz="1500" dirty="0">
                <a:latin typeface="Consolas" panose="020B0609020204030204" pitchFamily="49" charset="0"/>
                <a:cs typeface="Consolas" panose="020B0609020204030204" pitchFamily="49" charset="0"/>
              </a:rPr>
              <a:t>    def </a:t>
            </a:r>
            <a:r>
              <a:rPr lang="en-US" sz="1500" dirty="0" err="1">
                <a:latin typeface="Consolas" panose="020B0609020204030204" pitchFamily="49" charset="0"/>
                <a:cs typeface="Consolas" panose="020B0609020204030204" pitchFamily="49" charset="0"/>
              </a:rPr>
              <a:t>isAnagram</a:t>
            </a:r>
            <a:r>
              <a:rPr lang="en-US" sz="1500" dirty="0">
                <a:latin typeface="Consolas" panose="020B0609020204030204" pitchFamily="49" charset="0"/>
                <a:cs typeface="Consolas" panose="020B0609020204030204" pitchFamily="49" charset="0"/>
              </a:rPr>
              <a:t>(str1, str2): ...</a:t>
            </a:r>
          </a:p>
        </p:txBody>
      </p:sp>
      <p:grpSp>
        <p:nvGrpSpPr>
          <p:cNvPr id="7" name="Group 6">
            <a:extLst>
              <a:ext uri="{FF2B5EF4-FFF2-40B4-BE49-F238E27FC236}">
                <a16:creationId xmlns:a16="http://schemas.microsoft.com/office/drawing/2014/main" id="{6043E6FA-7C83-82C0-637F-DD65EB0CFDDF}"/>
              </a:ext>
            </a:extLst>
          </p:cNvPr>
          <p:cNvGrpSpPr/>
          <p:nvPr/>
        </p:nvGrpSpPr>
        <p:grpSpPr>
          <a:xfrm>
            <a:off x="366584" y="2321457"/>
            <a:ext cx="678065" cy="558649"/>
            <a:chOff x="453153" y="3071524"/>
            <a:chExt cx="904086" cy="744865"/>
          </a:xfrm>
        </p:grpSpPr>
        <p:sp>
          <p:nvSpPr>
            <p:cNvPr id="9" name="Rounded Rectangle 8">
              <a:extLst>
                <a:ext uri="{FF2B5EF4-FFF2-40B4-BE49-F238E27FC236}">
                  <a16:creationId xmlns:a16="http://schemas.microsoft.com/office/drawing/2014/main" id="{559D85F7-ABAB-F8C9-BD08-4C9B8146FFA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13" name="TextBox 12">
              <a:extLst>
                <a:ext uri="{FF2B5EF4-FFF2-40B4-BE49-F238E27FC236}">
                  <a16:creationId xmlns:a16="http://schemas.microsoft.com/office/drawing/2014/main" id="{A6C725F2-A390-A913-8DF5-4DF705906929}"/>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16" name="TextBox 15">
            <a:extLst>
              <a:ext uri="{FF2B5EF4-FFF2-40B4-BE49-F238E27FC236}">
                <a16:creationId xmlns:a16="http://schemas.microsoft.com/office/drawing/2014/main" id="{25E3E0B6-A2AD-2AB5-A86D-FD3022BFB0CA}"/>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E23F078-4769-930D-91F2-538A57F00CE7}"/>
              </a:ext>
            </a:extLst>
          </p:cNvPr>
          <p:cNvCxnSpPr>
            <a:stCxn id="13" idx="1"/>
          </p:cNvCxnSpPr>
          <p:nvPr/>
        </p:nvCxnSpPr>
        <p:spPr>
          <a:xfrm rot="10800000" flipV="1">
            <a:off x="366588" y="2626190"/>
            <a:ext cx="26716" cy="689869"/>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699E30E-A502-E217-EE51-253566EC699C}"/>
              </a:ext>
            </a:extLst>
          </p:cNvPr>
          <p:cNvCxnSpPr>
            <a:cxnSpLocks/>
            <a:stCxn id="8" idx="1"/>
            <a:endCxn id="13"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pic>
        <p:nvPicPr>
          <p:cNvPr id="3" name="Google Shape;346;p52">
            <a:extLst>
              <a:ext uri="{FF2B5EF4-FFF2-40B4-BE49-F238E27FC236}">
                <a16:creationId xmlns:a16="http://schemas.microsoft.com/office/drawing/2014/main" id="{FE3278B3-77EF-9E70-8818-4CB06D1E060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5" name="TextBox 4">
            <a:extLst>
              <a:ext uri="{FF2B5EF4-FFF2-40B4-BE49-F238E27FC236}">
                <a16:creationId xmlns:a16="http://schemas.microsoft.com/office/drawing/2014/main" id="{E1CE0788-16F7-4CBB-8C0D-8B3CB7076E60}"/>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6" name="Group 5">
            <a:extLst>
              <a:ext uri="{FF2B5EF4-FFF2-40B4-BE49-F238E27FC236}">
                <a16:creationId xmlns:a16="http://schemas.microsoft.com/office/drawing/2014/main" id="{06E00310-EB2E-239D-714F-75FDE06D3C47}"/>
              </a:ext>
            </a:extLst>
          </p:cNvPr>
          <p:cNvGrpSpPr/>
          <p:nvPr/>
        </p:nvGrpSpPr>
        <p:grpSpPr>
          <a:xfrm>
            <a:off x="1199701" y="3976312"/>
            <a:ext cx="1385909" cy="1015339"/>
            <a:chOff x="-415195" y="3074480"/>
            <a:chExt cx="1847878" cy="1353785"/>
          </a:xfrm>
        </p:grpSpPr>
        <p:pic>
          <p:nvPicPr>
            <p:cNvPr id="11" name="Google Shape;346;p52">
              <a:extLst>
                <a:ext uri="{FF2B5EF4-FFF2-40B4-BE49-F238E27FC236}">
                  <a16:creationId xmlns:a16="http://schemas.microsoft.com/office/drawing/2014/main" id="{96E4DB37-F67C-8304-2B57-8D8ACDD40EB6}"/>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2" name="TextBox 11">
              <a:extLst>
                <a:ext uri="{FF2B5EF4-FFF2-40B4-BE49-F238E27FC236}">
                  <a16:creationId xmlns:a16="http://schemas.microsoft.com/office/drawing/2014/main" id="{4DC1A379-84E1-A0A1-9D2C-0CF730374620}"/>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8DB96ABF-507B-67B4-CA0A-5117B6063D6A}"/>
                </a:ext>
              </a:extLst>
            </p:cNvPr>
            <p:cNvCxnSpPr>
              <a:cxnSpLocks/>
              <a:stCxn id="3" idx="3"/>
              <a:endCxn id="11"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D306DC6-AD34-3CA4-E100-19356E462A8F}"/>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0" name="Straight Arrow Connector 19">
            <a:extLst>
              <a:ext uri="{FF2B5EF4-FFF2-40B4-BE49-F238E27FC236}">
                <a16:creationId xmlns:a16="http://schemas.microsoft.com/office/drawing/2014/main" id="{9353B1D1-C24D-60B2-BC29-C675D8DCE40A}"/>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1C6525-DF17-B949-7049-A7D259C63692}"/>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2" name="TextBox 21">
            <a:extLst>
              <a:ext uri="{FF2B5EF4-FFF2-40B4-BE49-F238E27FC236}">
                <a16:creationId xmlns:a16="http://schemas.microsoft.com/office/drawing/2014/main" id="{2FCF792C-5837-8340-4C6A-27E8419310B9}"/>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23" name="Straight Arrow Connector 22">
            <a:extLst>
              <a:ext uri="{FF2B5EF4-FFF2-40B4-BE49-F238E27FC236}">
                <a16:creationId xmlns:a16="http://schemas.microsoft.com/office/drawing/2014/main" id="{E1C8A4E5-EE97-8809-45D4-6A1BFCE0A2D7}"/>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29D6F9-107B-5325-4FB0-4B8B979B2C2F}"/>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Tree>
    <p:extLst>
      <p:ext uri="{BB962C8B-B14F-4D97-AF65-F5344CB8AC3E}">
        <p14:creationId xmlns:p14="http://schemas.microsoft.com/office/powerpoint/2010/main" val="36540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24"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Filter tasks</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Drop tasks if LM assigns </a:t>
            </a:r>
            <a:r>
              <a:rPr lang="en-US" dirty="0">
                <a:solidFill>
                  <a:srgbClr val="C00000"/>
                </a:solidFill>
              </a:rPr>
              <a:t>low probability</a:t>
            </a:r>
            <a:r>
              <a:rPr lang="en-US" dirty="0"/>
              <a:t> to them. </a:t>
            </a:r>
          </a:p>
          <a:p>
            <a:pPr marL="0" indent="0">
              <a:buNone/>
            </a:pPr>
            <a:endParaRPr lang="en-US" dirty="0"/>
          </a:p>
          <a:p>
            <a:r>
              <a:rPr lang="en-US" dirty="0"/>
              <a:t>Drop tasks if they have a high overlap with one of the existing tasks in the task pool.</a:t>
            </a:r>
          </a:p>
          <a:p>
            <a:pPr lvl="1"/>
            <a:r>
              <a:rPr lang="en-US" dirty="0"/>
              <a:t>Otherwise, common tasks become more common — </a:t>
            </a:r>
            <a:r>
              <a:rPr lang="en-US" dirty="0">
                <a:solidFill>
                  <a:srgbClr val="C00000"/>
                </a:solidFill>
              </a:rPr>
              <a:t>tyranny of majority</a:t>
            </a:r>
            <a:r>
              <a:rPr lang="en-US" dirty="0"/>
              <a:t>.  </a:t>
            </a:r>
          </a:p>
          <a:p>
            <a:pPr lvl="1"/>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301</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209678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fade">
                                      <p:cBhvr>
                                        <p:cTn id="15"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Close the loop </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Add the filtered tasks to the task pool. </a:t>
            </a:r>
          </a:p>
          <a:p>
            <a:r>
              <a:rPr lang="en-US" dirty="0"/>
              <a:t>Iterate this process (generate, filter, add) until yield is near zero.</a:t>
            </a:r>
          </a:p>
          <a:p>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302</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311579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 dirty="0"/>
              <a:t>Self-Instructing GPT3 (base version)</a:t>
            </a:r>
            <a:endParaRPr lang="en-US" dirty="0"/>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 b="1" dirty="0"/>
              <a:t>Generate: </a:t>
            </a:r>
          </a:p>
          <a:p>
            <a:pPr lvl="1"/>
            <a:r>
              <a:rPr lang="en" dirty="0"/>
              <a:t>GPT3 (“</a:t>
            </a:r>
            <a:r>
              <a:rPr lang="en" dirty="0" err="1"/>
              <a:t>davinci</a:t>
            </a:r>
            <a:r>
              <a:rPr lang="en" dirty="0"/>
              <a:t>” engine).</a:t>
            </a:r>
          </a:p>
          <a:p>
            <a:pPr lvl="1"/>
            <a:r>
              <a:rPr lang="en" dirty="0"/>
              <a:t>We generated 52K instructions and 82K instances.</a:t>
            </a:r>
          </a:p>
          <a:p>
            <a:pPr lvl="1"/>
            <a:r>
              <a:rPr lang="en-US" dirty="0"/>
              <a:t>API cost ~$600</a:t>
            </a:r>
          </a:p>
          <a:p>
            <a:r>
              <a:rPr lang="en-US" b="1" dirty="0"/>
              <a:t>Align: </a:t>
            </a:r>
          </a:p>
          <a:p>
            <a:pPr lvl="1"/>
            <a:r>
              <a:rPr lang="en-US" dirty="0"/>
              <a:t>We finetuned GPT3 with this data via OpenAI API (2 epochs). **</a:t>
            </a:r>
          </a:p>
          <a:p>
            <a:pPr lvl="1"/>
            <a:r>
              <a:rPr lang="en-US" dirty="0"/>
              <a:t>API cost: ~$338 for finetuning</a:t>
            </a:r>
          </a:p>
          <a:p>
            <a:pPr lvl="1"/>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303</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36486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fade">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xEl>
                                              <p:pRg st="3" end="3"/>
                                            </p:txEl>
                                          </p:spTgt>
                                        </p:tgtEl>
                                        <p:attrNameLst>
                                          <p:attrName>style.visibility</p:attrName>
                                        </p:attrNameLst>
                                      </p:cBhvr>
                                      <p:to>
                                        <p:strVal val="visible"/>
                                      </p:to>
                                    </p:set>
                                    <p:animEffect transition="in" filter="fade">
                                      <p:cBhvr>
                                        <p:cTn id="22" dur="500"/>
                                        <p:tgtEl>
                                          <p:spTgt spid="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fade">
                                      <p:cBhvr>
                                        <p:cTn id="27" dur="50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5" end="5"/>
                                            </p:txEl>
                                          </p:spTgt>
                                        </p:tgtEl>
                                        <p:attrNameLst>
                                          <p:attrName>style.visibility</p:attrName>
                                        </p:attrNameLst>
                                      </p:cBhvr>
                                      <p:to>
                                        <p:strVal val="visible"/>
                                      </p:to>
                                    </p:set>
                                    <p:animEffect transition="in" filter="fade">
                                      <p:cBhvr>
                                        <p:cTn id="32" dur="500"/>
                                        <p:tgtEl>
                                          <p:spTgt spid="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6" end="6"/>
                                            </p:txEl>
                                          </p:spTgt>
                                        </p:tgtEl>
                                        <p:attrNameLst>
                                          <p:attrName>style.visibility</p:attrName>
                                        </p:attrNameLst>
                                      </p:cBhvr>
                                      <p:to>
                                        <p:strVal val="visible"/>
                                      </p:to>
                                    </p:set>
                                    <p:animEffect transition="in" filter="fade">
                                      <p:cBhvr>
                                        <p:cTn id="37" dur="500"/>
                                        <p:tgtEl>
                                          <p:spTgt spid="3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6" name="Google Shape;396;p58"/>
          <p:cNvSpPr txBox="1">
            <a:spLocks noGrp="1"/>
          </p:cNvSpPr>
          <p:nvPr>
            <p:ph type="title"/>
          </p:nvPr>
        </p:nvSpPr>
        <p:spPr>
          <a:prstGeom prst="rect">
            <a:avLst/>
          </a:prstGeom>
        </p:spPr>
        <p:txBody>
          <a:bodyPr spcFirstLastPara="1" vert="horz" wrap="square" lIns="68575" tIns="34275" rIns="68575" bIns="34275" numCol="1" anchor="ctr" anchorCtr="0" compatLnSpc="1">
            <a:prstTxWarp prst="textNoShape">
              <a:avLst/>
            </a:prstTxWarp>
            <a:normAutofit/>
          </a:bodyPr>
          <a:lstStyle/>
          <a:p>
            <a:pPr>
              <a:spcBef>
                <a:spcPts val="0"/>
              </a:spcBef>
            </a:pPr>
            <a:r>
              <a:rPr lang="en" dirty="0"/>
              <a:t>Evaluation on User-Oriented Instructions</a:t>
            </a:r>
            <a:endParaRPr dirty="0"/>
          </a:p>
        </p:txBody>
      </p:sp>
      <p:sp>
        <p:nvSpPr>
          <p:cNvPr id="2" name="Text Placeholder 1">
            <a:extLst>
              <a:ext uri="{FF2B5EF4-FFF2-40B4-BE49-F238E27FC236}">
                <a16:creationId xmlns:a16="http://schemas.microsoft.com/office/drawing/2014/main" id="{95245059-BCEE-CEB5-E6ED-64B8CB789502}"/>
              </a:ext>
            </a:extLst>
          </p:cNvPr>
          <p:cNvSpPr>
            <a:spLocks noGrp="1"/>
          </p:cNvSpPr>
          <p:nvPr>
            <p:ph type="body" sz="quarter" idx="16"/>
          </p:nvPr>
        </p:nvSpPr>
        <p:spPr/>
        <p:txBody>
          <a:bodyPr/>
          <a:lstStyle/>
          <a:p>
            <a:endParaRPr lang="en-US"/>
          </a:p>
        </p:txBody>
      </p:sp>
      <p:sp>
        <p:nvSpPr>
          <p:cNvPr id="397" name="Google Shape;397;p58"/>
          <p:cNvSpPr txBox="1">
            <a:spLocks noGrp="1"/>
          </p:cNvSpPr>
          <p:nvPr>
            <p:ph type="sldNum" sz="quarter" idx="4294967295"/>
          </p:nvPr>
        </p:nvSpPr>
        <p:spPr>
          <a:xfrm>
            <a:off x="0" y="0"/>
            <a:ext cx="0" cy="0"/>
          </a:xfrm>
          <a:prstGeom prst="rect">
            <a:avLst/>
          </a:prstGeom>
          <a:noFill/>
          <a:ln>
            <a:noFill/>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9pPr>
          </a:lstStyle>
          <a:p>
            <a:fld id="{00000000-1234-1234-1234-123412341234}" type="slidenum">
              <a:rPr lang="en" smtClean="0">
                <a:latin typeface="Avenir Book" panose="02000503020000020003" pitchFamily="2" charset="0"/>
              </a:rPr>
              <a:pPr/>
              <a:t>304</a:t>
            </a:fld>
            <a:endParaRPr dirty="0">
              <a:latin typeface="Avenir Book" panose="02000503020000020003" pitchFamily="2" charset="0"/>
            </a:endParaRPr>
          </a:p>
        </p:txBody>
      </p:sp>
      <p:pic>
        <p:nvPicPr>
          <p:cNvPr id="9" name="Google Shape;393;p58">
            <a:extLst>
              <a:ext uri="{FF2B5EF4-FFF2-40B4-BE49-F238E27FC236}">
                <a16:creationId xmlns:a16="http://schemas.microsoft.com/office/drawing/2014/main" id="{D4E1BB27-3955-84CF-686F-4F3C38EECFC4}"/>
              </a:ext>
            </a:extLst>
          </p:cNvPr>
          <p:cNvPicPr preferRelativeResize="0"/>
          <p:nvPr/>
        </p:nvPicPr>
        <p:blipFill rotWithShape="1">
          <a:blip r:embed="rId3">
            <a:alphaModFix/>
          </a:blip>
          <a:srcRect l="11128" r="10092" b="11459"/>
          <a:stretch/>
        </p:blipFill>
        <p:spPr>
          <a:xfrm>
            <a:off x="53966" y="999923"/>
            <a:ext cx="6963528" cy="481503"/>
          </a:xfrm>
          <a:prstGeom prst="rect">
            <a:avLst/>
          </a:prstGeom>
          <a:noFill/>
          <a:ln>
            <a:noFill/>
          </a:ln>
        </p:spPr>
      </p:pic>
      <p:sp>
        <p:nvSpPr>
          <p:cNvPr id="4" name="Rectangle 3">
            <a:extLst>
              <a:ext uri="{FF2B5EF4-FFF2-40B4-BE49-F238E27FC236}">
                <a16:creationId xmlns:a16="http://schemas.microsoft.com/office/drawing/2014/main" id="{DE6547DD-EA22-921A-B5F6-C34F174C38E0}"/>
              </a:ext>
            </a:extLst>
          </p:cNvPr>
          <p:cNvSpPr/>
          <p:nvPr/>
        </p:nvSpPr>
        <p:spPr>
          <a:xfrm rot="3271276">
            <a:off x="4758750" y="4387021"/>
            <a:ext cx="352369" cy="51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1" name="Group 50">
            <a:extLst>
              <a:ext uri="{FF2B5EF4-FFF2-40B4-BE49-F238E27FC236}">
                <a16:creationId xmlns:a16="http://schemas.microsoft.com/office/drawing/2014/main" id="{2B641095-AA27-2136-E76A-C25A9A9E3C27}"/>
              </a:ext>
            </a:extLst>
          </p:cNvPr>
          <p:cNvGrpSpPr>
            <a:grpSpLocks noChangeAspect="1"/>
          </p:cNvGrpSpPr>
          <p:nvPr/>
        </p:nvGrpSpPr>
        <p:grpSpPr>
          <a:xfrm>
            <a:off x="523835" y="1641510"/>
            <a:ext cx="1818389" cy="3286066"/>
            <a:chOff x="1303233" y="2495538"/>
            <a:chExt cx="2149963" cy="3671031"/>
          </a:xfrm>
        </p:grpSpPr>
        <p:pic>
          <p:nvPicPr>
            <p:cNvPr id="54" name="Google Shape;394;p58">
              <a:extLst>
                <a:ext uri="{FF2B5EF4-FFF2-40B4-BE49-F238E27FC236}">
                  <a16:creationId xmlns:a16="http://schemas.microsoft.com/office/drawing/2014/main" id="{447F13E3-F2BB-D46F-75AB-74421B468B19}"/>
                </a:ext>
              </a:extLst>
            </p:cNvPr>
            <p:cNvPicPr preferRelativeResize="0"/>
            <p:nvPr/>
          </p:nvPicPr>
          <p:blipFill rotWithShape="1">
            <a:blip r:embed="rId4">
              <a:alphaModFix/>
            </a:blip>
            <a:srcRect r="70760" b="4215"/>
            <a:stretch/>
          </p:blipFill>
          <p:spPr>
            <a:xfrm>
              <a:off x="1303233" y="2495538"/>
              <a:ext cx="1747954" cy="3671031"/>
            </a:xfrm>
            <a:prstGeom prst="rect">
              <a:avLst/>
            </a:prstGeom>
            <a:noFill/>
            <a:ln>
              <a:noFill/>
            </a:ln>
          </p:spPr>
        </p:pic>
        <p:sp>
          <p:nvSpPr>
            <p:cNvPr id="55" name="Rectangle 54">
              <a:extLst>
                <a:ext uri="{FF2B5EF4-FFF2-40B4-BE49-F238E27FC236}">
                  <a16:creationId xmlns:a16="http://schemas.microsoft.com/office/drawing/2014/main" id="{DB05D49E-3F4B-BEEA-B495-CBB93F924BFF}"/>
                </a:ext>
              </a:extLst>
            </p:cNvPr>
            <p:cNvSpPr/>
            <p:nvPr/>
          </p:nvSpPr>
          <p:spPr>
            <a:xfrm rot="3839491">
              <a:off x="2587854" y="5258074"/>
              <a:ext cx="552994" cy="117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52" name="Google Shape;394;p58">
            <a:extLst>
              <a:ext uri="{FF2B5EF4-FFF2-40B4-BE49-F238E27FC236}">
                <a16:creationId xmlns:a16="http://schemas.microsoft.com/office/drawing/2014/main" id="{25EAD72C-42B1-A0C7-19D2-9EC13E84E3C3}"/>
              </a:ext>
            </a:extLst>
          </p:cNvPr>
          <p:cNvPicPr preferRelativeResize="0">
            <a:picLocks noChangeAspect="1"/>
          </p:cNvPicPr>
          <p:nvPr/>
        </p:nvPicPr>
        <p:blipFill rotWithShape="1">
          <a:blip r:embed="rId4">
            <a:alphaModFix/>
          </a:blip>
          <a:srcRect l="80333" b="7351"/>
          <a:stretch/>
        </p:blipFill>
        <p:spPr>
          <a:xfrm>
            <a:off x="2002213" y="1641508"/>
            <a:ext cx="994400" cy="3178491"/>
          </a:xfrm>
          <a:prstGeom prst="rect">
            <a:avLst/>
          </a:prstGeom>
          <a:noFill/>
          <a:ln>
            <a:noFill/>
          </a:ln>
        </p:spPr>
      </p:pic>
      <p:sp>
        <p:nvSpPr>
          <p:cNvPr id="56" name="Rectangle 55">
            <a:extLst>
              <a:ext uri="{FF2B5EF4-FFF2-40B4-BE49-F238E27FC236}">
                <a16:creationId xmlns:a16="http://schemas.microsoft.com/office/drawing/2014/main" id="{3AE305FE-F0DE-0483-3D4F-5E88E0AA9DF4}"/>
              </a:ext>
            </a:extLst>
          </p:cNvPr>
          <p:cNvSpPr/>
          <p:nvPr/>
        </p:nvSpPr>
        <p:spPr>
          <a:xfrm rot="3839491">
            <a:off x="4087351" y="3904455"/>
            <a:ext cx="291734" cy="115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2">
            <a:extLst>
              <a:ext uri="{FF2B5EF4-FFF2-40B4-BE49-F238E27FC236}">
                <a16:creationId xmlns:a16="http://schemas.microsoft.com/office/drawing/2014/main" id="{7F6CE7B3-8B9D-4D0D-2394-B260B0B89E5F}"/>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Avenir Book" panose="02000503020000020003" pitchFamily="2" charset="0"/>
              </a:rPr>
              <a:t>[Self-Instruct: Aligning Language Model with Self-Generated Instructions, Wang et al. 2023]</a:t>
            </a:r>
            <a:endParaRPr lang="en-US" sz="1050" dirty="0">
              <a:latin typeface="Avenir Book" panose="02000503020000020003" pitchFamily="2" charset="0"/>
            </a:endParaRPr>
          </a:p>
        </p:txBody>
      </p:sp>
    </p:spTree>
    <p:extLst>
      <p:ext uri="{BB962C8B-B14F-4D97-AF65-F5344CB8AC3E}">
        <p14:creationId xmlns:p14="http://schemas.microsoft.com/office/powerpoint/2010/main" val="410451353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6" name="Google Shape;396;p58"/>
          <p:cNvSpPr txBox="1">
            <a:spLocks noGrp="1"/>
          </p:cNvSpPr>
          <p:nvPr>
            <p:ph type="title"/>
          </p:nvPr>
        </p:nvSpPr>
        <p:spPr>
          <a:prstGeom prst="rect">
            <a:avLst/>
          </a:prstGeom>
        </p:spPr>
        <p:txBody>
          <a:bodyPr spcFirstLastPara="1" vert="horz" wrap="square" lIns="68575" tIns="34275" rIns="68575" bIns="34275" numCol="1" anchor="ctr" anchorCtr="0" compatLnSpc="1">
            <a:prstTxWarp prst="textNoShape">
              <a:avLst/>
            </a:prstTxWarp>
            <a:normAutofit/>
          </a:bodyPr>
          <a:lstStyle/>
          <a:p>
            <a:pPr>
              <a:spcBef>
                <a:spcPts val="0"/>
              </a:spcBef>
            </a:pPr>
            <a:r>
              <a:rPr lang="en" dirty="0"/>
              <a:t>Evaluation on User-Oriented Instructions</a:t>
            </a:r>
            <a:endParaRPr dirty="0"/>
          </a:p>
        </p:txBody>
      </p:sp>
      <p:sp>
        <p:nvSpPr>
          <p:cNvPr id="397" name="Google Shape;397;p58"/>
          <p:cNvSpPr txBox="1">
            <a:spLocks noGrp="1"/>
          </p:cNvSpPr>
          <p:nvPr>
            <p:ph type="sldNum" sz="quarter" idx="4294967295"/>
          </p:nvPr>
        </p:nvSpPr>
        <p:spPr>
          <a:xfrm>
            <a:off x="0" y="0"/>
            <a:ext cx="0" cy="0"/>
          </a:xfrm>
          <a:prstGeom prst="rect">
            <a:avLst/>
          </a:prstGeom>
          <a:noFill/>
          <a:ln>
            <a:noFill/>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9pPr>
          </a:lstStyle>
          <a:p>
            <a:fld id="{00000000-1234-1234-1234-123412341234}" type="slidenum">
              <a:rPr lang="en" smtClean="0">
                <a:latin typeface="Avenir Book" panose="02000503020000020003" pitchFamily="2" charset="0"/>
              </a:rPr>
              <a:pPr/>
              <a:t>305</a:t>
            </a:fld>
            <a:endParaRPr dirty="0">
              <a:latin typeface="Avenir Book" panose="02000503020000020003" pitchFamily="2" charset="0"/>
            </a:endParaRPr>
          </a:p>
        </p:txBody>
      </p:sp>
      <p:pic>
        <p:nvPicPr>
          <p:cNvPr id="9" name="Google Shape;393;p58">
            <a:extLst>
              <a:ext uri="{FF2B5EF4-FFF2-40B4-BE49-F238E27FC236}">
                <a16:creationId xmlns:a16="http://schemas.microsoft.com/office/drawing/2014/main" id="{D4E1BB27-3955-84CF-686F-4F3C38EECFC4}"/>
              </a:ext>
            </a:extLst>
          </p:cNvPr>
          <p:cNvPicPr preferRelativeResize="0"/>
          <p:nvPr/>
        </p:nvPicPr>
        <p:blipFill rotWithShape="1">
          <a:blip r:embed="rId3">
            <a:alphaModFix/>
          </a:blip>
          <a:srcRect l="11128" r="10092" b="11459"/>
          <a:stretch/>
        </p:blipFill>
        <p:spPr>
          <a:xfrm>
            <a:off x="53966" y="999923"/>
            <a:ext cx="6963528" cy="481503"/>
          </a:xfrm>
          <a:prstGeom prst="rect">
            <a:avLst/>
          </a:prstGeom>
          <a:noFill/>
          <a:ln>
            <a:noFill/>
          </a:ln>
        </p:spPr>
      </p:pic>
      <p:sp>
        <p:nvSpPr>
          <p:cNvPr id="4" name="Rectangle 3">
            <a:extLst>
              <a:ext uri="{FF2B5EF4-FFF2-40B4-BE49-F238E27FC236}">
                <a16:creationId xmlns:a16="http://schemas.microsoft.com/office/drawing/2014/main" id="{DE6547DD-EA22-921A-B5F6-C34F174C38E0}"/>
              </a:ext>
            </a:extLst>
          </p:cNvPr>
          <p:cNvSpPr/>
          <p:nvPr/>
        </p:nvSpPr>
        <p:spPr>
          <a:xfrm rot="3271276">
            <a:off x="4758750" y="4387021"/>
            <a:ext cx="352369" cy="51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a:extLst>
              <a:ext uri="{FF2B5EF4-FFF2-40B4-BE49-F238E27FC236}">
                <a16:creationId xmlns:a16="http://schemas.microsoft.com/office/drawing/2014/main" id="{92E875BF-1992-D020-58BC-509B1C3538A8}"/>
              </a:ext>
            </a:extLst>
          </p:cNvPr>
          <p:cNvSpPr txBox="1"/>
          <p:nvPr/>
        </p:nvSpPr>
        <p:spPr>
          <a:xfrm>
            <a:off x="6965598" y="1630022"/>
            <a:ext cx="1361927" cy="276999"/>
          </a:xfrm>
          <a:prstGeom prst="rect">
            <a:avLst/>
          </a:prstGeom>
          <a:noFill/>
        </p:spPr>
        <p:txBody>
          <a:bodyPr wrap="square">
            <a:spAutoFit/>
          </a:bodyPr>
          <a:lstStyle/>
          <a:p>
            <a:pPr algn="ctr"/>
            <a:r>
              <a:rPr lang="en-US" sz="1200" dirty="0">
                <a:solidFill>
                  <a:schemeClr val="tx1"/>
                </a:solidFill>
                <a:latin typeface="Avenir Book" panose="02000503020000020003" pitchFamily="2" charset="0"/>
              </a:rPr>
              <a:t>LM pretraining</a:t>
            </a:r>
          </a:p>
        </p:txBody>
      </p:sp>
      <p:sp>
        <p:nvSpPr>
          <p:cNvPr id="7" name="TextBox 6">
            <a:extLst>
              <a:ext uri="{FF2B5EF4-FFF2-40B4-BE49-F238E27FC236}">
                <a16:creationId xmlns:a16="http://schemas.microsoft.com/office/drawing/2014/main" id="{81A8E521-16D0-220D-BF16-DA9D97C6EF71}"/>
              </a:ext>
            </a:extLst>
          </p:cNvPr>
          <p:cNvSpPr txBox="1"/>
          <p:nvPr/>
        </p:nvSpPr>
        <p:spPr>
          <a:xfrm>
            <a:off x="6764203" y="2126443"/>
            <a:ext cx="1764716" cy="276999"/>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Avenir Book" panose="02000503020000020003" pitchFamily="2" charset="0"/>
              </a:rPr>
              <a:t>vanilla GPT3 (</a:t>
            </a:r>
            <a:r>
              <a:rPr lang="en-US" sz="1200" dirty="0" err="1">
                <a:solidFill>
                  <a:schemeClr val="tx1"/>
                </a:solidFill>
                <a:latin typeface="Consolas" panose="020B0609020204030204" pitchFamily="49" charset="0"/>
                <a:cs typeface="Consolas" panose="020B0609020204030204" pitchFamily="49" charset="0"/>
              </a:rPr>
              <a:t>davinci</a:t>
            </a:r>
            <a:r>
              <a:rPr lang="en-US" sz="1200" dirty="0">
                <a:solidFill>
                  <a:schemeClr val="tx1"/>
                </a:solidFill>
                <a:latin typeface="Avenir Book" panose="02000503020000020003" pitchFamily="2" charset="0"/>
              </a:rPr>
              <a:t>)</a:t>
            </a:r>
          </a:p>
        </p:txBody>
      </p:sp>
      <p:sp>
        <p:nvSpPr>
          <p:cNvPr id="8" name="TextBox 7">
            <a:extLst>
              <a:ext uri="{FF2B5EF4-FFF2-40B4-BE49-F238E27FC236}">
                <a16:creationId xmlns:a16="http://schemas.microsoft.com/office/drawing/2014/main" id="{35C2744D-3F4D-E267-4A96-8319810011E0}"/>
              </a:ext>
            </a:extLst>
          </p:cNvPr>
          <p:cNvSpPr txBox="1"/>
          <p:nvPr/>
        </p:nvSpPr>
        <p:spPr>
          <a:xfrm>
            <a:off x="6593293" y="2731779"/>
            <a:ext cx="2112531" cy="46166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Avenir Book" panose="02000503020000020003" pitchFamily="2" charset="0"/>
              </a:rPr>
              <a:t>GPT3-instruct (</a:t>
            </a:r>
            <a:r>
              <a:rPr lang="en-US" sz="1200" dirty="0">
                <a:solidFill>
                  <a:schemeClr val="tx1"/>
                </a:solidFill>
                <a:latin typeface="Consolas" panose="020B0609020204030204" pitchFamily="49" charset="0"/>
                <a:cs typeface="Consolas" panose="020B0609020204030204" pitchFamily="49" charset="0"/>
              </a:rPr>
              <a:t>davinci</a:t>
            </a:r>
            <a:r>
              <a:rPr lang="en-US" sz="1200" dirty="0">
                <a:latin typeface="Consolas" panose="020B0609020204030204" pitchFamily="49" charset="0"/>
                <a:cs typeface="Consolas" panose="020B0609020204030204" pitchFamily="49" charset="0"/>
              </a:rPr>
              <a:t>-001</a:t>
            </a:r>
            <a:r>
              <a:rPr lang="en-US" sz="1200" dirty="0">
                <a:latin typeface="Avenir Book" panose="02000503020000020003" pitchFamily="2" charset="0"/>
              </a:rPr>
              <a:t>)</a:t>
            </a:r>
            <a:endParaRPr lang="en-US" sz="1200" dirty="0">
              <a:solidFill>
                <a:schemeClr val="tx1"/>
              </a:solidFill>
              <a:latin typeface="Avenir Book" panose="02000503020000020003" pitchFamily="2" charset="0"/>
            </a:endParaRPr>
          </a:p>
        </p:txBody>
      </p:sp>
      <p:cxnSp>
        <p:nvCxnSpPr>
          <p:cNvPr id="10" name="Straight Arrow Connector 9">
            <a:extLst>
              <a:ext uri="{FF2B5EF4-FFF2-40B4-BE49-F238E27FC236}">
                <a16:creationId xmlns:a16="http://schemas.microsoft.com/office/drawing/2014/main" id="{1577C6F4-219A-1D76-2EFB-45DDB5CAE821}"/>
              </a:ext>
            </a:extLst>
          </p:cNvPr>
          <p:cNvCxnSpPr>
            <a:cxnSpLocks/>
            <a:stCxn id="6" idx="2"/>
            <a:endCxn id="7" idx="0"/>
          </p:cNvCxnSpPr>
          <p:nvPr/>
        </p:nvCxnSpPr>
        <p:spPr>
          <a:xfrm flipH="1">
            <a:off x="7646561" y="1907021"/>
            <a:ext cx="1" cy="21942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C26D14-3A57-7884-A1EC-7D4A51302DD2}"/>
              </a:ext>
            </a:extLst>
          </p:cNvPr>
          <p:cNvSpPr txBox="1"/>
          <p:nvPr/>
        </p:nvSpPr>
        <p:spPr>
          <a:xfrm>
            <a:off x="7603952" y="2415067"/>
            <a:ext cx="1361927" cy="276999"/>
          </a:xfrm>
          <a:prstGeom prst="rect">
            <a:avLst/>
          </a:prstGeom>
          <a:noFill/>
        </p:spPr>
        <p:txBody>
          <a:bodyPr wrap="square">
            <a:spAutoFit/>
          </a:bodyPr>
          <a:lstStyle/>
          <a:p>
            <a:pPr algn="ctr"/>
            <a:r>
              <a:rPr lang="en-US" sz="1200">
                <a:latin typeface="Avenir Book" panose="02000503020000020003" pitchFamily="2" charset="0"/>
              </a:rPr>
              <a:t>+ i</a:t>
            </a:r>
            <a:r>
              <a:rPr lang="en-US" sz="1200">
                <a:solidFill>
                  <a:schemeClr val="tx1"/>
                </a:solidFill>
                <a:latin typeface="Avenir Book" panose="02000503020000020003" pitchFamily="2" charset="0"/>
              </a:rPr>
              <a:t>nstruct-tuning</a:t>
            </a:r>
            <a:endParaRPr lang="en-US" sz="1200" dirty="0">
              <a:solidFill>
                <a:schemeClr val="tx1"/>
              </a:solidFill>
              <a:latin typeface="Avenir Book" panose="02000503020000020003" pitchFamily="2" charset="0"/>
            </a:endParaRPr>
          </a:p>
        </p:txBody>
      </p:sp>
      <p:cxnSp>
        <p:nvCxnSpPr>
          <p:cNvPr id="20" name="Straight Arrow Connector 19">
            <a:extLst>
              <a:ext uri="{FF2B5EF4-FFF2-40B4-BE49-F238E27FC236}">
                <a16:creationId xmlns:a16="http://schemas.microsoft.com/office/drawing/2014/main" id="{B7FEC9BD-A87E-437D-0CFB-AE45B627F4E9}"/>
              </a:ext>
            </a:extLst>
          </p:cNvPr>
          <p:cNvCxnSpPr>
            <a:cxnSpLocks/>
            <a:stCxn id="7" idx="2"/>
            <a:endCxn id="8" idx="0"/>
          </p:cNvCxnSpPr>
          <p:nvPr/>
        </p:nvCxnSpPr>
        <p:spPr>
          <a:xfrm>
            <a:off x="7646561" y="2403442"/>
            <a:ext cx="2998" cy="32833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B641095-AA27-2136-E76A-C25A9A9E3C27}"/>
              </a:ext>
            </a:extLst>
          </p:cNvPr>
          <p:cNvGrpSpPr>
            <a:grpSpLocks noChangeAspect="1"/>
          </p:cNvGrpSpPr>
          <p:nvPr/>
        </p:nvGrpSpPr>
        <p:grpSpPr>
          <a:xfrm>
            <a:off x="523835" y="1641510"/>
            <a:ext cx="1818389" cy="3286066"/>
            <a:chOff x="1303233" y="2495538"/>
            <a:chExt cx="2149963" cy="3671031"/>
          </a:xfrm>
        </p:grpSpPr>
        <p:pic>
          <p:nvPicPr>
            <p:cNvPr id="54" name="Google Shape;394;p58">
              <a:extLst>
                <a:ext uri="{FF2B5EF4-FFF2-40B4-BE49-F238E27FC236}">
                  <a16:creationId xmlns:a16="http://schemas.microsoft.com/office/drawing/2014/main" id="{447F13E3-F2BB-D46F-75AB-74421B468B19}"/>
                </a:ext>
              </a:extLst>
            </p:cNvPr>
            <p:cNvPicPr preferRelativeResize="0"/>
            <p:nvPr/>
          </p:nvPicPr>
          <p:blipFill rotWithShape="1">
            <a:blip r:embed="rId4">
              <a:alphaModFix/>
            </a:blip>
            <a:srcRect r="70760" b="4215"/>
            <a:stretch/>
          </p:blipFill>
          <p:spPr>
            <a:xfrm>
              <a:off x="1303233" y="2495538"/>
              <a:ext cx="1747954" cy="3671031"/>
            </a:xfrm>
            <a:prstGeom prst="rect">
              <a:avLst/>
            </a:prstGeom>
            <a:noFill/>
            <a:ln>
              <a:noFill/>
            </a:ln>
          </p:spPr>
        </p:pic>
        <p:sp>
          <p:nvSpPr>
            <p:cNvPr id="55" name="Rectangle 54">
              <a:extLst>
                <a:ext uri="{FF2B5EF4-FFF2-40B4-BE49-F238E27FC236}">
                  <a16:creationId xmlns:a16="http://schemas.microsoft.com/office/drawing/2014/main" id="{DB05D49E-3F4B-BEEA-B495-CBB93F924BFF}"/>
                </a:ext>
              </a:extLst>
            </p:cNvPr>
            <p:cNvSpPr/>
            <p:nvPr/>
          </p:nvSpPr>
          <p:spPr>
            <a:xfrm rot="3839491">
              <a:off x="2587854" y="5258074"/>
              <a:ext cx="552994" cy="117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52" name="Google Shape;394;p58">
            <a:extLst>
              <a:ext uri="{FF2B5EF4-FFF2-40B4-BE49-F238E27FC236}">
                <a16:creationId xmlns:a16="http://schemas.microsoft.com/office/drawing/2014/main" id="{25EAD72C-42B1-A0C7-19D2-9EC13E84E3C3}"/>
              </a:ext>
            </a:extLst>
          </p:cNvPr>
          <p:cNvPicPr preferRelativeResize="0">
            <a:picLocks noChangeAspect="1"/>
          </p:cNvPicPr>
          <p:nvPr/>
        </p:nvPicPr>
        <p:blipFill rotWithShape="1">
          <a:blip r:embed="rId4">
            <a:alphaModFix/>
          </a:blip>
          <a:srcRect l="80333" b="7351"/>
          <a:stretch/>
        </p:blipFill>
        <p:spPr>
          <a:xfrm>
            <a:off x="2002213" y="1641508"/>
            <a:ext cx="994400" cy="3178491"/>
          </a:xfrm>
          <a:prstGeom prst="rect">
            <a:avLst/>
          </a:prstGeom>
          <a:noFill/>
          <a:ln>
            <a:noFill/>
          </a:ln>
        </p:spPr>
      </p:pic>
      <p:pic>
        <p:nvPicPr>
          <p:cNvPr id="53" name="Google Shape;395;p58">
            <a:extLst>
              <a:ext uri="{FF2B5EF4-FFF2-40B4-BE49-F238E27FC236}">
                <a16:creationId xmlns:a16="http://schemas.microsoft.com/office/drawing/2014/main" id="{D0EB54CC-7DBE-0C3C-D80A-4B902C56ECE4}"/>
              </a:ext>
            </a:extLst>
          </p:cNvPr>
          <p:cNvPicPr preferRelativeResize="0">
            <a:picLocks noChangeAspect="1"/>
          </p:cNvPicPr>
          <p:nvPr/>
        </p:nvPicPr>
        <p:blipFill rotWithShape="1">
          <a:blip r:embed="rId5">
            <a:alphaModFix/>
          </a:blip>
          <a:srcRect r="65009" b="7351"/>
          <a:stretch/>
        </p:blipFill>
        <p:spPr>
          <a:xfrm>
            <a:off x="2984529" y="1640135"/>
            <a:ext cx="1065352" cy="3178491"/>
          </a:xfrm>
          <a:prstGeom prst="rect">
            <a:avLst/>
          </a:prstGeom>
          <a:noFill/>
          <a:ln>
            <a:noFill/>
          </a:ln>
        </p:spPr>
      </p:pic>
      <p:sp>
        <p:nvSpPr>
          <p:cNvPr id="56" name="Rectangle 55">
            <a:extLst>
              <a:ext uri="{FF2B5EF4-FFF2-40B4-BE49-F238E27FC236}">
                <a16:creationId xmlns:a16="http://schemas.microsoft.com/office/drawing/2014/main" id="{3AE305FE-F0DE-0483-3D4F-5E88E0AA9DF4}"/>
              </a:ext>
            </a:extLst>
          </p:cNvPr>
          <p:cNvSpPr/>
          <p:nvPr/>
        </p:nvSpPr>
        <p:spPr>
          <a:xfrm rot="3839491">
            <a:off x="4087351" y="3904455"/>
            <a:ext cx="291734" cy="115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ounded Rectangle 29">
            <a:extLst>
              <a:ext uri="{FF2B5EF4-FFF2-40B4-BE49-F238E27FC236}">
                <a16:creationId xmlns:a16="http://schemas.microsoft.com/office/drawing/2014/main" id="{BFEAA9B3-6999-31BE-1861-0ECC0606B2CA}"/>
              </a:ext>
            </a:extLst>
          </p:cNvPr>
          <p:cNvSpPr/>
          <p:nvPr/>
        </p:nvSpPr>
        <p:spPr>
          <a:xfrm>
            <a:off x="4572000" y="3482825"/>
            <a:ext cx="4393879" cy="1013966"/>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Avenir Book" panose="02000503020000020003" pitchFamily="2" charset="0"/>
                <a:cs typeface="Calibri"/>
              </a:rPr>
              <a:t>Noisy, but diverse “self-instruct” data ~ thousands of clean human-written data</a:t>
            </a:r>
            <a:endParaRPr lang="en-US" sz="1800" dirty="0">
              <a:solidFill>
                <a:schemeClr val="tx1"/>
              </a:solidFill>
              <a:latin typeface="Avenir Book" panose="02000503020000020003" pitchFamily="2" charset="0"/>
            </a:endParaRPr>
          </a:p>
        </p:txBody>
      </p:sp>
      <p:sp>
        <p:nvSpPr>
          <p:cNvPr id="3" name="TextBox 2">
            <a:extLst>
              <a:ext uri="{FF2B5EF4-FFF2-40B4-BE49-F238E27FC236}">
                <a16:creationId xmlns:a16="http://schemas.microsoft.com/office/drawing/2014/main" id="{1E35D74D-5D99-B913-37C4-960B31F7F9BF}"/>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Avenir Book" panose="02000503020000020003" pitchFamily="2" charset="0"/>
              </a:rPr>
              <a:t>[Self-Instruct: Aligning Language Model with Self-Generated Instructions, Wang et al. 2023]</a:t>
            </a:r>
            <a:endParaRPr lang="en-US" sz="1050" dirty="0">
              <a:latin typeface="Avenir Book" panose="02000503020000020003" pitchFamily="2" charset="0"/>
            </a:endParaRPr>
          </a:p>
        </p:txBody>
      </p:sp>
    </p:spTree>
    <p:extLst>
      <p:ext uri="{BB962C8B-B14F-4D97-AF65-F5344CB8AC3E}">
        <p14:creationId xmlns:p14="http://schemas.microsoft.com/office/powerpoint/2010/main" val="366071502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a:spcBef>
                <a:spcPts val="0"/>
              </a:spcBef>
            </a:pPr>
            <a:r>
              <a:rPr lang="en-US" dirty="0"/>
              <a:t>Summary Thus Far </a:t>
            </a:r>
            <a:endParaRPr dirty="0"/>
          </a:p>
        </p:txBody>
      </p:sp>
      <p:sp>
        <p:nvSpPr>
          <p:cNvPr id="420" name="Google Shape;420;p61"/>
          <p:cNvSpPr txBox="1">
            <a:spLocks noGrp="1"/>
          </p:cNvSpPr>
          <p:nvPr>
            <p:ph type="body" sz="quarter" idx="16"/>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marL="457189" indent="-342892">
              <a:lnSpc>
                <a:spcPct val="150000"/>
              </a:lnSpc>
              <a:spcBef>
                <a:spcPts val="0"/>
              </a:spcBef>
              <a:buSzPts val="1800"/>
              <a:buChar char="●"/>
            </a:pPr>
            <a:r>
              <a:rPr lang="en" sz="1800" dirty="0"/>
              <a:t>Evidence suggest that we probably can reduce the reliance on </a:t>
            </a:r>
            <a:r>
              <a:rPr lang="en" sz="1800" dirty="0">
                <a:solidFill>
                  <a:srgbClr val="C00000"/>
                </a:solidFill>
              </a:rPr>
              <a:t>human</a:t>
            </a:r>
            <a:r>
              <a:rPr lang="en" sz="1800" dirty="0"/>
              <a:t> annotations in the “alignment” stage</a:t>
            </a:r>
            <a:endParaRPr lang="en" sz="1800" dirty="0">
              <a:solidFill>
                <a:srgbClr val="00B050"/>
              </a:solidFill>
            </a:endParaRPr>
          </a:p>
          <a:p>
            <a:pPr marL="800089" lvl="1" indent="-342892">
              <a:lnSpc>
                <a:spcPct val="150000"/>
              </a:lnSpc>
              <a:spcBef>
                <a:spcPts val="0"/>
              </a:spcBef>
              <a:buSzPts val="1800"/>
              <a:buChar char="●"/>
            </a:pPr>
            <a:r>
              <a:rPr lang="en" sz="1500" dirty="0">
                <a:solidFill>
                  <a:srgbClr val="00B050"/>
                </a:solidFill>
              </a:rPr>
              <a:t>Data diversity</a:t>
            </a:r>
            <a:r>
              <a:rPr lang="en" sz="1500" dirty="0"/>
              <a:t> seems to be necessary for building successful generalist models. </a:t>
            </a:r>
            <a:br>
              <a:rPr lang="en" sz="1500" dirty="0"/>
            </a:br>
            <a:endParaRPr lang="en" dirty="0"/>
          </a:p>
          <a:p>
            <a:pPr marL="457189" indent="-342892">
              <a:lnSpc>
                <a:spcPct val="150000"/>
              </a:lnSpc>
              <a:spcBef>
                <a:spcPts val="0"/>
              </a:spcBef>
              <a:buSzPts val="1800"/>
              <a:buChar char="●"/>
            </a:pPr>
            <a:r>
              <a:rPr lang="en" sz="1800" dirty="0"/>
              <a:t>Self-Instruct: Rely on creativity induced by an LLM’s themselves. </a:t>
            </a:r>
          </a:p>
          <a:p>
            <a:pPr marL="800089" lvl="1" indent="-342892">
              <a:lnSpc>
                <a:spcPct val="150000"/>
              </a:lnSpc>
              <a:spcBef>
                <a:spcPts val="0"/>
              </a:spcBef>
              <a:buSzPts val="1800"/>
              <a:buFont typeface="Arial" panose="020B0604020202020204" pitchFamily="34" charset="0"/>
              <a:buChar char="●"/>
            </a:pPr>
            <a:r>
              <a:rPr lang="en" sz="1500" dirty="0"/>
              <a:t>Applicable to a broad range of LLMs.</a:t>
            </a:r>
            <a:endParaRPr sz="1500" dirty="0"/>
          </a:p>
          <a:p>
            <a:pPr marL="800089" lvl="1" indent="-342892">
              <a:lnSpc>
                <a:spcPct val="150000"/>
              </a:lnSpc>
              <a:spcBef>
                <a:spcPts val="0"/>
              </a:spcBef>
              <a:buSzPts val="1800"/>
              <a:buFont typeface="Arial" panose="020B0604020202020204" pitchFamily="34" charset="0"/>
              <a:buChar char="●"/>
            </a:pPr>
            <a:r>
              <a:rPr lang="en" sz="1500" dirty="0"/>
              <a:t>Several open-source models utilize “Self-Instruct” data. </a:t>
            </a:r>
          </a:p>
        </p:txBody>
      </p:sp>
      <p:sp>
        <p:nvSpPr>
          <p:cNvPr id="419" name="Google Shape;419;p61"/>
          <p:cNvSpPr txBox="1">
            <a:spLocks noGrp="1"/>
          </p:cNvSpPr>
          <p:nvPr>
            <p:ph type="sldNum" sz="quarter" idx="4294967295"/>
          </p:nvPr>
        </p:nvSpPr>
        <p:spPr>
          <a:xfrm>
            <a:off x="0" y="0"/>
            <a:ext cx="0" cy="0"/>
          </a:xfrm>
          <a:prstGeom prst="rect">
            <a:avLst/>
          </a:prstGeom>
          <a:noFill/>
          <a:ln>
            <a:noFill/>
          </a:ln>
        </p:spPr>
        <p:txBody>
          <a:bodyPr spcFirstLastPara="1" wrap="square" lIns="68569" tIns="68569" rIns="68569" bIns="68569"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latin typeface="Avenir Book" panose="02000503020000020003" pitchFamily="2" charset="0"/>
              </a:rPr>
              <a:pPr/>
              <a:t>306</a:t>
            </a:fld>
            <a:endParaRPr dirty="0">
              <a:latin typeface="Avenir Book" panose="02000503020000020003" pitchFamily="2" charset="0"/>
            </a:endParaRPr>
          </a:p>
        </p:txBody>
      </p:sp>
      <p:sp>
        <p:nvSpPr>
          <p:cNvPr id="2" name="TextBox 1">
            <a:extLst>
              <a:ext uri="{FF2B5EF4-FFF2-40B4-BE49-F238E27FC236}">
                <a16:creationId xmlns:a16="http://schemas.microsoft.com/office/drawing/2014/main" id="{8ACB4ED2-3E5A-42D0-987C-35AE7BD42C9C}"/>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latin typeface="Avenir Book" panose="02000503020000020003" pitchFamily="2" charset="0"/>
              </a:rPr>
              <a:t>(* See also concurrent work: Unnatural-Instructions [</a:t>
            </a:r>
            <a:r>
              <a:rPr lang="en-US" sz="1050" dirty="0" err="1">
                <a:latin typeface="Avenir Book" panose="02000503020000020003" pitchFamily="2" charset="0"/>
              </a:rPr>
              <a:t>Honovich</a:t>
            </a:r>
            <a:r>
              <a:rPr lang="en-US" sz="1050" dirty="0">
                <a:latin typeface="Avenir Book" panose="02000503020000020003" pitchFamily="2" charset="0"/>
              </a:rPr>
              <a:t> et al. 2022] and Self-Chat [Xu et al. 2023] )</a:t>
            </a:r>
          </a:p>
        </p:txBody>
      </p:sp>
    </p:spTree>
    <p:extLst>
      <p:ext uri="{BB962C8B-B14F-4D97-AF65-F5344CB8AC3E}">
        <p14:creationId xmlns:p14="http://schemas.microsoft.com/office/powerpoint/2010/main" val="2094576968"/>
      </p:ext>
    </p:extLst>
  </p:cSld>
  <p:clrMapOvr>
    <a:masterClrMapping/>
  </p:clrMapOvr>
  <p:transition/>
  <p:extLst>
    <p:ext uri="{6950BFC3-D8DA-4A85-94F7-54DA5524770B}">
      <p188:commentRel xmlns:p188="http://schemas.microsoft.com/office/powerpoint/2018/8/main" r:id="rId3"/>
    </p:ext>
  </p:extLs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dirty="0"/>
              <a:t>Impact: Learning from AI Feedback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dirty="0"/>
              <a:t>Open-source models adopted Self-Instruct data generation. </a:t>
            </a:r>
          </a:p>
          <a:p>
            <a:pPr lvl="1"/>
            <a:r>
              <a:rPr lang="en-US" dirty="0" err="1"/>
              <a:t>Alphaca</a:t>
            </a:r>
            <a:r>
              <a:rPr lang="en-US" dirty="0"/>
              <a:t>, Zephyr, etc. </a:t>
            </a:r>
          </a:p>
          <a:p>
            <a:pPr marL="0" indent="0">
              <a:buNone/>
            </a:pPr>
            <a:endParaRPr lang="en-US" dirty="0"/>
          </a:p>
          <a:p>
            <a:r>
              <a:rPr lang="en-US" dirty="0"/>
              <a:t>LLMs used directly as a reward during alignment, skipping the data generation. </a:t>
            </a:r>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dirty="0"/>
          </a:p>
        </p:txBody>
      </p:sp>
      <p:sp>
        <p:nvSpPr>
          <p:cNvPr id="7" name="TextBox 6">
            <a:extLst>
              <a:ext uri="{FF2B5EF4-FFF2-40B4-BE49-F238E27FC236}">
                <a16:creationId xmlns:a16="http://schemas.microsoft.com/office/drawing/2014/main" id="{7D440DDB-3DC9-3F38-49C3-EDAE6FD93B6F}"/>
              </a:ext>
            </a:extLst>
          </p:cNvPr>
          <p:cNvSpPr txBox="1"/>
          <p:nvPr/>
        </p:nvSpPr>
        <p:spPr>
          <a:xfrm>
            <a:off x="3121602" y="1681118"/>
            <a:ext cx="3543300" cy="300082"/>
          </a:xfrm>
          <a:prstGeom prst="rect">
            <a:avLst/>
          </a:prstGeom>
          <a:noFill/>
        </p:spPr>
        <p:txBody>
          <a:bodyPr wrap="square">
            <a:spAutoFit/>
          </a:bodyPr>
          <a:lstStyle/>
          <a:p>
            <a:pPr algn="ctr"/>
            <a:r>
              <a:rPr lang="en-US" sz="1350" dirty="0">
                <a:solidFill>
                  <a:srgbClr val="595959"/>
                </a:solidFill>
                <a:latin typeface="Avenir Book" panose="02000503020000020003" pitchFamily="2" charset="0"/>
              </a:rPr>
              <a:t>[</a:t>
            </a:r>
            <a:r>
              <a:rPr lang="en-US" sz="1350" dirty="0" err="1">
                <a:solidFill>
                  <a:srgbClr val="595959"/>
                </a:solidFill>
                <a:latin typeface="Avenir Book" panose="02000503020000020003" pitchFamily="2" charset="0"/>
              </a:rPr>
              <a:t>Taori</a:t>
            </a:r>
            <a:r>
              <a:rPr lang="en-US" sz="1350" dirty="0">
                <a:solidFill>
                  <a:srgbClr val="595959"/>
                </a:solidFill>
                <a:latin typeface="Avenir Book" panose="02000503020000020003" pitchFamily="2" charset="0"/>
              </a:rPr>
              <a:t> et al. 2023; Tunstall et al. 2023]</a:t>
            </a:r>
            <a:endParaRPr lang="en-US" sz="1350" dirty="0">
              <a:latin typeface="Avenir Book" panose="02000503020000020003" pitchFamily="2" charset="0"/>
            </a:endParaRPr>
          </a:p>
        </p:txBody>
      </p:sp>
      <p:sp>
        <p:nvSpPr>
          <p:cNvPr id="8" name="TextBox 7">
            <a:extLst>
              <a:ext uri="{FF2B5EF4-FFF2-40B4-BE49-F238E27FC236}">
                <a16:creationId xmlns:a16="http://schemas.microsoft.com/office/drawing/2014/main" id="{1E67C672-E7B2-6575-2003-C29F68A38924}"/>
              </a:ext>
            </a:extLst>
          </p:cNvPr>
          <p:cNvSpPr txBox="1"/>
          <p:nvPr/>
        </p:nvSpPr>
        <p:spPr>
          <a:xfrm>
            <a:off x="2800350" y="2571750"/>
            <a:ext cx="3543300" cy="300082"/>
          </a:xfrm>
          <a:prstGeom prst="rect">
            <a:avLst/>
          </a:prstGeom>
          <a:noFill/>
        </p:spPr>
        <p:txBody>
          <a:bodyPr wrap="square">
            <a:spAutoFit/>
          </a:bodyPr>
          <a:lstStyle/>
          <a:p>
            <a:pPr algn="ctr"/>
            <a:r>
              <a:rPr lang="en-US" sz="1350" dirty="0">
                <a:solidFill>
                  <a:srgbClr val="595959"/>
                </a:solidFill>
                <a:latin typeface="Avenir Book" panose="02000503020000020003" pitchFamily="2" charset="0"/>
              </a:rPr>
              <a:t>[Lee et al. 2023; many others]</a:t>
            </a:r>
            <a:endParaRPr lang="en-US" sz="1350" dirty="0">
              <a:latin typeface="Avenir Book" panose="02000503020000020003" pitchFamily="2" charset="0"/>
            </a:endParaRPr>
          </a:p>
        </p:txBody>
      </p:sp>
      <p:pic>
        <p:nvPicPr>
          <p:cNvPr id="10" name="Picture 9" descr="A close-up of a white background&#10;&#10;Description automatically generated">
            <a:extLst>
              <a:ext uri="{FF2B5EF4-FFF2-40B4-BE49-F238E27FC236}">
                <a16:creationId xmlns:a16="http://schemas.microsoft.com/office/drawing/2014/main" id="{AB5CA13C-5FA5-CBB1-E7EC-2D87CF10CE4E}"/>
              </a:ext>
            </a:extLst>
          </p:cNvPr>
          <p:cNvPicPr>
            <a:picLocks noChangeAspect="1"/>
          </p:cNvPicPr>
          <p:nvPr/>
        </p:nvPicPr>
        <p:blipFill rotWithShape="1">
          <a:blip r:embed="rId3"/>
          <a:srcRect l="2778" t="13302" r="2778"/>
          <a:stretch/>
        </p:blipFill>
        <p:spPr>
          <a:xfrm>
            <a:off x="2927333" y="2995890"/>
            <a:ext cx="5505450" cy="1733273"/>
          </a:xfrm>
          <a:prstGeom prst="rect">
            <a:avLst/>
          </a:prstGeom>
          <a:ln>
            <a:noFill/>
          </a:ln>
          <a:effectLst>
            <a:outerShdw blurRad="292100" dist="139700" dir="2700000" algn="tl" rotWithShape="0">
              <a:srgbClr val="333333">
                <a:alpha val="65000"/>
              </a:srgbClr>
            </a:outerShdw>
          </a:effectLst>
        </p:spPr>
      </p:pic>
      <p:grpSp>
        <p:nvGrpSpPr>
          <p:cNvPr id="11" name="object 9">
            <a:extLst>
              <a:ext uri="{FF2B5EF4-FFF2-40B4-BE49-F238E27FC236}">
                <a16:creationId xmlns:a16="http://schemas.microsoft.com/office/drawing/2014/main" id="{A17D1702-FA9A-ABAE-0981-8B9981CCE438}"/>
              </a:ext>
            </a:extLst>
          </p:cNvPr>
          <p:cNvGrpSpPr/>
          <p:nvPr/>
        </p:nvGrpSpPr>
        <p:grpSpPr>
          <a:xfrm>
            <a:off x="848444" y="3628310"/>
            <a:ext cx="675085" cy="379334"/>
            <a:chOff x="7330249" y="4692205"/>
            <a:chExt cx="1200150" cy="674370"/>
          </a:xfrm>
        </p:grpSpPr>
        <p:sp>
          <p:nvSpPr>
            <p:cNvPr id="12" name="object 10">
              <a:extLst>
                <a:ext uri="{FF2B5EF4-FFF2-40B4-BE49-F238E27FC236}">
                  <a16:creationId xmlns:a16="http://schemas.microsoft.com/office/drawing/2014/main" id="{A095C92C-C9AD-83F9-55A5-BEA4AF81BCB9}"/>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13" name="object 11">
              <a:extLst>
                <a:ext uri="{FF2B5EF4-FFF2-40B4-BE49-F238E27FC236}">
                  <a16:creationId xmlns:a16="http://schemas.microsoft.com/office/drawing/2014/main" id="{0A1637A0-DD7A-6FB7-787E-EF4BE537E52A}"/>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14" name="object 12">
            <a:extLst>
              <a:ext uri="{FF2B5EF4-FFF2-40B4-BE49-F238E27FC236}">
                <a16:creationId xmlns:a16="http://schemas.microsoft.com/office/drawing/2014/main" id="{04170602-9C28-EDF7-97A7-63051B08B11A}"/>
              </a:ext>
            </a:extLst>
          </p:cNvPr>
          <p:cNvSpPr txBox="1"/>
          <p:nvPr/>
        </p:nvSpPr>
        <p:spPr>
          <a:xfrm>
            <a:off x="993297" y="3698256"/>
            <a:ext cx="344750" cy="214963"/>
          </a:xfrm>
          <a:prstGeom prst="rect">
            <a:avLst/>
          </a:prstGeom>
        </p:spPr>
        <p:txBody>
          <a:bodyPr vert="horz" wrap="square" lIns="0" tIns="7144" rIns="0" bIns="0" rtlCol="0">
            <a:spAutoFit/>
          </a:bodyPr>
          <a:lstStyle/>
          <a:p>
            <a:pPr marL="7144" algn="ctr">
              <a:spcBef>
                <a:spcPts val="56"/>
              </a:spcBef>
            </a:pPr>
            <a:r>
              <a:rPr sz="1350" spc="-40" dirty="0">
                <a:latin typeface="Corbel" panose="020B0503020204020204" pitchFamily="34" charset="0"/>
                <a:cs typeface="Tahoma"/>
              </a:rPr>
              <a:t>LM</a:t>
            </a:r>
            <a:endParaRPr sz="1350" dirty="0">
              <a:latin typeface="Corbel" panose="020B0503020204020204" pitchFamily="34" charset="0"/>
              <a:cs typeface="Tahoma"/>
            </a:endParaRPr>
          </a:p>
        </p:txBody>
      </p:sp>
      <p:sp>
        <p:nvSpPr>
          <p:cNvPr id="15" name="object 13">
            <a:extLst>
              <a:ext uri="{FF2B5EF4-FFF2-40B4-BE49-F238E27FC236}">
                <a16:creationId xmlns:a16="http://schemas.microsoft.com/office/drawing/2014/main" id="{EF5F530A-D7FD-AE5F-5B29-4D68FF6216FF}"/>
              </a:ext>
            </a:extLst>
          </p:cNvPr>
          <p:cNvSpPr/>
          <p:nvPr/>
        </p:nvSpPr>
        <p:spPr>
          <a:xfrm>
            <a:off x="1606789" y="3769863"/>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6" name="object 14">
            <a:extLst>
              <a:ext uri="{FF2B5EF4-FFF2-40B4-BE49-F238E27FC236}">
                <a16:creationId xmlns:a16="http://schemas.microsoft.com/office/drawing/2014/main" id="{E5832151-DD61-5CA4-FB76-21356D45887B}"/>
              </a:ext>
            </a:extLst>
          </p:cNvPr>
          <p:cNvSpPr txBox="1"/>
          <p:nvPr/>
        </p:nvSpPr>
        <p:spPr>
          <a:xfrm>
            <a:off x="1922383" y="3700042"/>
            <a:ext cx="877967" cy="163090"/>
          </a:xfrm>
          <a:prstGeom prst="rect">
            <a:avLst/>
          </a:prstGeom>
        </p:spPr>
        <p:txBody>
          <a:bodyPr vert="horz" wrap="square" lIns="0" tIns="7144" rIns="0" bIns="0" rtlCol="0">
            <a:spAutoFit/>
          </a:bodyPr>
          <a:lstStyle/>
          <a:p>
            <a:pPr marL="7144" algn="ctr">
              <a:spcBef>
                <a:spcPts val="56"/>
              </a:spcBef>
            </a:pPr>
            <a:r>
              <a:rPr lang="en-US" sz="1013" spc="-3" dirty="0">
                <a:latin typeface="Corbel" panose="020B0503020204020204" pitchFamily="34" charset="0"/>
                <a:cs typeface="Calibri"/>
              </a:rPr>
              <a:t>Model output</a:t>
            </a:r>
            <a:endParaRPr sz="1013" dirty="0">
              <a:latin typeface="Corbel" panose="020B0503020204020204" pitchFamily="34" charset="0"/>
              <a:cs typeface="Calibri"/>
            </a:endParaRPr>
          </a:p>
        </p:txBody>
      </p:sp>
      <p:grpSp>
        <p:nvGrpSpPr>
          <p:cNvPr id="17" name="object 15">
            <a:extLst>
              <a:ext uri="{FF2B5EF4-FFF2-40B4-BE49-F238E27FC236}">
                <a16:creationId xmlns:a16="http://schemas.microsoft.com/office/drawing/2014/main" id="{BE7E2B69-1F2E-9593-9CFA-121C4C00B057}"/>
              </a:ext>
            </a:extLst>
          </p:cNvPr>
          <p:cNvGrpSpPr/>
          <p:nvPr/>
        </p:nvGrpSpPr>
        <p:grpSpPr>
          <a:xfrm>
            <a:off x="1053326" y="3328273"/>
            <a:ext cx="1363385" cy="305396"/>
            <a:chOff x="7694485" y="4158805"/>
            <a:chExt cx="2423795" cy="542925"/>
          </a:xfrm>
        </p:grpSpPr>
        <p:sp>
          <p:nvSpPr>
            <p:cNvPr id="18" name="object 16">
              <a:extLst>
                <a:ext uri="{FF2B5EF4-FFF2-40B4-BE49-F238E27FC236}">
                  <a16:creationId xmlns:a16="http://schemas.microsoft.com/office/drawing/2014/main" id="{7DA7B29D-BAAB-D1BC-B153-1EFE5F5C130D}"/>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9" name="object 17">
              <a:extLst>
                <a:ext uri="{FF2B5EF4-FFF2-40B4-BE49-F238E27FC236}">
                  <a16:creationId xmlns:a16="http://schemas.microsoft.com/office/drawing/2014/main" id="{9E4B092A-5820-A2A2-CB10-14660DD7168A}"/>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spTree>
    <p:extLst>
      <p:ext uri="{BB962C8B-B14F-4D97-AF65-F5344CB8AC3E}">
        <p14:creationId xmlns:p14="http://schemas.microsoft.com/office/powerpoint/2010/main" val="26141117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sz="3000" dirty="0"/>
              <a:t>Training LLMs with LLM Feedback: </a:t>
            </a:r>
            <a:br>
              <a:rPr lang="en-US" sz="3000" dirty="0"/>
            </a:br>
            <a:r>
              <a:rPr lang="en-US" sz="3000" dirty="0"/>
              <a:t>The Bottleneck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dirty="0"/>
              <a:t>Model feedback is a powerful idea, but … </a:t>
            </a:r>
          </a:p>
          <a:p>
            <a:r>
              <a:rPr lang="en-US" dirty="0"/>
              <a:t>It has many limitations …  </a:t>
            </a:r>
          </a:p>
          <a:p>
            <a:pPr lvl="1"/>
            <a:r>
              <a:rPr lang="en-US" dirty="0"/>
              <a:t>It amplifies existing biases.</a:t>
            </a:r>
          </a:p>
          <a:p>
            <a:pPr lvl="1"/>
            <a:r>
              <a:rPr lang="en-US" dirty="0"/>
              <a:t>It is still confined to the [implicit] boundaries defined by the its prompts.</a:t>
            </a:r>
          </a:p>
          <a:p>
            <a:pPr lvl="1"/>
            <a:r>
              <a:rPr lang="en-US" dirty="0"/>
              <a:t>LLMs work best in high-data regime. They fail when data is thin. </a:t>
            </a:r>
          </a:p>
          <a:p>
            <a:pPr lvl="1"/>
            <a:endParaRPr lang="en-US" dirty="0"/>
          </a:p>
          <a:p>
            <a:pPr lvl="1"/>
            <a:endParaRPr lang="en-US" dirty="0"/>
          </a:p>
          <a:p>
            <a:pPr lvl="1"/>
            <a:endParaRPr lang="en-US" dirty="0"/>
          </a:p>
          <a:p>
            <a:r>
              <a:rPr lang="en-US" dirty="0"/>
              <a:t>Training with self-feedback is unlikely to be the way to </a:t>
            </a:r>
            <a:br>
              <a:rPr lang="en-US" dirty="0"/>
            </a:br>
            <a:r>
              <a:rPr lang="en-US" dirty="0"/>
              <a:t>the moon! </a:t>
            </a:r>
          </a:p>
          <a:p>
            <a:pPr lvl="1"/>
            <a:endParaRPr lang="en-US" dirty="0"/>
          </a:p>
          <a:p>
            <a:endParaRPr lang="en-US" dirty="0"/>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dirty="0"/>
          </a:p>
        </p:txBody>
      </p:sp>
      <p:grpSp>
        <p:nvGrpSpPr>
          <p:cNvPr id="5" name="object 9">
            <a:extLst>
              <a:ext uri="{FF2B5EF4-FFF2-40B4-BE49-F238E27FC236}">
                <a16:creationId xmlns:a16="http://schemas.microsoft.com/office/drawing/2014/main" id="{2FA3EC9E-CFD9-B4A9-41BB-607B2C13F4B3}"/>
              </a:ext>
            </a:extLst>
          </p:cNvPr>
          <p:cNvGrpSpPr/>
          <p:nvPr/>
        </p:nvGrpSpPr>
        <p:grpSpPr>
          <a:xfrm>
            <a:off x="6584875" y="1495008"/>
            <a:ext cx="675085" cy="379334"/>
            <a:chOff x="7330249" y="4692205"/>
            <a:chExt cx="1200150" cy="674370"/>
          </a:xfrm>
        </p:grpSpPr>
        <p:sp>
          <p:nvSpPr>
            <p:cNvPr id="6" name="object 10">
              <a:extLst>
                <a:ext uri="{FF2B5EF4-FFF2-40B4-BE49-F238E27FC236}">
                  <a16:creationId xmlns:a16="http://schemas.microsoft.com/office/drawing/2014/main" id="{C4D04A5B-7394-C957-536E-2F18FA07871B}"/>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7" name="object 11">
              <a:extLst>
                <a:ext uri="{FF2B5EF4-FFF2-40B4-BE49-F238E27FC236}">
                  <a16:creationId xmlns:a16="http://schemas.microsoft.com/office/drawing/2014/main" id="{D5A60A18-754E-F343-C09D-42FAB4FEF41D}"/>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8" name="object 12">
            <a:extLst>
              <a:ext uri="{FF2B5EF4-FFF2-40B4-BE49-F238E27FC236}">
                <a16:creationId xmlns:a16="http://schemas.microsoft.com/office/drawing/2014/main" id="{FBF9475A-64C7-5707-6DFE-5793F8E6EE21}"/>
              </a:ext>
            </a:extLst>
          </p:cNvPr>
          <p:cNvSpPr txBox="1"/>
          <p:nvPr/>
        </p:nvSpPr>
        <p:spPr>
          <a:xfrm>
            <a:off x="6729728" y="1564954"/>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9" name="object 13">
            <a:extLst>
              <a:ext uri="{FF2B5EF4-FFF2-40B4-BE49-F238E27FC236}">
                <a16:creationId xmlns:a16="http://schemas.microsoft.com/office/drawing/2014/main" id="{BE6C29D6-EFEB-5B82-728F-00727D876A4F}"/>
              </a:ext>
            </a:extLst>
          </p:cNvPr>
          <p:cNvSpPr/>
          <p:nvPr/>
        </p:nvSpPr>
        <p:spPr>
          <a:xfrm>
            <a:off x="7343220" y="1636561"/>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0" name="object 14">
            <a:extLst>
              <a:ext uri="{FF2B5EF4-FFF2-40B4-BE49-F238E27FC236}">
                <a16:creationId xmlns:a16="http://schemas.microsoft.com/office/drawing/2014/main" id="{C9D4785F-838C-133F-186C-036D13EE7606}"/>
              </a:ext>
            </a:extLst>
          </p:cNvPr>
          <p:cNvSpPr txBox="1"/>
          <p:nvPr/>
        </p:nvSpPr>
        <p:spPr>
          <a:xfrm>
            <a:off x="7658815" y="1566740"/>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1" name="object 15">
            <a:extLst>
              <a:ext uri="{FF2B5EF4-FFF2-40B4-BE49-F238E27FC236}">
                <a16:creationId xmlns:a16="http://schemas.microsoft.com/office/drawing/2014/main" id="{6E3B8BFC-9611-91A0-3798-741315F07DE8}"/>
              </a:ext>
            </a:extLst>
          </p:cNvPr>
          <p:cNvGrpSpPr/>
          <p:nvPr/>
        </p:nvGrpSpPr>
        <p:grpSpPr>
          <a:xfrm>
            <a:off x="6789757" y="1194970"/>
            <a:ext cx="1363385" cy="305396"/>
            <a:chOff x="7694485" y="4158805"/>
            <a:chExt cx="2423795" cy="542925"/>
          </a:xfrm>
        </p:grpSpPr>
        <p:sp>
          <p:nvSpPr>
            <p:cNvPr id="12" name="object 16">
              <a:extLst>
                <a:ext uri="{FF2B5EF4-FFF2-40B4-BE49-F238E27FC236}">
                  <a16:creationId xmlns:a16="http://schemas.microsoft.com/office/drawing/2014/main" id="{9D41FFF1-1426-853C-5694-4CBB06CC5A2B}"/>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3" name="object 17">
              <a:extLst>
                <a:ext uri="{FF2B5EF4-FFF2-40B4-BE49-F238E27FC236}">
                  <a16:creationId xmlns:a16="http://schemas.microsoft.com/office/drawing/2014/main" id="{C04D43F4-BE9C-EDFF-7A91-47941D0CB6B7}"/>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grpSp>
        <p:nvGrpSpPr>
          <p:cNvPr id="15" name="Group 14">
            <a:extLst>
              <a:ext uri="{FF2B5EF4-FFF2-40B4-BE49-F238E27FC236}">
                <a16:creationId xmlns:a16="http://schemas.microsoft.com/office/drawing/2014/main" id="{ACE5D00A-6D53-66FD-71B1-F939CB9DB4D7}"/>
              </a:ext>
            </a:extLst>
          </p:cNvPr>
          <p:cNvGrpSpPr/>
          <p:nvPr/>
        </p:nvGrpSpPr>
        <p:grpSpPr>
          <a:xfrm>
            <a:off x="6395490" y="2912864"/>
            <a:ext cx="1989432" cy="1480871"/>
            <a:chOff x="12084360" y="6497806"/>
            <a:chExt cx="10874333" cy="6494374"/>
          </a:xfrm>
        </p:grpSpPr>
        <p:pic>
          <p:nvPicPr>
            <p:cNvPr id="16" name="Image" descr="Image">
              <a:extLst>
                <a:ext uri="{FF2B5EF4-FFF2-40B4-BE49-F238E27FC236}">
                  <a16:creationId xmlns:a16="http://schemas.microsoft.com/office/drawing/2014/main" id="{B2FBC7E0-5A7D-D360-38BE-A275D91FB93E}"/>
                </a:ext>
              </a:extLst>
            </p:cNvPr>
            <p:cNvPicPr>
              <a:picLocks noChangeAspect="1"/>
            </p:cNvPicPr>
            <p:nvPr/>
          </p:nvPicPr>
          <p:blipFill>
            <a:blip r:embed="rId3"/>
            <a:srcRect t="16370" r="11374"/>
            <a:stretch>
              <a:fillRect/>
            </a:stretch>
          </p:blipFill>
          <p:spPr>
            <a:xfrm>
              <a:off x="13555860" y="6497806"/>
              <a:ext cx="9361466" cy="5733886"/>
            </a:xfrm>
            <a:prstGeom prst="rect">
              <a:avLst/>
            </a:prstGeom>
            <a:ln w="12700">
              <a:miter lim="400000"/>
            </a:ln>
          </p:spPr>
        </p:pic>
        <p:sp>
          <p:nvSpPr>
            <p:cNvPr id="17" name="subject log-popularity">
              <a:extLst>
                <a:ext uri="{FF2B5EF4-FFF2-40B4-BE49-F238E27FC236}">
                  <a16:creationId xmlns:a16="http://schemas.microsoft.com/office/drawing/2014/main" id="{B906D9B9-AF9B-A96C-71C7-886E489858A7}"/>
                </a:ext>
              </a:extLst>
            </p:cNvPr>
            <p:cNvSpPr txBox="1"/>
            <p:nvPr/>
          </p:nvSpPr>
          <p:spPr>
            <a:xfrm>
              <a:off x="15545967" y="11642421"/>
              <a:ext cx="7412726" cy="134975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8100" tIns="38100" rIns="38100" bIns="38100" anchor="ctr">
              <a:spAutoFit/>
            </a:bodyPr>
            <a:lstStyle>
              <a:lvl1pPr>
                <a:defRPr sz="4200" b="1"/>
              </a:lvl1pPr>
            </a:lstStyle>
            <a:p>
              <a:r>
                <a:rPr sz="1500"/>
                <a:t>log-popularity</a:t>
              </a:r>
            </a:p>
          </p:txBody>
        </p:sp>
        <p:sp>
          <p:nvSpPr>
            <p:cNvPr id="18" name="accuracy">
              <a:extLst>
                <a:ext uri="{FF2B5EF4-FFF2-40B4-BE49-F238E27FC236}">
                  <a16:creationId xmlns:a16="http://schemas.microsoft.com/office/drawing/2014/main" id="{1FADA06D-2DD6-0234-826C-0CB6AD2F4496}"/>
                </a:ext>
              </a:extLst>
            </p:cNvPr>
            <p:cNvSpPr txBox="1"/>
            <p:nvPr/>
          </p:nvSpPr>
          <p:spPr>
            <a:xfrm rot="16200000">
              <a:off x="10689620" y="8420090"/>
              <a:ext cx="4724150" cy="19346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8100" tIns="38100" rIns="38100" bIns="38100" anchor="ctr">
              <a:spAutoFit/>
            </a:bodyPr>
            <a:lstStyle>
              <a:lvl1pPr>
                <a:defRPr sz="4900" b="1"/>
              </a:lvl1pPr>
            </a:lstStyle>
            <a:p>
              <a:r>
                <a:rPr sz="1800"/>
                <a:t>accuracy</a:t>
              </a:r>
            </a:p>
          </p:txBody>
        </p:sp>
      </p:grpSp>
      <p:sp>
        <p:nvSpPr>
          <p:cNvPr id="20" name="TextBox 19">
            <a:extLst>
              <a:ext uri="{FF2B5EF4-FFF2-40B4-BE49-F238E27FC236}">
                <a16:creationId xmlns:a16="http://schemas.microsoft.com/office/drawing/2014/main" id="{FB0CD97E-17A7-6B32-327B-3645FF35C418}"/>
              </a:ext>
            </a:extLst>
          </p:cNvPr>
          <p:cNvSpPr txBox="1"/>
          <p:nvPr/>
        </p:nvSpPr>
        <p:spPr>
          <a:xfrm>
            <a:off x="1386109" y="2774365"/>
            <a:ext cx="4837298"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Mallen</a:t>
            </a:r>
            <a:r>
              <a:rPr lang="en-US" sz="1350">
                <a:solidFill>
                  <a:srgbClr val="595959"/>
                </a:solidFill>
                <a:latin typeface="Avenir Book" panose="02000503020000020003" pitchFamily="2" charset="0"/>
              </a:rPr>
              <a:t> et al. 2022; </a:t>
            </a:r>
            <a:r>
              <a:rPr lang="en-US" sz="1350" err="1">
                <a:solidFill>
                  <a:srgbClr val="595959"/>
                </a:solidFill>
                <a:latin typeface="Avenir Book" panose="02000503020000020003" pitchFamily="2" charset="0"/>
              </a:rPr>
              <a:t>Razeghi</a:t>
            </a:r>
            <a:r>
              <a:rPr lang="en-US" sz="1350">
                <a:solidFill>
                  <a:srgbClr val="595959"/>
                </a:solidFill>
                <a:latin typeface="Avenir Book" panose="02000503020000020003" pitchFamily="2" charset="0"/>
              </a:rPr>
              <a:t> et al. 2022; many others]</a:t>
            </a:r>
            <a:endParaRPr lang="en-US" sz="1350">
              <a:latin typeface="Avenir Book" panose="02000503020000020003" pitchFamily="2" charset="0"/>
            </a:endParaRPr>
          </a:p>
        </p:txBody>
      </p:sp>
    </p:spTree>
    <p:extLst>
      <p:ext uri="{BB962C8B-B14F-4D97-AF65-F5344CB8AC3E}">
        <p14:creationId xmlns:p14="http://schemas.microsoft.com/office/powerpoint/2010/main" val="64123884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Brief on “Scaling”</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2098439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757E0-0234-7F93-856C-0198A8B99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57203-7E78-158A-C58B-2C5D9687137A}"/>
              </a:ext>
            </a:extLst>
          </p:cNvPr>
          <p:cNvSpPr>
            <a:spLocks noGrp="1"/>
          </p:cNvSpPr>
          <p:nvPr>
            <p:ph type="title"/>
          </p:nvPr>
        </p:nvSpPr>
        <p:spPr>
          <a:xfrm>
            <a:off x="172278" y="107119"/>
            <a:ext cx="8892209" cy="857542"/>
          </a:xfrm>
        </p:spPr>
        <p:txBody>
          <a:bodyPr>
            <a:noAutofit/>
          </a:bodyPr>
          <a:lstStyle/>
          <a:p>
            <a:r>
              <a:rPr lang="en-US" sz="2800" dirty="0"/>
              <a:t>Understanding Sparsity: A Thought Experiment</a:t>
            </a:r>
          </a:p>
        </p:txBody>
      </p:sp>
      <p:sp>
        <p:nvSpPr>
          <p:cNvPr id="3" name="Content Placeholder 2">
            <a:extLst>
              <a:ext uri="{FF2B5EF4-FFF2-40B4-BE49-F238E27FC236}">
                <a16:creationId xmlns:a16="http://schemas.microsoft.com/office/drawing/2014/main" id="{C1A65C07-4573-BFE7-4F5E-565E9451B990}"/>
              </a:ext>
            </a:extLst>
          </p:cNvPr>
          <p:cNvSpPr>
            <a:spLocks noGrp="1"/>
          </p:cNvSpPr>
          <p:nvPr>
            <p:ph type="body" sz="quarter" idx="16"/>
          </p:nvPr>
        </p:nvSpPr>
        <p:spPr/>
        <p:txBody>
          <a:bodyPr/>
          <a:lstStyle/>
          <a:p>
            <a:r>
              <a:rPr lang="en-US" sz="1800" dirty="0">
                <a:solidFill>
                  <a:schemeClr val="tx1"/>
                </a:solidFill>
              </a:rPr>
              <a:t>How common are zero-probabilities? 🤔</a:t>
            </a:r>
            <a:br>
              <a:rPr lang="en-US" sz="1800" dirty="0">
                <a:solidFill>
                  <a:schemeClr val="tx1"/>
                </a:solidFill>
              </a:rPr>
            </a:br>
            <a:endParaRPr lang="en-US" sz="1800" dirty="0">
              <a:solidFill>
                <a:schemeClr val="tx1"/>
              </a:solidFill>
            </a:endParaRPr>
          </a:p>
          <a:p>
            <a:r>
              <a:rPr lang="en-US" sz="1800" b="1" dirty="0">
                <a:solidFill>
                  <a:schemeClr val="tx1"/>
                </a:solidFill>
              </a:rPr>
              <a:t>Example:</a:t>
            </a:r>
            <a:r>
              <a:rPr lang="en-US" sz="1800" dirty="0">
                <a:solidFill>
                  <a:schemeClr val="tx1"/>
                </a:solidFill>
              </a:rPr>
              <a:t> Shakespeare as a text corpus </a:t>
            </a:r>
          </a:p>
          <a:p>
            <a:pPr lvl="1"/>
            <a:r>
              <a:rPr lang="en-US" sz="1800" dirty="0">
                <a:solidFill>
                  <a:schemeClr val="tx1"/>
                </a:solidFill>
              </a:rPr>
              <a:t>The size vocab used by Shakespeare: |V|=29,066 </a:t>
            </a:r>
          </a:p>
          <a:p>
            <a:pPr lvl="1"/>
            <a:r>
              <a:rPr lang="en-US" sz="1800" dirty="0">
                <a:solidFill>
                  <a:schemeClr val="tx1"/>
                </a:solidFill>
              </a:rPr>
              <a:t>Shakespeare produced: ~300,000 bigrams </a:t>
            </a:r>
          </a:p>
          <a:p>
            <a:pPr lvl="2"/>
            <a:r>
              <a:rPr lang="en-US" sz="1800" dirty="0">
                <a:solidFill>
                  <a:schemeClr val="tx1"/>
                </a:solidFill>
              </a:rPr>
              <a:t>Out of |V|^2= 844 million possible bigrams </a:t>
            </a:r>
          </a:p>
          <a:p>
            <a:pPr lvl="3"/>
            <a:r>
              <a:rPr lang="en-US" sz="1550" dirty="0">
                <a:solidFill>
                  <a:schemeClr val="tx1"/>
                </a:solidFill>
              </a:rPr>
              <a:t>(some of them don’t make sense, but ok!)</a:t>
            </a:r>
            <a:br>
              <a:rPr lang="en-US" sz="1550" dirty="0">
                <a:solidFill>
                  <a:schemeClr val="tx1"/>
                </a:solidFill>
              </a:rPr>
            </a:br>
            <a:endParaRPr lang="en-US" sz="1550" dirty="0">
              <a:solidFill>
                <a:schemeClr val="tx1"/>
              </a:solidFill>
            </a:endParaRPr>
          </a:p>
          <a:p>
            <a:r>
              <a:rPr lang="en-US" sz="1800" dirty="0">
                <a:solidFill>
                  <a:schemeClr val="tx1"/>
                </a:solidFill>
              </a:rPr>
              <a:t>So, </a:t>
            </a:r>
            <a:r>
              <a:rPr lang="en-US" sz="1800" dirty="0">
                <a:solidFill>
                  <a:srgbClr val="C00000"/>
                </a:solidFill>
              </a:rPr>
              <a:t>99.96%</a:t>
            </a:r>
            <a:r>
              <a:rPr lang="en-US" sz="1800" dirty="0">
                <a:solidFill>
                  <a:schemeClr val="tx1"/>
                </a:solidFill>
              </a:rPr>
              <a:t> of the possible bigrams are </a:t>
            </a:r>
            <a:r>
              <a:rPr lang="en-US" sz="1800" dirty="0">
                <a:solidFill>
                  <a:srgbClr val="C00000"/>
                </a:solidFill>
              </a:rPr>
              <a:t>never seen </a:t>
            </a:r>
            <a:r>
              <a:rPr lang="en-US" sz="1800" dirty="0">
                <a:solidFill>
                  <a:schemeClr val="tx1"/>
                </a:solidFill>
              </a:rPr>
              <a:t>(hence, have zero entries for bigram counts).</a:t>
            </a:r>
          </a:p>
        </p:txBody>
      </p:sp>
      <p:sp>
        <p:nvSpPr>
          <p:cNvPr id="4" name="TextBox 3">
            <a:extLst>
              <a:ext uri="{FF2B5EF4-FFF2-40B4-BE49-F238E27FC236}">
                <a16:creationId xmlns:a16="http://schemas.microsoft.com/office/drawing/2014/main" id="{64C6B505-9A2D-1C15-0214-65D765A3F19B}"/>
              </a:ext>
            </a:extLst>
          </p:cNvPr>
          <p:cNvSpPr txBox="1"/>
          <p:nvPr/>
        </p:nvSpPr>
        <p:spPr>
          <a:xfrm>
            <a:off x="1906825" y="4860017"/>
            <a:ext cx="5330350" cy="246221"/>
          </a:xfrm>
          <a:prstGeom prst="rect">
            <a:avLst/>
          </a:prstGeom>
          <a:noFill/>
        </p:spPr>
        <p:txBody>
          <a:bodyPr wrap="square">
            <a:spAutoFit/>
          </a:bodyPr>
          <a:lstStyle/>
          <a:p>
            <a:pPr algn="ctr"/>
            <a:r>
              <a:rPr lang="en-US" sz="1000" dirty="0">
                <a:solidFill>
                  <a:schemeClr val="bg1">
                    <a:lumMod val="50000"/>
                  </a:schemeClr>
                </a:solidFill>
                <a:latin typeface="Corbel" panose="020B0503020204020204" pitchFamily="34" charset="0"/>
              </a:rPr>
              <a:t>[Slide credit: Mohit </a:t>
            </a:r>
            <a:r>
              <a:rPr lang="en-US" sz="1000" dirty="0" err="1">
                <a:solidFill>
                  <a:schemeClr val="bg1">
                    <a:lumMod val="50000"/>
                  </a:schemeClr>
                </a:solidFill>
                <a:latin typeface="Corbel" panose="020B0503020204020204" pitchFamily="34" charset="0"/>
              </a:rPr>
              <a:t>Iyyer</a:t>
            </a:r>
            <a:r>
              <a:rPr lang="en-US" sz="1000" dirty="0">
                <a:solidFill>
                  <a:schemeClr val="bg1">
                    <a:lumMod val="50000"/>
                  </a:schemeClr>
                </a:solidFill>
                <a:latin typeface="Corbel" panose="020B0503020204020204" pitchFamily="34" charset="0"/>
              </a:rPr>
              <a:t>] </a:t>
            </a:r>
          </a:p>
        </p:txBody>
      </p:sp>
    </p:spTree>
    <p:extLst>
      <p:ext uri="{BB962C8B-B14F-4D97-AF65-F5344CB8AC3E}">
        <p14:creationId xmlns:p14="http://schemas.microsoft.com/office/powerpoint/2010/main" val="18725129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45" dirty="0"/>
              <a:t>Model Size vs. Accuracy</a:t>
            </a:r>
            <a:endParaRPr spc="-45" dirty="0"/>
          </a:p>
        </p:txBody>
      </p:sp>
      <p:sp>
        <p:nvSpPr>
          <p:cNvPr id="4" name="Text Placeholder 3">
            <a:extLst>
              <a:ext uri="{FF2B5EF4-FFF2-40B4-BE49-F238E27FC236}">
                <a16:creationId xmlns:a16="http://schemas.microsoft.com/office/drawing/2014/main" id="{8586E739-D750-38FF-A649-737520756A19}"/>
              </a:ext>
            </a:extLst>
          </p:cNvPr>
          <p:cNvSpPr>
            <a:spLocks noGrp="1"/>
          </p:cNvSpPr>
          <p:nvPr>
            <p:ph type="body" sz="quarter" idx="16"/>
          </p:nvPr>
        </p:nvSpPr>
        <p:spPr/>
        <p:txBody>
          <a:bodyPr/>
          <a:lstStyle/>
          <a:p>
            <a:endParaRPr lang="en-US"/>
          </a:p>
        </p:txBody>
      </p:sp>
      <p:sp>
        <p:nvSpPr>
          <p:cNvPr id="3" name="object 3"/>
          <p:cNvSpPr txBox="1"/>
          <p:nvPr/>
        </p:nvSpPr>
        <p:spPr>
          <a:xfrm>
            <a:off x="1390015" y="1208491"/>
            <a:ext cx="2210435" cy="151323"/>
          </a:xfrm>
          <a:prstGeom prst="rect">
            <a:avLst/>
          </a:prstGeom>
        </p:spPr>
        <p:txBody>
          <a:bodyPr vert="horz" wrap="square" lIns="0" tIns="12700" rIns="0" bIns="0" rtlCol="0">
            <a:spAutoFit/>
          </a:bodyPr>
          <a:lstStyle/>
          <a:p>
            <a:pPr marL="12700">
              <a:lnSpc>
                <a:spcPct val="100000"/>
              </a:lnSpc>
              <a:spcBef>
                <a:spcPts val="100"/>
              </a:spcBef>
            </a:pPr>
            <a:r>
              <a:rPr sz="900" spc="20" dirty="0">
                <a:latin typeface="Corbel" panose="020B0503020204020204" pitchFamily="34" charset="0"/>
                <a:ea typeface="Tahoma" panose="020B0604030504040204" pitchFamily="34" charset="0"/>
                <a:cs typeface="Tahoma"/>
              </a:rPr>
              <a:t>Photo</a:t>
            </a:r>
            <a:r>
              <a:rPr sz="900" spc="-110" dirty="0">
                <a:latin typeface="Corbel" panose="020B0503020204020204" pitchFamily="34" charset="0"/>
                <a:ea typeface="Tahoma" panose="020B0604030504040204" pitchFamily="34" charset="0"/>
                <a:cs typeface="Tahoma"/>
              </a:rPr>
              <a:t> </a:t>
            </a:r>
            <a:r>
              <a:rPr lang="en-US" sz="900" spc="-110" dirty="0">
                <a:latin typeface="Corbel" panose="020B0503020204020204" pitchFamily="34" charset="0"/>
                <a:ea typeface="Tahoma" panose="020B0604030504040204" pitchFamily="34" charset="0"/>
                <a:cs typeface="Tahoma"/>
              </a:rPr>
              <a:t> </a:t>
            </a:r>
            <a:r>
              <a:rPr sz="900" dirty="0">
                <a:latin typeface="Corbel" panose="020B0503020204020204" pitchFamily="34" charset="0"/>
                <a:ea typeface="Tahoma" panose="020B0604030504040204" pitchFamily="34" charset="0"/>
                <a:cs typeface="Tahoma"/>
              </a:rPr>
              <a:t>credit:</a:t>
            </a:r>
            <a:r>
              <a:rPr sz="900" spc="-110" dirty="0">
                <a:latin typeface="Corbel" panose="020B0503020204020204" pitchFamily="34" charset="0"/>
                <a:ea typeface="Tahoma" panose="020B0604030504040204" pitchFamily="34" charset="0"/>
                <a:cs typeface="Tahoma"/>
              </a:rPr>
              <a:t> </a:t>
            </a:r>
            <a:r>
              <a:rPr sz="900" spc="25" dirty="0">
                <a:latin typeface="Corbel" panose="020B0503020204020204" pitchFamily="34" charset="0"/>
                <a:ea typeface="Tahoma" panose="020B0604030504040204" pitchFamily="34" charset="0"/>
                <a:cs typeface="Tahoma"/>
              </a:rPr>
              <a:t>P</a:t>
            </a:r>
            <a:r>
              <a:rPr sz="900" spc="10" dirty="0">
                <a:latin typeface="Corbel" panose="020B0503020204020204" pitchFamily="34" charset="0"/>
                <a:ea typeface="Tahoma" panose="020B0604030504040204" pitchFamily="34" charset="0"/>
                <a:cs typeface="Tahoma"/>
              </a:rPr>
              <a:t>aLM,</a:t>
            </a:r>
            <a:r>
              <a:rPr sz="900" spc="-110" dirty="0">
                <a:latin typeface="Corbel" panose="020B0503020204020204" pitchFamily="34" charset="0"/>
                <a:ea typeface="Tahoma" panose="020B0604030504040204" pitchFamily="34" charset="0"/>
                <a:cs typeface="Tahoma"/>
              </a:rPr>
              <a:t> </a:t>
            </a:r>
            <a:r>
              <a:rPr sz="900" spc="15" dirty="0">
                <a:latin typeface="Corbel" panose="020B0503020204020204" pitchFamily="34" charset="0"/>
                <a:ea typeface="Tahoma" panose="020B0604030504040204" pitchFamily="34" charset="0"/>
                <a:cs typeface="Tahoma"/>
              </a:rPr>
              <a:t>Chowdhery</a:t>
            </a:r>
            <a:r>
              <a:rPr sz="900" spc="-110" dirty="0">
                <a:latin typeface="Corbel" panose="020B0503020204020204" pitchFamily="34" charset="0"/>
                <a:ea typeface="Tahoma" panose="020B0604030504040204" pitchFamily="34" charset="0"/>
                <a:cs typeface="Tahoma"/>
              </a:rPr>
              <a:t> </a:t>
            </a:r>
            <a:r>
              <a:rPr sz="900" spc="-20" dirty="0">
                <a:latin typeface="Corbel" panose="020B0503020204020204" pitchFamily="34" charset="0"/>
                <a:ea typeface="Tahoma" panose="020B0604030504040204" pitchFamily="34" charset="0"/>
                <a:cs typeface="Tahoma"/>
              </a:rPr>
              <a:t>et.</a:t>
            </a:r>
            <a:r>
              <a:rPr sz="900" spc="-110" dirty="0">
                <a:latin typeface="Corbel" panose="020B0503020204020204" pitchFamily="34" charset="0"/>
                <a:ea typeface="Tahoma" panose="020B0604030504040204" pitchFamily="34" charset="0"/>
                <a:cs typeface="Tahoma"/>
              </a:rPr>
              <a:t> </a:t>
            </a:r>
            <a:r>
              <a:rPr sz="900" spc="-40" dirty="0">
                <a:latin typeface="Corbel" panose="020B0503020204020204" pitchFamily="34" charset="0"/>
                <a:ea typeface="Tahoma" panose="020B0604030504040204" pitchFamily="34" charset="0"/>
                <a:cs typeface="Tahoma"/>
              </a:rPr>
              <a:t>al.,</a:t>
            </a:r>
            <a:r>
              <a:rPr sz="900" spc="-110" dirty="0">
                <a:latin typeface="Corbel" panose="020B0503020204020204" pitchFamily="34" charset="0"/>
                <a:ea typeface="Tahoma" panose="020B0604030504040204" pitchFamily="34" charset="0"/>
                <a:cs typeface="Tahoma"/>
              </a:rPr>
              <a:t> </a:t>
            </a:r>
            <a:r>
              <a:rPr sz="900" spc="30" dirty="0">
                <a:latin typeface="Corbel" panose="020B0503020204020204" pitchFamily="34" charset="0"/>
                <a:ea typeface="Tahoma" panose="020B0604030504040204" pitchFamily="34" charset="0"/>
                <a:cs typeface="Tahoma"/>
              </a:rPr>
              <a:t>2022</a:t>
            </a:r>
            <a:endParaRPr sz="900" dirty="0">
              <a:latin typeface="Corbel" panose="020B0503020204020204" pitchFamily="34" charset="0"/>
              <a:ea typeface="Tahoma" panose="020B0604030504040204" pitchFamily="34" charset="0"/>
              <a:cs typeface="Tahoma"/>
            </a:endParaRPr>
          </a:p>
        </p:txBody>
      </p:sp>
      <p:pic>
        <p:nvPicPr>
          <p:cNvPr id="5" name="object 5"/>
          <p:cNvPicPr/>
          <p:nvPr/>
        </p:nvPicPr>
        <p:blipFill>
          <a:blip r:embed="rId3" cstate="print"/>
          <a:stretch>
            <a:fillRect/>
          </a:stretch>
        </p:blipFill>
        <p:spPr>
          <a:xfrm>
            <a:off x="928991" y="1372918"/>
            <a:ext cx="3355957" cy="2876299"/>
          </a:xfrm>
          <a:prstGeom prst="rect">
            <a:avLst/>
          </a:prstGeom>
        </p:spPr>
      </p:pic>
      <p:sp>
        <p:nvSpPr>
          <p:cNvPr id="7" name="TextBox 6">
            <a:extLst>
              <a:ext uri="{FF2B5EF4-FFF2-40B4-BE49-F238E27FC236}">
                <a16:creationId xmlns:a16="http://schemas.microsoft.com/office/drawing/2014/main" id="{A3DD784A-CBC6-00F5-D853-E2954FD63CCB}"/>
              </a:ext>
            </a:extLst>
          </p:cNvPr>
          <p:cNvSpPr txBox="1"/>
          <p:nvPr/>
        </p:nvSpPr>
        <p:spPr>
          <a:xfrm>
            <a:off x="928991" y="4462212"/>
            <a:ext cx="7286017" cy="48615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67030" marR="359410" algn="ctr">
              <a:lnSpc>
                <a:spcPct val="114999"/>
              </a:lnSpc>
              <a:spcBef>
                <a:spcPts val="1630"/>
              </a:spcBef>
            </a:pPr>
            <a:r>
              <a:rPr lang="en-US" sz="2400" spc="-110" dirty="0">
                <a:solidFill>
                  <a:srgbClr val="616161"/>
                </a:solidFill>
                <a:latin typeface="Corbel" panose="020B0503020204020204" pitchFamily="34" charset="0"/>
                <a:cs typeface="Microsoft Sans Serif"/>
              </a:rPr>
              <a:t>L</a:t>
            </a:r>
            <a:r>
              <a:rPr lang="en-US" sz="2400" spc="-5" dirty="0">
                <a:solidFill>
                  <a:srgbClr val="616161"/>
                </a:solidFill>
                <a:latin typeface="Corbel" panose="020B0503020204020204" pitchFamily="34" charset="0"/>
                <a:cs typeface="Microsoft Sans Serif"/>
              </a:rPr>
              <a:t>arger</a:t>
            </a:r>
            <a:r>
              <a:rPr lang="en-US" sz="2400" spc="-15" dirty="0">
                <a:solidFill>
                  <a:srgbClr val="616161"/>
                </a:solidFill>
                <a:latin typeface="Corbel" panose="020B0503020204020204" pitchFamily="34" charset="0"/>
                <a:cs typeface="Microsoft Sans Serif"/>
              </a:rPr>
              <a:t> </a:t>
            </a:r>
            <a:r>
              <a:rPr lang="en-US" sz="2400" spc="-65" dirty="0">
                <a:solidFill>
                  <a:srgbClr val="616161"/>
                </a:solidFill>
                <a:latin typeface="Corbel" panose="020B0503020204020204" pitchFamily="34" charset="0"/>
                <a:cs typeface="Microsoft Sans Serif"/>
              </a:rPr>
              <a:t>LMs</a:t>
            </a:r>
            <a:r>
              <a:rPr lang="en-US" sz="2400" spc="-20" dirty="0">
                <a:solidFill>
                  <a:srgbClr val="616161"/>
                </a:solidFill>
                <a:latin typeface="Corbel" panose="020B0503020204020204" pitchFamily="34" charset="0"/>
                <a:cs typeface="Microsoft Sans Serif"/>
              </a:rPr>
              <a:t> </a:t>
            </a:r>
            <a:r>
              <a:rPr lang="en-US" sz="2400" dirty="0">
                <a:solidFill>
                  <a:srgbClr val="616161"/>
                </a:solidFill>
                <a:latin typeface="MS PGothic"/>
                <a:cs typeface="MS PGothic"/>
              </a:rPr>
              <a:t>⇒  </a:t>
            </a:r>
            <a:r>
              <a:rPr lang="en-US" sz="2400" spc="15" dirty="0">
                <a:solidFill>
                  <a:srgbClr val="616161"/>
                </a:solidFill>
                <a:latin typeface="Corbel" panose="020B0503020204020204" pitchFamily="34" charset="0"/>
                <a:cs typeface="Microsoft Sans Serif"/>
              </a:rPr>
              <a:t>better</a:t>
            </a:r>
            <a:r>
              <a:rPr lang="en-US" sz="2400" spc="20" dirty="0">
                <a:solidFill>
                  <a:srgbClr val="616161"/>
                </a:solidFill>
                <a:latin typeface="Corbel" panose="020B0503020204020204" pitchFamily="34" charset="0"/>
                <a:cs typeface="Microsoft Sans Serif"/>
              </a:rPr>
              <a:t> </a:t>
            </a:r>
            <a:r>
              <a:rPr lang="en-US" sz="2400" spc="-5" dirty="0">
                <a:solidFill>
                  <a:srgbClr val="616161"/>
                </a:solidFill>
                <a:latin typeface="Corbel" panose="020B0503020204020204" pitchFamily="34" charset="0"/>
                <a:cs typeface="Microsoft Sans Serif"/>
              </a:rPr>
              <a:t>zero/few-shot </a:t>
            </a:r>
            <a:r>
              <a:rPr lang="en-US" sz="2400" spc="-465" dirty="0">
                <a:solidFill>
                  <a:srgbClr val="616161"/>
                </a:solidFill>
                <a:latin typeface="Corbel" panose="020B0503020204020204" pitchFamily="34" charset="0"/>
                <a:cs typeface="Microsoft Sans Serif"/>
              </a:rPr>
              <a:t> </a:t>
            </a:r>
            <a:r>
              <a:rPr lang="en-US" sz="2400" spc="-5" dirty="0">
                <a:solidFill>
                  <a:srgbClr val="616161"/>
                </a:solidFill>
                <a:latin typeface="Corbel" panose="020B0503020204020204" pitchFamily="34" charset="0"/>
                <a:cs typeface="Microsoft Sans Serif"/>
              </a:rPr>
              <a:t>performance</a:t>
            </a:r>
            <a:endParaRPr lang="en-US" sz="2400" dirty="0">
              <a:latin typeface="Corbel" panose="020B0503020204020204" pitchFamily="34" charset="0"/>
              <a:cs typeface="Microsoft Sans Serif"/>
            </a:endParaRPr>
          </a:p>
        </p:txBody>
      </p:sp>
      <p:pic>
        <p:nvPicPr>
          <p:cNvPr id="6" name="object 3">
            <a:extLst>
              <a:ext uri="{FF2B5EF4-FFF2-40B4-BE49-F238E27FC236}">
                <a16:creationId xmlns:a16="http://schemas.microsoft.com/office/drawing/2014/main" id="{B0245792-6CBA-F65F-2019-C7019A756BDD}"/>
              </a:ext>
            </a:extLst>
          </p:cNvPr>
          <p:cNvPicPr/>
          <p:nvPr/>
        </p:nvPicPr>
        <p:blipFill>
          <a:blip r:embed="rId4" cstate="print"/>
          <a:stretch>
            <a:fillRect/>
          </a:stretch>
        </p:blipFill>
        <p:spPr>
          <a:xfrm>
            <a:off x="4422534" y="1198021"/>
            <a:ext cx="4475282" cy="3077573"/>
          </a:xfrm>
          <a:prstGeom prst="rect">
            <a:avLst/>
          </a:prstGeom>
        </p:spPr>
      </p:pic>
    </p:spTree>
    <p:extLst>
      <p:ext uri="{BB962C8B-B14F-4D97-AF65-F5344CB8AC3E}">
        <p14:creationId xmlns:p14="http://schemas.microsoft.com/office/powerpoint/2010/main" val="2788758339"/>
      </p:ext>
    </p:extLst>
  </p:cSld>
  <p:clrMapOvr>
    <a:masterClrMapping/>
  </p:clrMapOvr>
  <p:extLst>
    <p:ext uri="{6950BFC3-D8DA-4A85-94F7-54DA5524770B}">
      <p188:commentRel xmlns:p188="http://schemas.microsoft.com/office/powerpoint/2018/8/main" r:id="rId2"/>
    </p:ext>
  </p:extLs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F19A-1E30-9D99-27F4-5357857CB24F}"/>
              </a:ext>
            </a:extLst>
          </p:cNvPr>
          <p:cNvSpPr>
            <a:spLocks noGrp="1"/>
          </p:cNvSpPr>
          <p:nvPr>
            <p:ph type="title"/>
          </p:nvPr>
        </p:nvSpPr>
        <p:spPr/>
        <p:txBody>
          <a:bodyPr/>
          <a:lstStyle/>
          <a:p>
            <a:r>
              <a:rPr lang="en-US" dirty="0"/>
              <a:t>“More is Different”</a:t>
            </a:r>
          </a:p>
        </p:txBody>
      </p:sp>
      <p:sp>
        <p:nvSpPr>
          <p:cNvPr id="3" name="Text Placeholder 2">
            <a:extLst>
              <a:ext uri="{FF2B5EF4-FFF2-40B4-BE49-F238E27FC236}">
                <a16:creationId xmlns:a16="http://schemas.microsoft.com/office/drawing/2014/main" id="{55A30C68-8844-3096-C412-CA74B6CD1009}"/>
              </a:ext>
            </a:extLst>
          </p:cNvPr>
          <p:cNvSpPr>
            <a:spLocks noGrp="1"/>
          </p:cNvSpPr>
          <p:nvPr>
            <p:ph type="body" sz="quarter" idx="16"/>
          </p:nvPr>
        </p:nvSpPr>
        <p:spPr>
          <a:xfrm>
            <a:off x="533919" y="1390650"/>
            <a:ext cx="4719848" cy="3077573"/>
          </a:xfrm>
        </p:spPr>
        <p:txBody>
          <a:bodyPr/>
          <a:lstStyle/>
          <a:p>
            <a:r>
              <a:rPr lang="en-US" sz="1400" dirty="0"/>
              <a:t>The idea that complex physical systems can behave in ways that can't be understood by the laws that govern their microscopic parts.</a:t>
            </a:r>
          </a:p>
          <a:p>
            <a:r>
              <a:rPr lang="en-US" sz="1400" dirty="0"/>
              <a:t>Anderson also gives an example of "More is Different" at the molecular level. </a:t>
            </a:r>
          </a:p>
          <a:p>
            <a:pPr lvl="1"/>
            <a:r>
              <a:rPr lang="en-US" sz="1400" dirty="0"/>
              <a:t>He describes a peculiar broken symmetry that appears in larger-scale molecules, which seems to go against a law defined at the smaller scale. </a:t>
            </a:r>
          </a:p>
          <a:p>
            <a:pPr lvl="1"/>
            <a:r>
              <a:rPr lang="en-US" sz="1400" dirty="0"/>
              <a:t>This broken symmetry is a new effect that appears when the scale changes.</a:t>
            </a:r>
          </a:p>
          <a:p>
            <a:r>
              <a:rPr lang="en-US" sz="1400" dirty="0"/>
              <a:t>Anderson argues that new properties appear at each level of complexity. </a:t>
            </a:r>
          </a:p>
          <a:p>
            <a:pPr lvl="1"/>
            <a:r>
              <a:rPr lang="en-US" sz="1400" dirty="0"/>
              <a:t>For example, although chemistry is subject to the laws of physics, we can't infer chemistry from our knowledge of physics. </a:t>
            </a:r>
          </a:p>
          <a:p>
            <a:endParaRPr lang="en-US" sz="1400" dirty="0"/>
          </a:p>
        </p:txBody>
      </p:sp>
      <p:pic>
        <p:nvPicPr>
          <p:cNvPr id="1026" name="Picture 2" descr="More is different&quot; - Or why the approach to air transportation should  evolve - Datascience.aero">
            <a:extLst>
              <a:ext uri="{FF2B5EF4-FFF2-40B4-BE49-F238E27FC236}">
                <a16:creationId xmlns:a16="http://schemas.microsoft.com/office/drawing/2014/main" id="{0B29DC51-6217-EE3D-0428-D45C489F1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767" y="500493"/>
            <a:ext cx="3610429" cy="24289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ilip W. Anderson, Nobel Laureate in Physics, Is Dead at 96 - The New York  Times">
            <a:extLst>
              <a:ext uri="{FF2B5EF4-FFF2-40B4-BE49-F238E27FC236}">
                <a16:creationId xmlns:a16="http://schemas.microsoft.com/office/drawing/2014/main" id="{F703CD29-8A97-B5F7-DF16-6F2FFF42A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017" y="3098743"/>
            <a:ext cx="1647915" cy="164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7232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D78F-C78A-956F-1170-884599038960}"/>
              </a:ext>
            </a:extLst>
          </p:cNvPr>
          <p:cNvSpPr>
            <a:spLocks noGrp="1"/>
          </p:cNvSpPr>
          <p:nvPr>
            <p:ph type="title"/>
          </p:nvPr>
        </p:nvSpPr>
        <p:spPr/>
        <p:txBody>
          <a:bodyPr>
            <a:normAutofit/>
          </a:bodyPr>
          <a:lstStyle/>
          <a:p>
            <a:r>
              <a:rPr lang="en-US" dirty="0"/>
              <a:t>Scaling Laws</a:t>
            </a:r>
          </a:p>
        </p:txBody>
      </p:sp>
      <p:sp>
        <p:nvSpPr>
          <p:cNvPr id="3" name="Content Placeholder 2">
            <a:extLst>
              <a:ext uri="{FF2B5EF4-FFF2-40B4-BE49-F238E27FC236}">
                <a16:creationId xmlns:a16="http://schemas.microsoft.com/office/drawing/2014/main" id="{F5F7AFFF-10C3-A499-5CB5-094FB103D7B3}"/>
              </a:ext>
            </a:extLst>
          </p:cNvPr>
          <p:cNvSpPr>
            <a:spLocks noGrp="1"/>
          </p:cNvSpPr>
          <p:nvPr>
            <p:ph type="body" sz="quarter" idx="16"/>
          </p:nvPr>
        </p:nvSpPr>
        <p:spPr/>
        <p:txBody>
          <a:bodyPr/>
          <a:lstStyle/>
          <a:p>
            <a:r>
              <a:rPr lang="en-US" sz="1800" b="1" dirty="0"/>
              <a:t>Hypothesis: </a:t>
            </a:r>
            <a:r>
              <a:rPr lang="en-US" sz="1800" dirty="0"/>
              <a:t>there are fundamental principles that govern effective scaling </a:t>
            </a:r>
            <a:br>
              <a:rPr lang="en-US" sz="1800" dirty="0"/>
            </a:br>
            <a:endParaRPr lang="en-US" sz="1800" dirty="0"/>
          </a:p>
          <a:p>
            <a:r>
              <a:rPr lang="en-US" sz="1800" b="1" dirty="0"/>
              <a:t>Importance: </a:t>
            </a:r>
            <a:r>
              <a:rPr lang="en-US" sz="1800" dirty="0"/>
              <a:t>understanding these “laws” would allow us to find optimal models for a given data/compute budget. </a:t>
            </a:r>
            <a:br>
              <a:rPr lang="en-US" sz="1800" dirty="0"/>
            </a:br>
            <a:endParaRPr lang="en-US" sz="1800" dirty="0"/>
          </a:p>
          <a:p>
            <a:r>
              <a:rPr lang="en-US" sz="1800" dirty="0"/>
              <a:t>Think of Newton’s laws </a:t>
            </a:r>
          </a:p>
          <a:p>
            <a:pPr lvl="1"/>
            <a:r>
              <a:rPr lang="en-US" sz="1800" dirty="0"/>
              <a:t>Provide the basis for understanding and analyzing the motion of objects in the physical world</a:t>
            </a:r>
          </a:p>
          <a:p>
            <a:pPr lvl="1"/>
            <a:r>
              <a:rPr lang="en-US" sz="1800" dirty="0"/>
              <a:t>Can be used to calculate the trajectory of a rocket, the speed of a car, or the motion of a planet.</a:t>
            </a:r>
          </a:p>
        </p:txBody>
      </p:sp>
    </p:spTree>
    <p:extLst>
      <p:ext uri="{BB962C8B-B14F-4D97-AF65-F5344CB8AC3E}">
        <p14:creationId xmlns:p14="http://schemas.microsoft.com/office/powerpoint/2010/main" val="301068745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45" dirty="0"/>
              <a:t>Constraints of Real World </a:t>
            </a:r>
            <a:endParaRPr spc="-45" dirty="0"/>
          </a:p>
        </p:txBody>
      </p:sp>
      <p:sp>
        <p:nvSpPr>
          <p:cNvPr id="4" name="Text Placeholder 3">
            <a:extLst>
              <a:ext uri="{FF2B5EF4-FFF2-40B4-BE49-F238E27FC236}">
                <a16:creationId xmlns:a16="http://schemas.microsoft.com/office/drawing/2014/main" id="{8586E739-D750-38FF-A649-737520756A19}"/>
              </a:ext>
            </a:extLst>
          </p:cNvPr>
          <p:cNvSpPr>
            <a:spLocks noGrp="1"/>
          </p:cNvSpPr>
          <p:nvPr>
            <p:ph type="body" sz="quarter" idx="16"/>
          </p:nvPr>
        </p:nvSpPr>
        <p:spPr>
          <a:xfrm>
            <a:off x="533920" y="1390650"/>
            <a:ext cx="4187982" cy="3077573"/>
          </a:xfrm>
        </p:spPr>
        <p:txBody>
          <a:bodyPr/>
          <a:lstStyle/>
          <a:p>
            <a:r>
              <a:rPr lang="en-US" dirty="0"/>
              <a:t>Even massive companies have their own constraints. </a:t>
            </a:r>
          </a:p>
          <a:p>
            <a:r>
              <a:rPr lang="en-US" dirty="0"/>
              <a:t>Examples of constraints: </a:t>
            </a:r>
          </a:p>
          <a:p>
            <a:pPr lvl="1"/>
            <a:r>
              <a:rPr lang="en-US" dirty="0"/>
              <a:t>The total amount of data </a:t>
            </a:r>
          </a:p>
          <a:p>
            <a:pPr lvl="1"/>
            <a:r>
              <a:rPr lang="en-US" dirty="0"/>
              <a:t>The total computing budget. </a:t>
            </a:r>
          </a:p>
          <a:p>
            <a:pPr lvl="1"/>
            <a:r>
              <a:rPr lang="en-US" dirty="0"/>
              <a:t>Time </a:t>
            </a:r>
          </a:p>
          <a:p>
            <a:pPr lvl="1"/>
            <a:r>
              <a:rPr lang="en-US" dirty="0"/>
              <a:t>….</a:t>
            </a:r>
          </a:p>
          <a:p>
            <a:endParaRPr lang="en-US" dirty="0"/>
          </a:p>
          <a:p>
            <a:r>
              <a:rPr lang="en-US" b="1" dirty="0"/>
              <a:t>Given a set of constraints, how do </a:t>
            </a:r>
            <a:br>
              <a:rPr lang="en-US" b="1" dirty="0"/>
            </a:br>
            <a:r>
              <a:rPr lang="en-US" b="1" dirty="0"/>
              <a:t>you choose which LM to train? </a:t>
            </a:r>
          </a:p>
          <a:p>
            <a:pPr lvl="1"/>
            <a:r>
              <a:rPr lang="en-US" dirty="0"/>
              <a:t>Note, trial and error is wasteful. </a:t>
            </a:r>
          </a:p>
          <a:p>
            <a:pPr lvl="1"/>
            <a:endParaRPr lang="en-US" dirty="0"/>
          </a:p>
          <a:p>
            <a:endParaRPr lang="en-US" dirty="0"/>
          </a:p>
        </p:txBody>
      </p:sp>
      <p:pic>
        <p:nvPicPr>
          <p:cNvPr id="6" name="object 3">
            <a:extLst>
              <a:ext uri="{FF2B5EF4-FFF2-40B4-BE49-F238E27FC236}">
                <a16:creationId xmlns:a16="http://schemas.microsoft.com/office/drawing/2014/main" id="{B0245792-6CBA-F65F-2019-C7019A756BDD}"/>
              </a:ext>
            </a:extLst>
          </p:cNvPr>
          <p:cNvPicPr/>
          <p:nvPr/>
        </p:nvPicPr>
        <p:blipFill>
          <a:blip r:embed="rId3" cstate="print"/>
          <a:stretch>
            <a:fillRect/>
          </a:stretch>
        </p:blipFill>
        <p:spPr>
          <a:xfrm>
            <a:off x="4422534" y="1198021"/>
            <a:ext cx="4475282" cy="3077573"/>
          </a:xfrm>
          <a:prstGeom prst="rect">
            <a:avLst/>
          </a:prstGeom>
        </p:spPr>
      </p:pic>
    </p:spTree>
    <p:extLst>
      <p:ext uri="{BB962C8B-B14F-4D97-AF65-F5344CB8AC3E}">
        <p14:creationId xmlns:p14="http://schemas.microsoft.com/office/powerpoint/2010/main" val="2337353878"/>
      </p:ext>
    </p:extLst>
  </p:cSld>
  <p:clrMapOvr>
    <a:masterClrMapping/>
  </p:clrMapOvr>
  <p:extLst>
    <p:ext uri="{6950BFC3-D8DA-4A85-94F7-54DA5524770B}">
      <p188:commentRel xmlns:p188="http://schemas.microsoft.com/office/powerpoint/2018/8/main" r:id="rId2"/>
    </p:ext>
  </p:extLs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87A8-952E-5230-1901-017D530DD2BC}"/>
              </a:ext>
            </a:extLst>
          </p:cNvPr>
          <p:cNvSpPr>
            <a:spLocks noGrp="1"/>
          </p:cNvSpPr>
          <p:nvPr>
            <p:ph type="title"/>
          </p:nvPr>
        </p:nvSpPr>
        <p:spPr/>
        <p:txBody>
          <a:bodyPr/>
          <a:lstStyle/>
          <a:p>
            <a:r>
              <a:rPr lang="en-US" sz="2800" dirty="0"/>
              <a:t>Quantifying Computation Cost of Models </a:t>
            </a:r>
          </a:p>
        </p:txBody>
      </p:sp>
      <p:sp>
        <p:nvSpPr>
          <p:cNvPr id="3" name="Text Placeholder 2">
            <a:extLst>
              <a:ext uri="{FF2B5EF4-FFF2-40B4-BE49-F238E27FC236}">
                <a16:creationId xmlns:a16="http://schemas.microsoft.com/office/drawing/2014/main" id="{A68EC393-6F76-6856-1912-87EA987B0CAC}"/>
              </a:ext>
            </a:extLst>
          </p:cNvPr>
          <p:cNvSpPr>
            <a:spLocks noGrp="1"/>
          </p:cNvSpPr>
          <p:nvPr>
            <p:ph type="body" sz="quarter" idx="16"/>
          </p:nvPr>
        </p:nvSpPr>
        <p:spPr/>
        <p:txBody>
          <a:bodyPr/>
          <a:lstStyle/>
          <a:p>
            <a:r>
              <a:rPr lang="en-US" sz="1600" dirty="0"/>
              <a:t>How do you compute computational cost of a single-layer NN with one matrix multiplication?</a:t>
            </a:r>
          </a:p>
          <a:p>
            <a:endParaRPr lang="en-US" dirty="0"/>
          </a:p>
        </p:txBody>
      </p:sp>
    </p:spTree>
    <p:extLst>
      <p:ext uri="{BB962C8B-B14F-4D97-AF65-F5344CB8AC3E}">
        <p14:creationId xmlns:p14="http://schemas.microsoft.com/office/powerpoint/2010/main" val="265045252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We want to compute the total FLOP of a model </a:t>
            </a:r>
            <a:r>
              <a:rPr lang="en-US" dirty="0">
                <a:solidFill>
                  <a:srgbClr val="202122"/>
                </a:solidFill>
              </a:rPr>
              <a:t>(e.g., Transformer) </a:t>
            </a:r>
          </a:p>
          <a:p>
            <a:pPr lvl="1"/>
            <a:r>
              <a:rPr lang="en-US" dirty="0">
                <a:solidFill>
                  <a:srgbClr val="202122"/>
                </a:solidFill>
                <a:effectLst/>
              </a:rPr>
              <a:t>Provides a basic approximation of computational costs associated with that model.</a:t>
            </a:r>
          </a:p>
          <a:p>
            <a:endParaRPr lang="en-US" dirty="0"/>
          </a:p>
          <a:p>
            <a:r>
              <a:rPr lang="en-US" dirty="0"/>
              <a:t>Our models are just a bunch of matrix multiplications. </a:t>
            </a:r>
            <a:br>
              <a:rPr lang="en-US" dirty="0"/>
            </a:br>
            <a:r>
              <a:rPr lang="en-US" dirty="0"/>
              <a:t>Let’s estimate the FLOPS of matrix operations… 🤔</a:t>
            </a:r>
          </a:p>
        </p:txBody>
      </p:sp>
    </p:spTree>
    <p:extLst>
      <p:ext uri="{BB962C8B-B14F-4D97-AF65-F5344CB8AC3E}">
        <p14:creationId xmlns:p14="http://schemas.microsoft.com/office/powerpoint/2010/main" val="252201676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Matrix Multiplication</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lgn="ctr">
              <a:buNone/>
            </a:pPr>
            <a:r>
              <a:rPr lang="en-US" dirty="0"/>
              <a:t>(Why? Think about FLOPS for forward and backward separately …)</a:t>
            </a:r>
          </a:p>
          <a:p>
            <a:pPr marL="342900" lvl="1" indent="0">
              <a:buNone/>
            </a:pPr>
            <a:endParaRPr lang="en-US" dirty="0"/>
          </a:p>
          <a:p>
            <a:endParaRPr lang="en-US" dirty="0"/>
          </a:p>
        </p:txBody>
      </p:sp>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DF5F4E6C-E2A7-E2C7-E82F-6F63D32A6AE8}"/>
                  </a:ext>
                </a:extLst>
              </p:cNvPr>
              <p:cNvSpPr/>
              <p:nvPr/>
            </p:nvSpPr>
            <p:spPr>
              <a:xfrm>
                <a:off x="1103872" y="2719766"/>
                <a:ext cx="7141460" cy="1131422"/>
              </a:xfrm>
              <a:prstGeom prst="wedgeRoundRectCallout">
                <a:avLst>
                  <a:gd name="adj1" fmla="val 34707"/>
                  <a:gd name="adj2" fmla="val 5094"/>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lvl="1" algn="ctr"/>
                <a:r>
                  <a:rPr lang="en-US" sz="2400" dirty="0">
                    <a:solidFill>
                      <a:schemeClr val="tx1"/>
                    </a:solidFill>
                  </a:rPr>
                  <a:t>Training FLOPs for multiplying by a matrix W </a:t>
                </a:r>
                <a:br>
                  <a:rPr lang="en-US" sz="2400" i="1" dirty="0">
                    <a:solidFill>
                      <a:schemeClr val="tx1"/>
                    </a:solidFill>
                    <a:latin typeface="Cambria Math" panose="02040503050406030204" pitchFamily="18" charset="0"/>
                  </a:rPr>
                </a:br>
                <a14:m>
                  <m:oMath xmlns:m="http://schemas.openxmlformats.org/officeDocument/2006/math">
                    <m:r>
                      <a:rPr lang="en-US" sz="2400" i="1" dirty="0">
                        <a:solidFill>
                          <a:schemeClr val="tx1"/>
                        </a:solidFill>
                        <a:latin typeface="Cambria Math" panose="02040503050406030204" pitchFamily="18" charset="0"/>
                      </a:rPr>
                      <m:t>≈</m:t>
                    </m:r>
                  </m:oMath>
                </a14:m>
                <a:r>
                  <a:rPr lang="en-US" sz="2400" dirty="0">
                    <a:solidFill>
                      <a:schemeClr val="tx1"/>
                    </a:solidFill>
                  </a:rPr>
                  <a:t> 6 x (batch size) x (size of W)</a:t>
                </a:r>
              </a:p>
            </p:txBody>
          </p:sp>
        </mc:Choice>
        <mc:Fallback>
          <p:sp>
            <p:nvSpPr>
              <p:cNvPr id="7" name="Rounded Rectangular Callout 6">
                <a:extLst>
                  <a:ext uri="{FF2B5EF4-FFF2-40B4-BE49-F238E27FC236}">
                    <a16:creationId xmlns:a16="http://schemas.microsoft.com/office/drawing/2014/main" id="{DF5F4E6C-E2A7-E2C7-E82F-6F63D32A6AE8}"/>
                  </a:ext>
                </a:extLst>
              </p:cNvPr>
              <p:cNvSpPr>
                <a:spLocks noRot="1" noChangeAspect="1" noMove="1" noResize="1" noEditPoints="1" noAdjustHandles="1" noChangeArrowheads="1" noChangeShapeType="1" noTextEdit="1"/>
              </p:cNvSpPr>
              <p:nvPr/>
            </p:nvSpPr>
            <p:spPr>
              <a:xfrm>
                <a:off x="1103872" y="2719766"/>
                <a:ext cx="7141460" cy="1131422"/>
              </a:xfrm>
              <a:prstGeom prst="wedgeRoundRectCallout">
                <a:avLst>
                  <a:gd name="adj1" fmla="val 34707"/>
                  <a:gd name="adj2" fmla="val 5094"/>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ounded Rectangular Callout 3">
                <a:extLst>
                  <a:ext uri="{FF2B5EF4-FFF2-40B4-BE49-F238E27FC236}">
                    <a16:creationId xmlns:a16="http://schemas.microsoft.com/office/drawing/2014/main" id="{5AEFDB41-BDDF-A9B6-A267-2614607074E3}"/>
                  </a:ext>
                </a:extLst>
              </p:cNvPr>
              <p:cNvSpPr/>
              <p:nvPr/>
            </p:nvSpPr>
            <p:spPr>
              <a:xfrm>
                <a:off x="1103871" y="1390651"/>
                <a:ext cx="7141460" cy="1131422"/>
              </a:xfrm>
              <a:prstGeom prst="wedgeRoundRectCallout">
                <a:avLst>
                  <a:gd name="adj1" fmla="val 34707"/>
                  <a:gd name="adj2" fmla="val 5094"/>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lvl="1" algn="ctr"/>
                <a:r>
                  <a:rPr lang="en-US" sz="2400" dirty="0">
                    <a:solidFill>
                      <a:schemeClr val="tx1"/>
                    </a:solidFill>
                  </a:rPr>
                  <a:t>Inference FLOPs for multiplying by a matrix W </a:t>
                </a:r>
                <a:br>
                  <a:rPr lang="en-US" sz="2400" b="0" i="1" dirty="0">
                    <a:solidFill>
                      <a:schemeClr val="tx1"/>
                    </a:solidFill>
                    <a:latin typeface="Cambria Math" panose="02040503050406030204" pitchFamily="18" charset="0"/>
                  </a:rPr>
                </a:br>
                <a14:m>
                  <m:oMath xmlns:m="http://schemas.openxmlformats.org/officeDocument/2006/math">
                    <m:r>
                      <a:rPr lang="en-US" sz="2400" b="0" i="1" dirty="0" smtClean="0">
                        <a:solidFill>
                          <a:schemeClr val="tx1"/>
                        </a:solidFill>
                        <a:latin typeface="Cambria Math" panose="02040503050406030204" pitchFamily="18" charset="0"/>
                      </a:rPr>
                      <m:t>≈</m:t>
                    </m:r>
                  </m:oMath>
                </a14:m>
                <a:r>
                  <a:rPr lang="en-US" sz="2400" dirty="0">
                    <a:solidFill>
                      <a:schemeClr val="tx1"/>
                    </a:solidFill>
                  </a:rPr>
                  <a:t> 2 x (batch size) x (size of W)</a:t>
                </a:r>
              </a:p>
            </p:txBody>
          </p:sp>
        </mc:Choice>
        <mc:Fallback>
          <p:sp>
            <p:nvSpPr>
              <p:cNvPr id="4" name="Rounded Rectangular Callout 3">
                <a:extLst>
                  <a:ext uri="{FF2B5EF4-FFF2-40B4-BE49-F238E27FC236}">
                    <a16:creationId xmlns:a16="http://schemas.microsoft.com/office/drawing/2014/main" id="{5AEFDB41-BDDF-A9B6-A267-2614607074E3}"/>
                  </a:ext>
                </a:extLst>
              </p:cNvPr>
              <p:cNvSpPr>
                <a:spLocks noRot="1" noChangeAspect="1" noMove="1" noResize="1" noEditPoints="1" noAdjustHandles="1" noChangeArrowheads="1" noChangeShapeType="1" noTextEdit="1"/>
              </p:cNvSpPr>
              <p:nvPr/>
            </p:nvSpPr>
            <p:spPr>
              <a:xfrm>
                <a:off x="1103871" y="1390651"/>
                <a:ext cx="7141460" cy="1131422"/>
              </a:xfrm>
              <a:prstGeom prst="wedgeRoundRectCallout">
                <a:avLst>
                  <a:gd name="adj1" fmla="val 34707"/>
                  <a:gd name="adj2" fmla="val 509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111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A35D3F-4AD5-7237-6955-DC8B7AA7E08A}"/>
              </a:ext>
            </a:extLst>
          </p:cNvPr>
          <p:cNvSpPr>
            <a:spLocks noGrp="1"/>
          </p:cNvSpPr>
          <p:nvPr>
            <p:ph type="body" sz="quarter" idx="10"/>
          </p:nvPr>
        </p:nvSpPr>
        <p:spPr/>
        <p:txBody>
          <a:bodyPr>
            <a:normAutofit/>
          </a:bodyPr>
          <a:lstStyle/>
          <a:p>
            <a:r>
              <a:rPr lang="en-US" sz="2000" dirty="0"/>
              <a:t>Computing the computational cost of Transformer </a:t>
            </a:r>
          </a:p>
        </p:txBody>
      </p:sp>
    </p:spTree>
    <p:extLst>
      <p:ext uri="{BB962C8B-B14F-4D97-AF65-F5344CB8AC3E}">
        <p14:creationId xmlns:p14="http://schemas.microsoft.com/office/powerpoint/2010/main" val="420414989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04E0-1AA1-745C-32B0-541BBE85B1A5}"/>
              </a:ext>
            </a:extLst>
          </p:cNvPr>
          <p:cNvSpPr>
            <a:spLocks noGrp="1"/>
          </p:cNvSpPr>
          <p:nvPr>
            <p:ph type="title"/>
          </p:nvPr>
        </p:nvSpPr>
        <p:spPr/>
        <p:txBody>
          <a:bodyPr/>
          <a:lstStyle/>
          <a:p>
            <a:r>
              <a:rPr lang="en-US" dirty="0"/>
              <a:t>Transformer FLOPs: The Quick Estimate</a:t>
            </a:r>
          </a:p>
        </p:txBody>
      </p:sp>
      <p:sp>
        <p:nvSpPr>
          <p:cNvPr id="3" name="Text Placeholder 2">
            <a:extLst>
              <a:ext uri="{FF2B5EF4-FFF2-40B4-BE49-F238E27FC236}">
                <a16:creationId xmlns:a16="http://schemas.microsoft.com/office/drawing/2014/main" id="{3DD63D6A-52E8-1DF0-45CA-893B994E86A6}"/>
              </a:ext>
            </a:extLst>
          </p:cNvPr>
          <p:cNvSpPr>
            <a:spLocks noGrp="1"/>
          </p:cNvSpPr>
          <p:nvPr>
            <p:ph type="body" sz="quarter" idx="16"/>
          </p:nvPr>
        </p:nvSpPr>
        <p:spPr/>
        <p:txBody>
          <a:bodyPr/>
          <a:lstStyle/>
          <a:p>
            <a:r>
              <a:rPr lang="en-US" dirty="0"/>
              <a:t>The Weight FLOPs Assumption </a:t>
            </a:r>
          </a:p>
          <a:p>
            <a:pPr lvl="1"/>
            <a:r>
              <a:rPr lang="en-US" dirty="0"/>
              <a:t>The FLOPs that matter the most are weight FLOPs, that is ones performed when intermediate states are multiplied by weight matrices.</a:t>
            </a:r>
          </a:p>
          <a:p>
            <a:pPr lvl="1"/>
            <a:endParaRPr lang="en-US" dirty="0"/>
          </a:p>
          <a:p>
            <a:pPr lvl="1"/>
            <a:r>
              <a:rPr lang="en-US" dirty="0"/>
              <a:t>The weight FLOPs are the majority of Transformer FLOPs </a:t>
            </a:r>
          </a:p>
          <a:p>
            <a:pPr lvl="1"/>
            <a:r>
              <a:rPr lang="en-US" dirty="0"/>
              <a:t>We can ignore FLOPs for </a:t>
            </a:r>
          </a:p>
          <a:p>
            <a:pPr lvl="2"/>
            <a:r>
              <a:rPr lang="en-US" dirty="0"/>
              <a:t>Bias vector addition </a:t>
            </a:r>
          </a:p>
          <a:p>
            <a:pPr lvl="2"/>
            <a:r>
              <a:rPr lang="en-US" dirty="0"/>
              <a:t>layer normalization </a:t>
            </a:r>
          </a:p>
          <a:p>
            <a:pPr lvl="2"/>
            <a:r>
              <a:rPr lang="en-US" dirty="0"/>
              <a:t>residual connections </a:t>
            </a:r>
          </a:p>
          <a:p>
            <a:pPr lvl="2"/>
            <a:r>
              <a:rPr lang="en-US" dirty="0"/>
              <a:t>non-linearities </a:t>
            </a:r>
          </a:p>
          <a:p>
            <a:pPr lvl="2"/>
            <a:r>
              <a:rPr lang="en-US" dirty="0" err="1"/>
              <a:t>Softmax</a:t>
            </a:r>
            <a:endParaRPr lang="en-US" dirty="0"/>
          </a:p>
        </p:txBody>
      </p:sp>
      <p:sp>
        <p:nvSpPr>
          <p:cNvPr id="7" name="TextBox 6">
            <a:extLst>
              <a:ext uri="{FF2B5EF4-FFF2-40B4-BE49-F238E27FC236}">
                <a16:creationId xmlns:a16="http://schemas.microsoft.com/office/drawing/2014/main" id="{53920EEC-8E9D-25B1-9934-161E85E34761}"/>
              </a:ext>
            </a:extLst>
          </p:cNvPr>
          <p:cNvSpPr txBox="1"/>
          <p:nvPr/>
        </p:nvSpPr>
        <p:spPr>
          <a:xfrm>
            <a:off x="1315156" y="4873557"/>
            <a:ext cx="6699956" cy="276999"/>
          </a:xfrm>
          <a:prstGeom prst="rect">
            <a:avLst/>
          </a:prstGeom>
          <a:noFill/>
        </p:spPr>
        <p:txBody>
          <a:bodyPr wrap="square">
            <a:spAutoFit/>
          </a:bodyPr>
          <a:lstStyle/>
          <a:p>
            <a:pPr algn="ct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 FLOPs Calculus of Language Model Training, </a:t>
            </a:r>
            <a:r>
              <a:rPr lang="en-US" sz="12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Dzmitry</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Bahdanau</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(2022)</a:t>
            </a:r>
          </a:p>
        </p:txBody>
      </p:sp>
    </p:spTree>
    <p:extLst>
      <p:ext uri="{BB962C8B-B14F-4D97-AF65-F5344CB8AC3E}">
        <p14:creationId xmlns:p14="http://schemas.microsoft.com/office/powerpoint/2010/main" val="27865011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04E0-1AA1-745C-32B0-541BBE85B1A5}"/>
              </a:ext>
            </a:extLst>
          </p:cNvPr>
          <p:cNvSpPr>
            <a:spLocks noGrp="1"/>
          </p:cNvSpPr>
          <p:nvPr>
            <p:ph type="title"/>
          </p:nvPr>
        </p:nvSpPr>
        <p:spPr/>
        <p:txBody>
          <a:bodyPr/>
          <a:lstStyle/>
          <a:p>
            <a:r>
              <a:rPr lang="en-US" dirty="0"/>
              <a:t>Transformer FLOPs: The Quick Estimate</a:t>
            </a:r>
          </a:p>
        </p:txBody>
      </p:sp>
      <p:sp>
        <p:nvSpPr>
          <p:cNvPr id="3" name="Text Placeholder 2">
            <a:extLst>
              <a:ext uri="{FF2B5EF4-FFF2-40B4-BE49-F238E27FC236}">
                <a16:creationId xmlns:a16="http://schemas.microsoft.com/office/drawing/2014/main" id="{3DD63D6A-52E8-1DF0-45CA-893B994E86A6}"/>
              </a:ext>
            </a:extLst>
          </p:cNvPr>
          <p:cNvSpPr>
            <a:spLocks noGrp="1"/>
          </p:cNvSpPr>
          <p:nvPr>
            <p:ph type="body" sz="quarter" idx="16"/>
          </p:nvPr>
        </p:nvSpPr>
        <p:spPr/>
        <p:txBody>
          <a:bodyPr/>
          <a:lstStyle/>
          <a:p>
            <a:r>
              <a:rPr lang="en-US" sz="2000" dirty="0"/>
              <a:t>Let N be number of parameters (the sum of size of all matrices)</a:t>
            </a:r>
          </a:p>
          <a:p>
            <a:r>
              <a:rPr lang="en-US" sz="2000" dirty="0"/>
              <a:t>Let D be the number of tokens in pre-training dataset.  </a:t>
            </a:r>
          </a:p>
          <a:p>
            <a:r>
              <a:rPr lang="en-US" sz="2000" dirty="0"/>
              <a:t>The total cost of pre-training on this dataset is:  </a:t>
            </a:r>
          </a:p>
          <a:p>
            <a:endParaRPr lang="en-US" sz="2000" dirty="0"/>
          </a:p>
          <a:p>
            <a:endParaRPr lang="en-US" sz="2000" dirty="0"/>
          </a:p>
          <a:p>
            <a:endParaRPr lang="en-US" sz="2000" dirty="0"/>
          </a:p>
          <a:p>
            <a:endParaRPr lang="en-US" sz="2000" dirty="0"/>
          </a:p>
          <a:p>
            <a:pPr lvl="1"/>
            <a:r>
              <a:rPr lang="en-US" sz="2000" dirty="0"/>
              <a:t>We are ignoring the non-matrix operators (normalization, non-linearities, etc.)</a:t>
            </a:r>
          </a:p>
          <a:p>
            <a:endParaRPr lang="en-US" sz="2000" dirty="0"/>
          </a:p>
          <a:p>
            <a:endParaRPr lang="en-US" sz="2000" dirty="0"/>
          </a:p>
        </p:txBody>
      </p:sp>
      <p:sp>
        <p:nvSpPr>
          <p:cNvPr id="5" name="TextBox 4">
            <a:extLst>
              <a:ext uri="{FF2B5EF4-FFF2-40B4-BE49-F238E27FC236}">
                <a16:creationId xmlns:a16="http://schemas.microsoft.com/office/drawing/2014/main" id="{B59E5CED-0757-BD12-AC39-3BC9C2CB66ED}"/>
              </a:ext>
            </a:extLst>
          </p:cNvPr>
          <p:cNvSpPr txBox="1"/>
          <p:nvPr/>
        </p:nvSpPr>
        <p:spPr>
          <a:xfrm>
            <a:off x="2915587" y="2571750"/>
            <a:ext cx="3440243" cy="1015663"/>
          </a:xfrm>
          <a:prstGeom prst="rect">
            <a:avLst/>
          </a:prstGeom>
          <a:noFill/>
        </p:spPr>
        <p:txBody>
          <a:bodyPr wrap="square">
            <a:spAutoFit/>
          </a:bodyPr>
          <a:lstStyle/>
          <a:p>
            <a:pPr algn="ctr"/>
            <a:r>
              <a:rPr lang="en-US" sz="6000" dirty="0">
                <a:latin typeface="Times" pitchFamily="2" charset="0"/>
                <a:ea typeface="Tahoma" panose="020B0604030504040204" pitchFamily="34" charset="0"/>
                <a:cs typeface="Tahoma" panose="020B0604030504040204" pitchFamily="34" charset="0"/>
              </a:rPr>
              <a:t>C ~ 6ND</a:t>
            </a:r>
          </a:p>
        </p:txBody>
      </p:sp>
    </p:spTree>
    <p:extLst>
      <p:ext uri="{BB962C8B-B14F-4D97-AF65-F5344CB8AC3E}">
        <p14:creationId xmlns:p14="http://schemas.microsoft.com/office/powerpoint/2010/main" val="1862232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CD914191-9880-A6C9-390C-D926BB82CA29}"/>
              </a:ext>
            </a:extLst>
          </p:cNvPr>
          <p:cNvSpPr>
            <a:spLocks noGrp="1"/>
          </p:cNvSpPr>
          <p:nvPr>
            <p:ph type="title"/>
          </p:nvPr>
        </p:nvSpPr>
        <p:spPr/>
        <p:txBody>
          <a:bodyPr>
            <a:normAutofit/>
          </a:bodyPr>
          <a:lstStyle/>
          <a:p>
            <a:r>
              <a:rPr lang="en-US" dirty="0"/>
              <a:t>N-gram Language Models </a:t>
            </a:r>
          </a:p>
        </p:txBody>
      </p:sp>
      <p:sp>
        <p:nvSpPr>
          <p:cNvPr id="3" name="Content Placeholder 2">
            <a:extLst>
              <a:ext uri="{FF2B5EF4-FFF2-40B4-BE49-F238E27FC236}">
                <a16:creationId xmlns:a16="http://schemas.microsoft.com/office/drawing/2014/main" id="{2411FDAB-D6D2-2456-F626-25E621A0085C}"/>
              </a:ext>
            </a:extLst>
          </p:cNvPr>
          <p:cNvSpPr>
            <a:spLocks noGrp="1"/>
          </p:cNvSpPr>
          <p:nvPr>
            <p:ph type="body" sz="quarter" idx="16"/>
          </p:nvPr>
        </p:nvSpPr>
        <p:spPr/>
        <p:txBody>
          <a:bodyPr>
            <a:normAutofit/>
          </a:bodyPr>
          <a:lstStyle/>
          <a:p>
            <a:r>
              <a:rPr lang="en-US" sz="2000" b="1" dirty="0">
                <a:latin typeface="Corbel" panose="020B0503020204020204" pitchFamily="34" charset="0"/>
              </a:rPr>
              <a:t>Terminology: </a:t>
            </a:r>
            <a:r>
              <a:rPr lang="en-US" sz="2000" i="1" dirty="0">
                <a:solidFill>
                  <a:srgbClr val="0070C0"/>
                </a:solidFill>
                <a:latin typeface="Corbel" panose="020B0503020204020204" pitchFamily="34" charset="0"/>
              </a:rPr>
              <a:t>n</a:t>
            </a:r>
            <a:r>
              <a:rPr lang="en-US" sz="2000" dirty="0">
                <a:solidFill>
                  <a:srgbClr val="C00000"/>
                </a:solidFill>
                <a:latin typeface="Corbel" panose="020B0503020204020204" pitchFamily="34" charset="0"/>
              </a:rPr>
              <a:t>-gram</a:t>
            </a:r>
            <a:r>
              <a:rPr lang="en-US" sz="2000" dirty="0">
                <a:latin typeface="Corbel" panose="020B0503020204020204" pitchFamily="34" charset="0"/>
              </a:rPr>
              <a:t> is a chunk of </a:t>
            </a:r>
            <a:r>
              <a:rPr lang="en-US" sz="2000" i="1" dirty="0">
                <a:solidFill>
                  <a:srgbClr val="0070C0"/>
                </a:solidFill>
                <a:latin typeface="Corbel" panose="020B0503020204020204" pitchFamily="34" charset="0"/>
              </a:rPr>
              <a:t>n</a:t>
            </a:r>
            <a:r>
              <a:rPr lang="en-US" sz="2000" dirty="0">
                <a:latin typeface="Corbel" panose="020B0503020204020204" pitchFamily="34" charset="0"/>
              </a:rPr>
              <a:t> consecutive words: </a:t>
            </a:r>
          </a:p>
          <a:p>
            <a:pPr marL="742950" lvl="1" indent="-285750"/>
            <a:r>
              <a:rPr lang="en-US" sz="1600" dirty="0">
                <a:solidFill>
                  <a:srgbClr val="C00000"/>
                </a:solidFill>
                <a:latin typeface="Corbel" panose="020B0503020204020204" pitchFamily="34" charset="0"/>
              </a:rPr>
              <a:t>uni</a:t>
            </a:r>
            <a:r>
              <a:rPr lang="en-US" sz="1600" dirty="0">
                <a:latin typeface="Corbel" panose="020B0503020204020204" pitchFamily="34" charset="0"/>
              </a:rPr>
              <a:t>grams: “cat”, “mat”, “sat”, …</a:t>
            </a:r>
          </a:p>
          <a:p>
            <a:pPr marL="742950" lvl="1" indent="-285750"/>
            <a:r>
              <a:rPr lang="en-US" sz="1600" dirty="0">
                <a:solidFill>
                  <a:srgbClr val="C00000"/>
                </a:solidFill>
                <a:latin typeface="Corbel" panose="020B0503020204020204" pitchFamily="34" charset="0"/>
              </a:rPr>
              <a:t>bi</a:t>
            </a:r>
            <a:r>
              <a:rPr lang="en-US" sz="1600" dirty="0">
                <a:latin typeface="Corbel" panose="020B0503020204020204" pitchFamily="34" charset="0"/>
              </a:rPr>
              <a:t>grams: “the cat”, “cat sat”, “sat on”, …</a:t>
            </a:r>
          </a:p>
          <a:p>
            <a:pPr marL="742950" lvl="1" indent="-285750"/>
            <a:r>
              <a:rPr lang="en-US" sz="1600" dirty="0">
                <a:solidFill>
                  <a:srgbClr val="C00000"/>
                </a:solidFill>
                <a:latin typeface="Corbel" panose="020B0503020204020204" pitchFamily="34" charset="0"/>
              </a:rPr>
              <a:t>tri</a:t>
            </a:r>
            <a:r>
              <a:rPr lang="en-US" sz="1600" dirty="0">
                <a:latin typeface="Corbel" panose="020B0503020204020204" pitchFamily="34" charset="0"/>
              </a:rPr>
              <a:t>grams: “the cat sat”, “cat sat on”, “sat on the”, …</a:t>
            </a:r>
          </a:p>
          <a:p>
            <a:pPr marL="742950" lvl="1" indent="-285750"/>
            <a:r>
              <a:rPr lang="en-US" sz="1600" dirty="0">
                <a:solidFill>
                  <a:srgbClr val="C00000"/>
                </a:solidFill>
                <a:latin typeface="Corbel" panose="020B0503020204020204" pitchFamily="34" charset="0"/>
              </a:rPr>
              <a:t>four</a:t>
            </a:r>
            <a:r>
              <a:rPr lang="en-US" sz="1600" dirty="0">
                <a:latin typeface="Corbel" panose="020B0503020204020204" pitchFamily="34" charset="0"/>
              </a:rPr>
              <a:t>-grams: “the cat sat on”, “cat sat on the”, “sat on the mat”, …</a:t>
            </a:r>
            <a:r>
              <a:rPr lang="en-US" sz="1600" dirty="0"/>
              <a:t>   </a:t>
            </a:r>
            <a:br>
              <a:rPr lang="en-US" sz="1600" dirty="0"/>
            </a:br>
            <a:endParaRPr lang="en-US" sz="2400" dirty="0"/>
          </a:p>
          <a:p>
            <a:r>
              <a:rPr lang="en-US" sz="2400" i="1" dirty="0">
                <a:solidFill>
                  <a:srgbClr val="0070C0"/>
                </a:solidFill>
                <a:latin typeface="Corbel" panose="020B0503020204020204" pitchFamily="34" charset="0"/>
              </a:rPr>
              <a:t>n</a:t>
            </a:r>
            <a:r>
              <a:rPr lang="en-US" sz="2400" dirty="0"/>
              <a:t>-gram language model: </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B312CCC-5482-11FA-F3F7-5CCB805E42F8}"/>
                  </a:ext>
                </a:extLst>
              </p:cNvPr>
              <p:cNvSpPr txBox="1"/>
              <p:nvPr/>
            </p:nvSpPr>
            <p:spPr>
              <a:xfrm>
                <a:off x="1323963" y="3974600"/>
                <a:ext cx="6163056" cy="461665"/>
              </a:xfrm>
              <a:prstGeom prst="rect">
                <a:avLst/>
              </a:prstGeom>
              <a:noFill/>
            </p:spPr>
            <p:txBody>
              <a:bodyPr wrap="square">
                <a:spAutoFit/>
              </a:bodyPr>
              <a:lstStyle/>
              <a:p>
                <a:pPr marL="0" indent="0" algn="ctr">
                  <a:buNone/>
                </a:pPr>
                <a:r>
                  <a:rPr lang="en-US" sz="2400" dirty="0">
                    <a:latin typeface="Corbel" panose="020B0503020204020204" pitchFamily="34" charset="0"/>
                  </a:rPr>
                  <a:t>P(</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1</m:t>
                        </m:r>
                      </m:sub>
                    </m:sSub>
                    <m:r>
                      <a:rPr lang="en-US" sz="2400" smtClean="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14:m>
                  <m:oMath xmlns:m="http://schemas.openxmlformats.org/officeDocument/2006/math">
                    <m:r>
                      <a:rPr lang="en-US" sz="2400">
                        <a:latin typeface="Cambria Math" panose="02040503050406030204" pitchFamily="18" charset="0"/>
                      </a:rPr>
                      <m:t>≈</m:t>
                    </m:r>
                  </m:oMath>
                </a14:m>
                <a:r>
                  <a:rPr lang="en-US" sz="2400" dirty="0">
                    <a:latin typeface="Corbel" panose="020B0503020204020204" pitchFamily="34" charset="0"/>
                  </a:rPr>
                  <a:t> P(</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m:t>
                        </m:r>
                        <m:r>
                          <a:rPr lang="en-US" sz="2400" smtClean="0">
                            <a:solidFill>
                              <a:schemeClr val="accent1"/>
                            </a:solidFill>
                            <a:latin typeface="Cambria Math" panose="02040503050406030204" pitchFamily="18" charset="0"/>
                          </a:rPr>
                          <m:t>𝑛</m:t>
                        </m:r>
                        <m:r>
                          <a:rPr lang="en-US" sz="2400" smtClean="0">
                            <a:latin typeface="Cambria Math" panose="02040503050406030204" pitchFamily="18" charset="0"/>
                          </a:rPr>
                          <m:t>+1</m:t>
                        </m:r>
                      </m:sub>
                    </m:sSub>
                    <m:r>
                      <a:rPr lang="en-US" sz="240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p>
            </p:txBody>
          </p:sp>
        </mc:Choice>
        <mc:Fallback xmlns="">
          <p:sp>
            <p:nvSpPr>
              <p:cNvPr id="56" name="TextBox 55">
                <a:extLst>
                  <a:ext uri="{FF2B5EF4-FFF2-40B4-BE49-F238E27FC236}">
                    <a16:creationId xmlns:a16="http://schemas.microsoft.com/office/drawing/2014/main" id="{1B312CCC-5482-11FA-F3F7-5CCB805E42F8}"/>
                  </a:ext>
                </a:extLst>
              </p:cNvPr>
              <p:cNvSpPr txBox="1">
                <a:spLocks noRot="1" noChangeAspect="1" noMove="1" noResize="1" noEditPoints="1" noAdjustHandles="1" noChangeArrowheads="1" noChangeShapeType="1" noTextEdit="1"/>
              </p:cNvSpPr>
              <p:nvPr/>
            </p:nvSpPr>
            <p:spPr>
              <a:xfrm>
                <a:off x="1323963" y="3974600"/>
                <a:ext cx="6163056" cy="461665"/>
              </a:xfrm>
              <a:prstGeom prst="rect">
                <a:avLst/>
              </a:prstGeom>
              <a:blipFill>
                <a:blip r:embed="rId3"/>
                <a:stretch>
                  <a:fillRect t="-5263" b="-28947"/>
                </a:stretch>
              </a:blipFill>
            </p:spPr>
            <p:txBody>
              <a:bodyPr/>
              <a:lstStyle/>
              <a:p>
                <a:r>
                  <a:rPr lang="en-US">
                    <a:noFill/>
                  </a:rPr>
                  <a:t> </a:t>
                </a:r>
              </a:p>
            </p:txBody>
          </p:sp>
        </mc:Fallback>
      </mc:AlternateContent>
      <p:sp>
        <p:nvSpPr>
          <p:cNvPr id="5121" name="object 14">
            <a:extLst>
              <a:ext uri="{FF2B5EF4-FFF2-40B4-BE49-F238E27FC236}">
                <a16:creationId xmlns:a16="http://schemas.microsoft.com/office/drawing/2014/main" id="{CF10F8ED-3CA9-B792-DB29-97FD2936DDE0}"/>
              </a:ext>
            </a:extLst>
          </p:cNvPr>
          <p:cNvSpPr/>
          <p:nvPr/>
        </p:nvSpPr>
        <p:spPr>
          <a:xfrm>
            <a:off x="4991136" y="3758606"/>
            <a:ext cx="1981200" cy="241300"/>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5125" name="TextBox 5124">
                <a:extLst>
                  <a:ext uri="{FF2B5EF4-FFF2-40B4-BE49-F238E27FC236}">
                    <a16:creationId xmlns:a16="http://schemas.microsoft.com/office/drawing/2014/main" id="{ACD07922-139F-2EA2-41AD-DCE296700B22}"/>
                  </a:ext>
                </a:extLst>
              </p:cNvPr>
              <p:cNvSpPr txBox="1"/>
              <p:nvPr/>
            </p:nvSpPr>
            <p:spPr>
              <a:xfrm>
                <a:off x="5031275" y="3406524"/>
                <a:ext cx="1981200" cy="369332"/>
              </a:xfrm>
              <a:prstGeom prst="rect">
                <a:avLst/>
              </a:prstGeom>
              <a:noFill/>
            </p:spPr>
            <p:txBody>
              <a:bodyPr wrap="square">
                <a:spAutoFit/>
              </a:bodyPr>
              <a:lstStyle/>
              <a:p>
                <a:pPr algn="ctr"/>
                <a14:m>
                  <m:oMath xmlns:m="http://schemas.openxmlformats.org/officeDocument/2006/math">
                    <m:r>
                      <a:rPr lang="en-US" sz="1800" smtClean="0">
                        <a:solidFill>
                          <a:schemeClr val="accent1"/>
                        </a:solidFill>
                        <a:latin typeface="Cambria Math" panose="02040503050406030204" pitchFamily="18" charset="0"/>
                      </a:rPr>
                      <m:t>𝑛</m:t>
                    </m:r>
                    <m:r>
                      <a:rPr lang="en-US" sz="1800" smtClean="0">
                        <a:solidFill>
                          <a:schemeClr val="accent1"/>
                        </a:solidFill>
                        <a:latin typeface="Cambria Math" panose="02040503050406030204" pitchFamily="18" charset="0"/>
                      </a:rPr>
                      <m:t>−1</m:t>
                    </m:r>
                  </m:oMath>
                </a14:m>
                <a:r>
                  <a:rPr lang="en-US" sz="1800" dirty="0">
                    <a:latin typeface="Corbel" panose="020B0503020204020204" pitchFamily="34" charset="0"/>
                  </a:rPr>
                  <a:t> elements</a:t>
                </a:r>
              </a:p>
            </p:txBody>
          </p:sp>
        </mc:Choice>
        <mc:Fallback xmlns="">
          <p:sp>
            <p:nvSpPr>
              <p:cNvPr id="5125" name="TextBox 5124">
                <a:extLst>
                  <a:ext uri="{FF2B5EF4-FFF2-40B4-BE49-F238E27FC236}">
                    <a16:creationId xmlns:a16="http://schemas.microsoft.com/office/drawing/2014/main" id="{ACD07922-139F-2EA2-41AD-DCE296700B22}"/>
                  </a:ext>
                </a:extLst>
              </p:cNvPr>
              <p:cNvSpPr txBox="1">
                <a:spLocks noRot="1" noChangeAspect="1" noMove="1" noResize="1" noEditPoints="1" noAdjustHandles="1" noChangeArrowheads="1" noChangeShapeType="1" noTextEdit="1"/>
              </p:cNvSpPr>
              <p:nvPr/>
            </p:nvSpPr>
            <p:spPr>
              <a:xfrm>
                <a:off x="5031275" y="3406524"/>
                <a:ext cx="1981200" cy="369332"/>
              </a:xfrm>
              <a:prstGeom prst="rect">
                <a:avLst/>
              </a:prstGeom>
              <a:blipFill>
                <a:blip r:embed="rId4"/>
                <a:stretch>
                  <a:fillRect t="-10000" b="-2666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4615A89-2BAC-5A9D-DC52-A9BEA7A8A5E9}"/>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Prediction and Entropy of Printed English, </a:t>
            </a:r>
            <a:r>
              <a:rPr lang="en-US" sz="1000" dirty="0" err="1">
                <a:latin typeface="Corbel" panose="020B0503020204020204" pitchFamily="34" charset="0"/>
                <a:hlinkClick r:id="rId5"/>
              </a:rPr>
              <a:t>Shanon</a:t>
            </a:r>
            <a:r>
              <a:rPr lang="en-US" sz="1000" dirty="0">
                <a:latin typeface="Corbel" panose="020B0503020204020204" pitchFamily="34" charset="0"/>
                <a:hlinkClick r:id="rId5"/>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15311315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8413-E88C-C1B5-2EC3-65D79D923415}"/>
              </a:ext>
            </a:extLst>
          </p:cNvPr>
          <p:cNvSpPr>
            <a:spLocks noGrp="1"/>
          </p:cNvSpPr>
          <p:nvPr>
            <p:ph type="title"/>
          </p:nvPr>
        </p:nvSpPr>
        <p:spPr/>
        <p:txBody>
          <a:bodyPr/>
          <a:lstStyle/>
          <a:p>
            <a:r>
              <a:rPr lang="en-US" dirty="0"/>
              <a:t>Transformer FLOPs</a:t>
            </a:r>
          </a:p>
        </p:txBody>
      </p:sp>
      <p:sp>
        <p:nvSpPr>
          <p:cNvPr id="3" name="Text Placeholder 2">
            <a:extLst>
              <a:ext uri="{FF2B5EF4-FFF2-40B4-BE49-F238E27FC236}">
                <a16:creationId xmlns:a16="http://schemas.microsoft.com/office/drawing/2014/main" id="{F4994DBF-E215-1229-D4AD-207341EB3507}"/>
              </a:ext>
            </a:extLst>
          </p:cNvPr>
          <p:cNvSpPr>
            <a:spLocks noGrp="1"/>
          </p:cNvSpPr>
          <p:nvPr>
            <p:ph type="body" sz="quarter" idx="16"/>
          </p:nvPr>
        </p:nvSpPr>
        <p:spPr>
          <a:xfrm>
            <a:off x="533919" y="1390650"/>
            <a:ext cx="8085415" cy="3077573"/>
          </a:xfrm>
        </p:spPr>
        <p:txBody>
          <a:bodyPr/>
          <a:lstStyle/>
          <a:p>
            <a:r>
              <a:rPr lang="en-US" dirty="0"/>
              <a:t>Given the pre-training data with 400B tokens.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7" name="Picture 6" descr="A table with numbers and letters&#10;&#10;Description automatically generated">
            <a:extLst>
              <a:ext uri="{FF2B5EF4-FFF2-40B4-BE49-F238E27FC236}">
                <a16:creationId xmlns:a16="http://schemas.microsoft.com/office/drawing/2014/main" id="{73B102F0-D11B-92C6-8BE9-64DFF3D5400A}"/>
              </a:ext>
            </a:extLst>
          </p:cNvPr>
          <p:cNvPicPr>
            <a:picLocks noChangeAspect="1"/>
          </p:cNvPicPr>
          <p:nvPr/>
        </p:nvPicPr>
        <p:blipFill rotWithShape="1">
          <a:blip r:embed="rId2"/>
          <a:srcRect l="-1" r="-528"/>
          <a:stretch/>
        </p:blipFill>
        <p:spPr>
          <a:xfrm>
            <a:off x="426028" y="2175719"/>
            <a:ext cx="4001691" cy="2617993"/>
          </a:xfrm>
          <a:prstGeom prst="rect">
            <a:avLst/>
          </a:prstGeom>
        </p:spPr>
      </p:pic>
      <p:pic>
        <p:nvPicPr>
          <p:cNvPr id="8" name="Picture 2">
            <a:extLst>
              <a:ext uri="{FF2B5EF4-FFF2-40B4-BE49-F238E27FC236}">
                <a16:creationId xmlns:a16="http://schemas.microsoft.com/office/drawing/2014/main" id="{CFF06794-3926-7B4B-7B5F-EF9E39A9A5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6" b="13128"/>
          <a:stretch/>
        </p:blipFill>
        <p:spPr bwMode="auto">
          <a:xfrm>
            <a:off x="6784217" y="0"/>
            <a:ext cx="2359783" cy="17161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FF3B009-6C99-D940-9501-C2ACEBED959B}"/>
                  </a:ext>
                </a:extLst>
              </p:cNvPr>
              <p:cNvSpPr txBox="1"/>
              <p:nvPr/>
            </p:nvSpPr>
            <p:spPr>
              <a:xfrm>
                <a:off x="5048797" y="3295571"/>
                <a:ext cx="32688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𝐶</m:t>
                      </m:r>
                      <m:r>
                        <a:rPr lang="en-US" sz="2000" smtClean="0">
                          <a:latin typeface="Cambria Math" panose="02040503050406030204" pitchFamily="18" charset="0"/>
                        </a:rPr>
                        <m:t>≈ 6</m:t>
                      </m:r>
                      <m:r>
                        <a:rPr lang="en-US" sz="2000" smtClean="0">
                          <a:latin typeface="Cambria Math" panose="02040503050406030204" pitchFamily="18" charset="0"/>
                        </a:rPr>
                        <m:t>𝑁𝐷</m:t>
                      </m:r>
                    </m:oMath>
                  </m:oMathPara>
                </a14:m>
                <a:endParaRPr lang="en-US" sz="2000" dirty="0">
                  <a:latin typeface="Cambria Math" panose="02040503050406030204" pitchFamily="18" charset="0"/>
                  <a:ea typeface="Tahoma" panose="020B0604030504040204" pitchFamily="34" charset="0"/>
                  <a:cs typeface="Tahoma" panose="020B0604030504040204" pitchFamily="34" charset="0"/>
                </a:endParaRPr>
              </a:p>
            </p:txBody>
          </p:sp>
        </mc:Choice>
        <mc:Fallback>
          <p:sp>
            <p:nvSpPr>
              <p:cNvPr id="5" name="TextBox 4">
                <a:extLst>
                  <a:ext uri="{FF2B5EF4-FFF2-40B4-BE49-F238E27FC236}">
                    <a16:creationId xmlns:a16="http://schemas.microsoft.com/office/drawing/2014/main" id="{DFF3B009-6C99-D940-9501-C2ACEBED959B}"/>
                  </a:ext>
                </a:extLst>
              </p:cNvPr>
              <p:cNvSpPr txBox="1">
                <a:spLocks noRot="1" noChangeAspect="1" noMove="1" noResize="1" noEditPoints="1" noAdjustHandles="1" noChangeArrowheads="1" noChangeShapeType="1" noTextEdit="1"/>
              </p:cNvSpPr>
              <p:nvPr/>
            </p:nvSpPr>
            <p:spPr>
              <a:xfrm>
                <a:off x="5048797" y="3295571"/>
                <a:ext cx="3268863" cy="400110"/>
              </a:xfrm>
              <a:prstGeom prst="rect">
                <a:avLst/>
              </a:prstGeom>
              <a:blipFill>
                <a:blip r:embed="rId4"/>
                <a:stretch>
                  <a:fillRect b="-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267DE9E-A01E-48DB-0C6A-4488A98DC3FD}"/>
                  </a:ext>
                </a:extLst>
              </p:cNvPr>
              <p:cNvSpPr txBox="1"/>
              <p:nvPr/>
            </p:nvSpPr>
            <p:spPr>
              <a:xfrm>
                <a:off x="5273040" y="3597871"/>
                <a:ext cx="3870960" cy="7078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 6 ×</m:t>
                      </m:r>
                      <m:d>
                        <m:dPr>
                          <m:ctrlPr>
                            <a:rPr lang="en-US" sz="2000" i="1" smtClean="0">
                              <a:latin typeface="Cambria Math" panose="02040503050406030204" pitchFamily="18" charset="0"/>
                            </a:rPr>
                          </m:ctrlPr>
                        </m:dPr>
                        <m:e>
                          <m:r>
                            <a:rPr lang="en-US" sz="2000" smtClean="0">
                              <a:latin typeface="Cambria Math" panose="02040503050406030204" pitchFamily="18" charset="0"/>
                            </a:rPr>
                            <m:t>400 ×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9</m:t>
                              </m:r>
                            </m:sup>
                          </m:sSup>
                        </m:e>
                      </m:d>
                      <m:r>
                        <a:rPr lang="en-US" sz="2000" smtClean="0">
                          <a:latin typeface="Cambria Math" panose="02040503050406030204" pitchFamily="18" charset="0"/>
                        </a:rPr>
                        <m:t>×</m:t>
                      </m:r>
                      <m:d>
                        <m:dPr>
                          <m:ctrlPr>
                            <a:rPr lang="en-US" sz="2000" i="1" smtClean="0">
                              <a:latin typeface="Cambria Math" panose="02040503050406030204" pitchFamily="18" charset="0"/>
                            </a:rPr>
                          </m:ctrlPr>
                        </m:dPr>
                        <m:e>
                          <m:r>
                            <a:rPr lang="en-US" sz="2000" smtClean="0">
                              <a:latin typeface="Cambria Math" panose="02040503050406030204" pitchFamily="18" charset="0"/>
                            </a:rPr>
                            <m:t>52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9</m:t>
                              </m:r>
                            </m:sup>
                          </m:sSup>
                        </m:e>
                      </m:d>
                    </m:oMath>
                  </m:oMathPara>
                </a14:m>
                <a:endParaRPr lang="en-US" sz="2000" dirty="0">
                  <a:latin typeface="Cambria Math" panose="02040503050406030204" pitchFamily="18" charset="0"/>
                  <a:ea typeface="Tahoma" panose="020B0604030504040204" pitchFamily="34" charset="0"/>
                  <a:cs typeface="Tahoma" panose="020B0604030504040204" pitchFamily="34" charset="0"/>
                </a:endParaRPr>
              </a:p>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=1.24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23</m:t>
                          </m:r>
                        </m:sup>
                      </m:sSup>
                    </m:oMath>
                  </m:oMathPara>
                </a14:m>
                <a:endParaRPr lang="en-US" sz="2000" dirty="0">
                  <a:latin typeface="Times" pitchFamily="2"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0267DE9E-A01E-48DB-0C6A-4488A98DC3FD}"/>
                  </a:ext>
                </a:extLst>
              </p:cNvPr>
              <p:cNvSpPr txBox="1">
                <a:spLocks noRot="1" noChangeAspect="1" noMove="1" noResize="1" noEditPoints="1" noAdjustHandles="1" noChangeArrowheads="1" noChangeShapeType="1" noTextEdit="1"/>
              </p:cNvSpPr>
              <p:nvPr/>
            </p:nvSpPr>
            <p:spPr>
              <a:xfrm>
                <a:off x="5273040" y="3597871"/>
                <a:ext cx="3870960" cy="707886"/>
              </a:xfrm>
              <a:prstGeom prst="rect">
                <a:avLst/>
              </a:prstGeom>
              <a:blipFill>
                <a:blip r:embed="rId5"/>
                <a:stretch>
                  <a:fillRect b="-892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87686A78-B07F-5C29-DA1C-A24094B343CD}"/>
              </a:ext>
            </a:extLst>
          </p:cNvPr>
          <p:cNvSpPr/>
          <p:nvPr/>
        </p:nvSpPr>
        <p:spPr>
          <a:xfrm>
            <a:off x="3073983" y="4357114"/>
            <a:ext cx="1282005" cy="369332"/>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D11F378-BC33-871B-5290-858824726F9C}"/>
              </a:ext>
            </a:extLst>
          </p:cNvPr>
          <p:cNvSpPr txBox="1"/>
          <p:nvPr/>
        </p:nvSpPr>
        <p:spPr>
          <a:xfrm>
            <a:off x="4965669" y="2661762"/>
            <a:ext cx="3268863" cy="369332"/>
          </a:xfrm>
          <a:prstGeom prst="rect">
            <a:avLst/>
          </a:prstGeom>
          <a:noFill/>
        </p:spPr>
        <p:txBody>
          <a:bodyPr wrap="squar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Training cost (FLOPs): </a:t>
            </a:r>
          </a:p>
        </p:txBody>
      </p:sp>
      <p:sp>
        <p:nvSpPr>
          <p:cNvPr id="19" name="TextBox 18">
            <a:extLst>
              <a:ext uri="{FF2B5EF4-FFF2-40B4-BE49-F238E27FC236}">
                <a16:creationId xmlns:a16="http://schemas.microsoft.com/office/drawing/2014/main" id="{4D0BFE91-47CB-348D-8530-DA1BC4D9A963}"/>
              </a:ext>
            </a:extLst>
          </p:cNvPr>
          <p:cNvSpPr txBox="1"/>
          <p:nvPr/>
        </p:nvSpPr>
        <p:spPr>
          <a:xfrm>
            <a:off x="485872" y="4740301"/>
            <a:ext cx="2834163" cy="369332"/>
          </a:xfrm>
          <a:prstGeom prst="rect">
            <a:avLst/>
          </a:prstGeom>
          <a:solidFill>
            <a:schemeClr val="bg1"/>
          </a:solidFill>
        </p:spPr>
        <p:txBody>
          <a:bodyPr wrap="square">
            <a:spAutoFit/>
          </a:bodyPr>
          <a:lstStyle/>
          <a:p>
            <a:pPr algn="ctr"/>
            <a:r>
              <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Table from: A General Language Assistant </a:t>
            </a:r>
            <a:br>
              <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br>
            <a:r>
              <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as a Laboratory for Alignment, 2021</a:t>
            </a:r>
          </a:p>
        </p:txBody>
      </p:sp>
    </p:spTree>
    <p:extLst>
      <p:ext uri="{BB962C8B-B14F-4D97-AF65-F5344CB8AC3E}">
        <p14:creationId xmlns:p14="http://schemas.microsoft.com/office/powerpoint/2010/main" val="196023117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0265"/>
            <a:ext cx="8085415" cy="484396"/>
          </a:xfrm>
          <a:prstGeom prst="rect">
            <a:avLst/>
          </a:prstGeom>
        </p:spPr>
        <p:txBody>
          <a:bodyPr vert="horz" wrap="square" lIns="0" tIns="49054" rIns="0" bIns="0" rtlCol="0">
            <a:spAutoFit/>
          </a:bodyPr>
          <a:lstStyle/>
          <a:p>
            <a:pPr marL="168593" marR="3810">
              <a:lnSpc>
                <a:spcPts val="3720"/>
              </a:lnSpc>
              <a:spcBef>
                <a:spcPts val="386"/>
              </a:spcBef>
            </a:pPr>
            <a:r>
              <a:rPr lang="en-US" spc="-8" dirty="0"/>
              <a:t>Estimating</a:t>
            </a:r>
            <a:r>
              <a:rPr lang="en-US" spc="-153" dirty="0"/>
              <a:t> </a:t>
            </a:r>
            <a:r>
              <a:rPr lang="en-US" dirty="0"/>
              <a:t>training</a:t>
            </a:r>
            <a:r>
              <a:rPr lang="en-US" spc="-150" dirty="0"/>
              <a:t> </a:t>
            </a:r>
            <a:r>
              <a:rPr lang="en-US" spc="-15" dirty="0"/>
              <a:t>time</a:t>
            </a:r>
            <a:endParaRPr spc="-8" dirty="0"/>
          </a:p>
        </p:txBody>
      </p:sp>
      <p:sp>
        <p:nvSpPr>
          <p:cNvPr id="5" name="Text Placeholder 4">
            <a:extLst>
              <a:ext uri="{FF2B5EF4-FFF2-40B4-BE49-F238E27FC236}">
                <a16:creationId xmlns:a16="http://schemas.microsoft.com/office/drawing/2014/main" id="{583AD6F8-BD1B-4E61-FE05-DBD17EA4CF56}"/>
              </a:ext>
            </a:extLst>
          </p:cNvPr>
          <p:cNvSpPr>
            <a:spLocks noGrp="1"/>
          </p:cNvSpPr>
          <p:nvPr>
            <p:ph type="body" sz="quarter" idx="16"/>
          </p:nvPr>
        </p:nvSpPr>
        <p:spPr/>
        <p:txBody>
          <a:bodyPr/>
          <a:lstStyle/>
          <a:p>
            <a:pPr marL="180975" marR="3810" indent="-171450">
              <a:lnSpc>
                <a:spcPts val="2340"/>
              </a:lnSpc>
              <a:spcBef>
                <a:spcPts val="304"/>
              </a:spcBef>
              <a:buFont typeface="Arial MT"/>
              <a:buChar char="•"/>
              <a:tabLst>
                <a:tab pos="180975" algn="l"/>
              </a:tabLst>
            </a:pPr>
            <a:r>
              <a:rPr lang="en-US" sz="2000" dirty="0">
                <a:latin typeface="Calibri"/>
                <a:cs typeface="Calibri"/>
              </a:rPr>
              <a:t>This is a very practical question in real world. </a:t>
            </a:r>
          </a:p>
          <a:p>
            <a:pPr marL="180975" marR="3810" indent="-171450">
              <a:lnSpc>
                <a:spcPts val="2340"/>
              </a:lnSpc>
              <a:spcBef>
                <a:spcPts val="304"/>
              </a:spcBef>
              <a:buFont typeface="Arial MT"/>
              <a:buChar char="•"/>
              <a:tabLst>
                <a:tab pos="180975" algn="l"/>
              </a:tabLst>
            </a:pPr>
            <a:r>
              <a:rPr lang="en-US" sz="2000" dirty="0">
                <a:latin typeface="Calibri"/>
                <a:cs typeface="Calibri"/>
              </a:rPr>
              <a:t>We will use our formula earlier to estimate training time. </a:t>
            </a:r>
          </a:p>
          <a:p>
            <a:pPr marL="180975" marR="3810" indent="-171450">
              <a:lnSpc>
                <a:spcPts val="2340"/>
              </a:lnSpc>
              <a:spcBef>
                <a:spcPts val="304"/>
              </a:spcBef>
              <a:buFont typeface="Arial MT"/>
              <a:buChar char="•"/>
              <a:tabLst>
                <a:tab pos="180975" algn="l"/>
              </a:tabLst>
            </a:pPr>
            <a:r>
              <a:rPr lang="en-US" sz="2000" dirty="0">
                <a:latin typeface="Calibri"/>
                <a:cs typeface="Calibri"/>
              </a:rPr>
              <a:t>Consider </a:t>
            </a:r>
            <a:r>
              <a:rPr lang="en-US" sz="2000" dirty="0" err="1">
                <a:latin typeface="Calibri"/>
                <a:cs typeface="Calibri"/>
              </a:rPr>
              <a:t>HyperCLOVA</a:t>
            </a:r>
            <a:r>
              <a:rPr lang="en-US" sz="2000" dirty="0">
                <a:latin typeface="Calibri"/>
                <a:cs typeface="Calibri"/>
              </a:rPr>
              <a:t>, an 82B parameter model that was pre-trained on 150B tokens, using a cluster of 1024 A100 GPUs. </a:t>
            </a:r>
          </a:p>
          <a:p>
            <a:pPr marL="180975" marR="3810" indent="-171450">
              <a:lnSpc>
                <a:spcPts val="2340"/>
              </a:lnSpc>
              <a:spcBef>
                <a:spcPts val="304"/>
              </a:spcBef>
              <a:buFont typeface="Arial MT"/>
              <a:buChar char="•"/>
              <a:tabLst>
                <a:tab pos="180975" algn="l"/>
              </a:tabLst>
            </a:pPr>
            <a:endParaRPr lang="en-US" sz="2000" dirty="0">
              <a:latin typeface="Calibri"/>
              <a:cs typeface="Calibri"/>
            </a:endParaRPr>
          </a:p>
          <a:p>
            <a:pPr marL="180975" marR="3810" indent="-171450">
              <a:lnSpc>
                <a:spcPts val="2340"/>
              </a:lnSpc>
              <a:spcBef>
                <a:spcPts val="304"/>
              </a:spcBef>
              <a:buFont typeface="Arial MT"/>
              <a:buChar char="•"/>
              <a:tabLst>
                <a:tab pos="180975" algn="l"/>
              </a:tabLst>
            </a:pPr>
            <a:endParaRPr lang="en-US" sz="2000" dirty="0"/>
          </a:p>
        </p:txBody>
      </p:sp>
      <p:pic>
        <p:nvPicPr>
          <p:cNvPr id="10242" name="Picture 2">
            <a:extLst>
              <a:ext uri="{FF2B5EF4-FFF2-40B4-BE49-F238E27FC236}">
                <a16:creationId xmlns:a16="http://schemas.microsoft.com/office/drawing/2014/main" id="{40B44DE4-FF8E-3426-6BC3-83FBEAFEDD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6" b="13128"/>
          <a:stretch/>
        </p:blipFill>
        <p:spPr bwMode="auto">
          <a:xfrm>
            <a:off x="6784217" y="0"/>
            <a:ext cx="2359783" cy="17161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DC54F7-D44F-0D79-7242-A7758F576324}"/>
              </a:ext>
            </a:extLst>
          </p:cNvPr>
          <p:cNvSpPr txBox="1"/>
          <p:nvPr/>
        </p:nvSpPr>
        <p:spPr>
          <a:xfrm>
            <a:off x="687578" y="4528464"/>
            <a:ext cx="8085415" cy="523220"/>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Intensive Study on </a:t>
            </a:r>
            <a:r>
              <a:rPr lang="en-US" dirty="0" err="1">
                <a:latin typeface="Tahoma" panose="020B0604030504040204" pitchFamily="34" charset="0"/>
                <a:ea typeface="Tahoma" panose="020B0604030504040204" pitchFamily="34" charset="0"/>
                <a:cs typeface="Tahoma" panose="020B0604030504040204" pitchFamily="34" charset="0"/>
              </a:rPr>
              <a:t>HyperCLOVA</a:t>
            </a:r>
            <a:r>
              <a:rPr lang="en-US" dirty="0">
                <a:latin typeface="Tahoma" panose="020B0604030504040204" pitchFamily="34" charset="0"/>
                <a:ea typeface="Tahoma" panose="020B0604030504040204" pitchFamily="34" charset="0"/>
                <a:cs typeface="Tahoma" panose="020B0604030504040204" pitchFamily="34" charset="0"/>
              </a:rPr>
              <a:t>: Billions-scale Korean Generative Pretrained Transformers, 2021 </a:t>
            </a:r>
            <a:r>
              <a:rPr lang="en-US" dirty="0">
                <a:latin typeface="Tahoma" panose="020B0604030504040204" pitchFamily="34" charset="0"/>
                <a:ea typeface="Tahoma" panose="020B0604030504040204" pitchFamily="34" charset="0"/>
                <a:cs typeface="Tahoma" panose="020B0604030504040204" pitchFamily="34" charset="0"/>
                <a:hlinkClick r:id="rId3"/>
              </a:rPr>
              <a:t>https://arxiv.org/pdf/2109.04650.pdf</a:t>
            </a:r>
            <a:r>
              <a:rPr lang="en-US"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1006224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0265"/>
            <a:ext cx="8085415" cy="484396"/>
          </a:xfrm>
          <a:prstGeom prst="rect">
            <a:avLst/>
          </a:prstGeom>
        </p:spPr>
        <p:txBody>
          <a:bodyPr vert="horz" wrap="square" lIns="0" tIns="49054" rIns="0" bIns="0" rtlCol="0">
            <a:spAutoFit/>
          </a:bodyPr>
          <a:lstStyle/>
          <a:p>
            <a:pPr marL="168593" marR="3810">
              <a:lnSpc>
                <a:spcPts val="3720"/>
              </a:lnSpc>
              <a:spcBef>
                <a:spcPts val="386"/>
              </a:spcBef>
            </a:pPr>
            <a:r>
              <a:rPr lang="en-US" spc="-8" dirty="0"/>
              <a:t>Estimating</a:t>
            </a:r>
            <a:r>
              <a:rPr lang="en-US" spc="-153" dirty="0"/>
              <a:t> </a:t>
            </a:r>
            <a:r>
              <a:rPr lang="en-US" dirty="0"/>
              <a:t>training</a:t>
            </a:r>
            <a:r>
              <a:rPr lang="en-US" spc="-150" dirty="0"/>
              <a:t> </a:t>
            </a:r>
            <a:r>
              <a:rPr lang="en-US" spc="-15" dirty="0"/>
              <a:t>time</a:t>
            </a:r>
            <a:endParaRPr spc="-8" dirty="0"/>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583AD6F8-BD1B-4E61-FE05-DBD17EA4CF56}"/>
                  </a:ext>
                </a:extLst>
              </p:cNvPr>
              <p:cNvSpPr>
                <a:spLocks noGrp="1"/>
              </p:cNvSpPr>
              <p:nvPr>
                <p:ph type="body" sz="quarter" idx="16"/>
              </p:nvPr>
            </p:nvSpPr>
            <p:spPr/>
            <p:txBody>
              <a:bodyPr/>
              <a:lstStyle/>
              <a:p>
                <a:pPr marL="180975" marR="3810" indent="-171450">
                  <a:lnSpc>
                    <a:spcPts val="2340"/>
                  </a:lnSpc>
                  <a:spcBef>
                    <a:spcPts val="304"/>
                  </a:spcBef>
                  <a:buFont typeface="Arial MT"/>
                  <a:buChar char="•"/>
                  <a:tabLst>
                    <a:tab pos="180975" algn="l"/>
                  </a:tabLst>
                </a:pPr>
                <a:r>
                  <a:rPr lang="en-US" sz="2000" dirty="0"/>
                  <a:t>Consider </a:t>
                </a:r>
                <a:r>
                  <a:rPr lang="en-US" sz="2000" dirty="0" err="1"/>
                  <a:t>HyperCLOVA</a:t>
                </a:r>
                <a:r>
                  <a:rPr lang="en-US" sz="2000" dirty="0"/>
                  <a:t>, an 82B parameter model that </a:t>
                </a:r>
                <a:br>
                  <a:rPr lang="en-US" sz="2000" dirty="0"/>
                </a:br>
                <a:r>
                  <a:rPr lang="en-US" sz="2000" dirty="0"/>
                  <a:t>was pre-trained on 150B tokens, using a cluster of 1024 A100 GPUs. </a:t>
                </a:r>
              </a:p>
              <a:p>
                <a:pPr marL="180975" marR="3810" indent="-171450">
                  <a:lnSpc>
                    <a:spcPts val="2340"/>
                  </a:lnSpc>
                  <a:spcBef>
                    <a:spcPts val="304"/>
                  </a:spcBef>
                  <a:buFont typeface="Arial MT"/>
                  <a:buChar char="•"/>
                  <a:tabLst>
                    <a:tab pos="180975" algn="l"/>
                  </a:tabLst>
                </a:pPr>
                <a:r>
                  <a:rPr lang="en-US" sz="2000" dirty="0"/>
                  <a:t>Training cost (FLOPs): </a:t>
                </a:r>
              </a:p>
              <a:p>
                <a:pPr marL="180975" marR="3810" indent="-171450">
                  <a:lnSpc>
                    <a:spcPts val="2340"/>
                  </a:lnSpc>
                  <a:spcBef>
                    <a:spcPts val="304"/>
                  </a:spcBef>
                  <a:buFont typeface="Arial MT"/>
                  <a:buChar char="•"/>
                  <a:tabLst>
                    <a:tab pos="180975" algn="l"/>
                  </a:tabLst>
                </a:pPr>
                <a:endParaRPr lang="en-US" sz="2000" dirty="0"/>
              </a:p>
              <a:p>
                <a:pPr marL="9525" marR="3810" indent="0">
                  <a:lnSpc>
                    <a:spcPts val="2340"/>
                  </a:lnSpc>
                  <a:spcBef>
                    <a:spcPts val="304"/>
                  </a:spcBef>
                  <a:buNone/>
                  <a:tabLst>
                    <a:tab pos="180975" algn="l"/>
                  </a:tabLst>
                </a:pPr>
                <a:endParaRPr lang="en-US" sz="2000" dirty="0"/>
              </a:p>
              <a:p>
                <a:pPr marL="180975" marR="3810" indent="-171450">
                  <a:lnSpc>
                    <a:spcPts val="2340"/>
                  </a:lnSpc>
                  <a:spcBef>
                    <a:spcPts val="304"/>
                  </a:spcBef>
                  <a:buFont typeface="Arial MT"/>
                  <a:buChar char="•"/>
                  <a:tabLst>
                    <a:tab pos="180975" algn="l"/>
                  </a:tabLst>
                </a:pPr>
                <a:r>
                  <a:rPr lang="en-US" sz="2000" dirty="0"/>
                  <a:t>The peak throughput of </a:t>
                </a:r>
                <a:r>
                  <a:rPr lang="en-US" sz="2000" dirty="0">
                    <a:hlinkClick r:id="rId2"/>
                  </a:rPr>
                  <a:t>A100 GPUs</a:t>
                </a:r>
                <a:r>
                  <a:rPr lang="en-US" sz="2000" dirty="0"/>
                  <a:t> if 312 </a:t>
                </a:r>
                <a:r>
                  <a:rPr lang="en-US" sz="2000" dirty="0" err="1"/>
                  <a:t>teraFLOPS</a:t>
                </a:r>
                <a:r>
                  <a:rPr lang="en-US" sz="2000" dirty="0"/>
                  <a:t> or </a:t>
                </a:r>
                <a14:m>
                  <m:oMath xmlns:m="http://schemas.openxmlformats.org/officeDocument/2006/math">
                    <m:r>
                      <a:rPr lang="en-US" sz="2000" i="1">
                        <a:latin typeface="Cambria Math" panose="02040503050406030204" pitchFamily="18" charset="0"/>
                      </a:rPr>
                      <m:t>3.12 ×</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14</m:t>
                        </m:r>
                      </m:sup>
                    </m:sSup>
                  </m:oMath>
                </a14:m>
                <a:r>
                  <a:rPr lang="en-US" sz="2000" dirty="0"/>
                  <a:t>.  </a:t>
                </a:r>
              </a:p>
              <a:p>
                <a:pPr marL="180975" marR="3810" indent="-171450">
                  <a:lnSpc>
                    <a:spcPts val="2340"/>
                  </a:lnSpc>
                  <a:spcBef>
                    <a:spcPts val="304"/>
                  </a:spcBef>
                  <a:buFont typeface="Arial MT"/>
                  <a:buChar char="•"/>
                  <a:tabLst>
                    <a:tab pos="180975" algn="l"/>
                  </a:tabLst>
                </a:pPr>
                <a:r>
                  <a:rPr lang="en-US" sz="2000" b="1" dirty="0">
                    <a:solidFill>
                      <a:srgbClr val="292929"/>
                    </a:solidFill>
                  </a:rPr>
                  <a:t>How</a:t>
                </a:r>
                <a:r>
                  <a:rPr lang="en-US" sz="2000" b="1" spc="-23" dirty="0">
                    <a:solidFill>
                      <a:srgbClr val="292929"/>
                    </a:solidFill>
                  </a:rPr>
                  <a:t> </a:t>
                </a:r>
                <a:r>
                  <a:rPr lang="en-US" sz="2000" b="1" dirty="0">
                    <a:solidFill>
                      <a:srgbClr val="292929"/>
                    </a:solidFill>
                  </a:rPr>
                  <a:t>long</a:t>
                </a:r>
                <a:r>
                  <a:rPr lang="en-US" sz="2000" b="1" spc="-19" dirty="0">
                    <a:solidFill>
                      <a:srgbClr val="292929"/>
                    </a:solidFill>
                  </a:rPr>
                  <a:t> </a:t>
                </a:r>
                <a:r>
                  <a:rPr lang="en-US" sz="2000" b="1" dirty="0">
                    <a:solidFill>
                      <a:srgbClr val="292929"/>
                    </a:solidFill>
                  </a:rPr>
                  <a:t>would</a:t>
                </a:r>
                <a:r>
                  <a:rPr lang="en-US" sz="2000" b="1" spc="-19" dirty="0">
                    <a:solidFill>
                      <a:srgbClr val="292929"/>
                    </a:solidFill>
                  </a:rPr>
                  <a:t> </a:t>
                </a:r>
                <a:r>
                  <a:rPr lang="en-US" sz="2000" b="1" dirty="0">
                    <a:solidFill>
                      <a:srgbClr val="292929"/>
                    </a:solidFill>
                  </a:rPr>
                  <a:t>this</a:t>
                </a:r>
                <a:r>
                  <a:rPr lang="en-US" sz="2000" b="1" spc="-15" dirty="0">
                    <a:solidFill>
                      <a:srgbClr val="292929"/>
                    </a:solidFill>
                  </a:rPr>
                  <a:t> </a:t>
                </a:r>
                <a:r>
                  <a:rPr lang="en-US" sz="2000" b="1" spc="-8" dirty="0">
                    <a:solidFill>
                      <a:srgbClr val="292929"/>
                    </a:solidFill>
                  </a:rPr>
                  <a:t>take?</a:t>
                </a:r>
                <a:endParaRPr lang="en-US" sz="2000" dirty="0"/>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endParaRPr lang="en-US" sz="2000" dirty="0"/>
              </a:p>
            </p:txBody>
          </p:sp>
        </mc:Choice>
        <mc:Fallback>
          <p:sp>
            <p:nvSpPr>
              <p:cNvPr id="5" name="Text Placeholder 4">
                <a:extLst>
                  <a:ext uri="{FF2B5EF4-FFF2-40B4-BE49-F238E27FC236}">
                    <a16:creationId xmlns:a16="http://schemas.microsoft.com/office/drawing/2014/main" id="{583AD6F8-BD1B-4E61-FE05-DBD17EA4CF56}"/>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235" r="-1413"/>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40B44DE4-FF8E-3426-6BC3-83FBEAFED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6" b="13128"/>
          <a:stretch/>
        </p:blipFill>
        <p:spPr bwMode="auto">
          <a:xfrm>
            <a:off x="6784217" y="0"/>
            <a:ext cx="2359783" cy="17161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395F5AB-410C-98CA-8EB4-CAAF7EC8DCA9}"/>
                  </a:ext>
                </a:extLst>
              </p:cNvPr>
              <p:cNvSpPr txBox="1"/>
              <p:nvPr/>
            </p:nvSpPr>
            <p:spPr>
              <a:xfrm>
                <a:off x="3653267" y="2244628"/>
                <a:ext cx="32688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𝐶</m:t>
                      </m:r>
                      <m:r>
                        <a:rPr lang="en-US" sz="2000" smtClean="0">
                          <a:latin typeface="Cambria Math" panose="02040503050406030204" pitchFamily="18" charset="0"/>
                        </a:rPr>
                        <m:t>≈ 6</m:t>
                      </m:r>
                      <m:r>
                        <a:rPr lang="en-US" sz="2000" smtClean="0">
                          <a:latin typeface="Cambria Math" panose="02040503050406030204" pitchFamily="18" charset="0"/>
                        </a:rPr>
                        <m:t>𝑁𝐷</m:t>
                      </m:r>
                    </m:oMath>
                  </m:oMathPara>
                </a14:m>
                <a:endParaRPr lang="en-US" sz="2000" dirty="0">
                  <a:latin typeface="Cambria Math" panose="02040503050406030204" pitchFamily="18" charset="0"/>
                  <a:ea typeface="Tahoma" panose="020B0604030504040204" pitchFamily="34" charset="0"/>
                  <a:cs typeface="Tahoma" panose="020B0604030504040204" pitchFamily="34" charset="0"/>
                </a:endParaRPr>
              </a:p>
            </p:txBody>
          </p:sp>
        </mc:Choice>
        <mc:Fallback>
          <p:sp>
            <p:nvSpPr>
              <p:cNvPr id="7" name="TextBox 6">
                <a:extLst>
                  <a:ext uri="{FF2B5EF4-FFF2-40B4-BE49-F238E27FC236}">
                    <a16:creationId xmlns:a16="http://schemas.microsoft.com/office/drawing/2014/main" id="{3395F5AB-410C-98CA-8EB4-CAAF7EC8DCA9}"/>
                  </a:ext>
                </a:extLst>
              </p:cNvPr>
              <p:cNvSpPr txBox="1">
                <a:spLocks noRot="1" noChangeAspect="1" noMove="1" noResize="1" noEditPoints="1" noAdjustHandles="1" noChangeArrowheads="1" noChangeShapeType="1" noTextEdit="1"/>
              </p:cNvSpPr>
              <p:nvPr/>
            </p:nvSpPr>
            <p:spPr>
              <a:xfrm>
                <a:off x="3653267" y="2244628"/>
                <a:ext cx="3268863" cy="400110"/>
              </a:xfrm>
              <a:prstGeom prst="rect">
                <a:avLst/>
              </a:prstGeom>
              <a:blipFill>
                <a:blip r:embed="rId5"/>
                <a:stretch>
                  <a:fillRect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A1F979F-D43B-2F55-F656-DA1A7481E917}"/>
                  </a:ext>
                </a:extLst>
              </p:cNvPr>
              <p:cNvSpPr txBox="1"/>
              <p:nvPr/>
            </p:nvSpPr>
            <p:spPr>
              <a:xfrm>
                <a:off x="3877509" y="2546928"/>
                <a:ext cx="5640567"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 6 ×</m:t>
                      </m:r>
                      <m:d>
                        <m:dPr>
                          <m:ctrlPr>
                            <a:rPr lang="en-US" sz="2000" i="1" smtClean="0">
                              <a:latin typeface="Cambria Math" panose="02040503050406030204" pitchFamily="18" charset="0"/>
                            </a:rPr>
                          </m:ctrlPr>
                        </m:dPr>
                        <m:e>
                          <m:r>
                            <a:rPr lang="en-US" sz="2000" smtClean="0">
                              <a:latin typeface="Cambria Math" panose="02040503050406030204" pitchFamily="18" charset="0"/>
                            </a:rPr>
                            <m:t>150 ×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9</m:t>
                              </m:r>
                            </m:sup>
                          </m:sSup>
                        </m:e>
                      </m:d>
                      <m:r>
                        <a:rPr lang="en-US" sz="2000" smtClean="0">
                          <a:latin typeface="Cambria Math" panose="02040503050406030204" pitchFamily="18" charset="0"/>
                        </a:rPr>
                        <m:t>×</m:t>
                      </m:r>
                      <m:d>
                        <m:dPr>
                          <m:ctrlPr>
                            <a:rPr lang="en-US" sz="2000" i="1" smtClean="0">
                              <a:latin typeface="Cambria Math" panose="02040503050406030204" pitchFamily="18" charset="0"/>
                            </a:rPr>
                          </m:ctrlPr>
                        </m:dPr>
                        <m:e>
                          <m:r>
                            <a:rPr lang="en-US" sz="2000" smtClean="0">
                              <a:latin typeface="Cambria Math" panose="02040503050406030204" pitchFamily="18" charset="0"/>
                            </a:rPr>
                            <m:t>82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9</m:t>
                              </m:r>
                            </m:sup>
                          </m:sSup>
                        </m:e>
                      </m:d>
                      <m:r>
                        <a:rPr lang="en-US" sz="2000" smtClean="0">
                          <a:latin typeface="Cambria Math" panose="02040503050406030204" pitchFamily="18" charset="0"/>
                        </a:rPr>
                        <m:t>=7.3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22</m:t>
                          </m:r>
                        </m:sup>
                      </m:sSup>
                    </m:oMath>
                  </m:oMathPara>
                </a14:m>
                <a:endParaRPr lang="en-US" sz="2000" dirty="0">
                  <a:latin typeface="Times" pitchFamily="2" charset="0"/>
                  <a:ea typeface="Tahoma" panose="020B0604030504040204" pitchFamily="34"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3A1F979F-D43B-2F55-F656-DA1A7481E917}"/>
                  </a:ext>
                </a:extLst>
              </p:cNvPr>
              <p:cNvSpPr txBox="1">
                <a:spLocks noRot="1" noChangeAspect="1" noMove="1" noResize="1" noEditPoints="1" noAdjustHandles="1" noChangeArrowheads="1" noChangeShapeType="1" noTextEdit="1"/>
              </p:cNvSpPr>
              <p:nvPr/>
            </p:nvSpPr>
            <p:spPr>
              <a:xfrm>
                <a:off x="3877509" y="2546928"/>
                <a:ext cx="5640567" cy="400110"/>
              </a:xfrm>
              <a:prstGeom prst="rect">
                <a:avLst/>
              </a:prstGeom>
              <a:blipFill>
                <a:blip r:embed="rId6"/>
                <a:stretch>
                  <a:fillRect b="-1562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9DC54F7-D44F-0D79-7242-A7758F576324}"/>
              </a:ext>
            </a:extLst>
          </p:cNvPr>
          <p:cNvSpPr txBox="1"/>
          <p:nvPr/>
        </p:nvSpPr>
        <p:spPr>
          <a:xfrm>
            <a:off x="687578" y="4528464"/>
            <a:ext cx="8085415" cy="523220"/>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Intensive Study on </a:t>
            </a:r>
            <a:r>
              <a:rPr lang="en-US" dirty="0" err="1">
                <a:latin typeface="Tahoma" panose="020B0604030504040204" pitchFamily="34" charset="0"/>
                <a:ea typeface="Tahoma" panose="020B0604030504040204" pitchFamily="34" charset="0"/>
                <a:cs typeface="Tahoma" panose="020B0604030504040204" pitchFamily="34" charset="0"/>
              </a:rPr>
              <a:t>HyperCLOVA</a:t>
            </a:r>
            <a:r>
              <a:rPr lang="en-US" dirty="0">
                <a:latin typeface="Tahoma" panose="020B0604030504040204" pitchFamily="34" charset="0"/>
                <a:ea typeface="Tahoma" panose="020B0604030504040204" pitchFamily="34" charset="0"/>
                <a:cs typeface="Tahoma" panose="020B0604030504040204" pitchFamily="34" charset="0"/>
              </a:rPr>
              <a:t>: Billions-scale Korean Generative Pretrained Transformers, 2021 </a:t>
            </a:r>
            <a:r>
              <a:rPr lang="en-US" dirty="0">
                <a:latin typeface="Tahoma" panose="020B0604030504040204" pitchFamily="34" charset="0"/>
                <a:ea typeface="Tahoma" panose="020B0604030504040204" pitchFamily="34" charset="0"/>
                <a:cs typeface="Tahoma" panose="020B0604030504040204" pitchFamily="34" charset="0"/>
                <a:hlinkClick r:id="rId7"/>
              </a:rPr>
              <a:t>https://arxiv.org/pdf/2109.04650.pdf</a:t>
            </a:r>
            <a:r>
              <a:rPr lang="en-US" dirty="0">
                <a:latin typeface="Tahoma" panose="020B0604030504040204" pitchFamily="34" charset="0"/>
                <a:ea typeface="Tahoma" panose="020B0604030504040204" pitchFamily="34" charset="0"/>
                <a:cs typeface="Tahoma" panose="020B0604030504040204" pitchFamily="34" charset="0"/>
              </a:rPr>
              <a:t>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AD397FF-D567-6CF7-CFEC-52F8982D0079}"/>
                  </a:ext>
                </a:extLst>
              </p:cNvPr>
              <p:cNvSpPr txBox="1"/>
              <p:nvPr/>
            </p:nvSpPr>
            <p:spPr>
              <a:xfrm>
                <a:off x="1217431" y="3744806"/>
                <a:ext cx="7392649" cy="611578"/>
              </a:xfrm>
              <a:prstGeom prst="rect">
                <a:avLst/>
              </a:prstGeom>
              <a:noFill/>
            </p:spPr>
            <p:txBody>
              <a:bodyPr wrap="square">
                <a:spAutoFit/>
              </a:bodyPr>
              <a:lstStyle/>
              <a:p>
                <a:r>
                  <a:rPr lang="en-US" sz="2000" dirty="0">
                    <a:latin typeface="Calibri"/>
                    <a:ea typeface="Tahoma" panose="020B0604030504040204" pitchFamily="34" charset="0"/>
                    <a:cs typeface="Calibri"/>
                  </a:rPr>
                  <a:t> </a:t>
                </a:r>
                <a14:m>
                  <m:oMath xmlns:m="http://schemas.openxmlformats.org/officeDocument/2006/math">
                    <m:r>
                      <m:rPr>
                        <m:sty m:val="p"/>
                      </m:rPr>
                      <a:rPr lang="en-US" sz="2000" smtClean="0">
                        <a:latin typeface="Cambria Math" panose="02040503050406030204" pitchFamily="18" charset="0"/>
                        <a:cs typeface="Calibri"/>
                      </a:rPr>
                      <m:t>Duration</m:t>
                    </m:r>
                    <m:r>
                      <a:rPr lang="en-US" sz="2000" smtClean="0">
                        <a:latin typeface="Cambria Math" panose="02040503050406030204" pitchFamily="18" charset="0"/>
                        <a:cs typeface="Calibri"/>
                      </a:rPr>
                      <m:t>= </m:t>
                    </m:r>
                    <m:f>
                      <m:fPr>
                        <m:ctrlPr>
                          <a:rPr lang="en-US" sz="2000" i="1" smtClean="0">
                            <a:latin typeface="Cambria Math" panose="02040503050406030204" pitchFamily="18" charset="0"/>
                            <a:cs typeface="Calibri"/>
                          </a:rPr>
                        </m:ctrlPr>
                      </m:fPr>
                      <m:num>
                        <m:r>
                          <m:rPr>
                            <m:sty m:val="p"/>
                          </m:rPr>
                          <a:rPr lang="en-US" sz="2000" smtClean="0">
                            <a:latin typeface="Cambria Math" panose="02040503050406030204" pitchFamily="18" charset="0"/>
                            <a:cs typeface="Calibri"/>
                          </a:rPr>
                          <m:t>model</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compute</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cost</m:t>
                        </m:r>
                      </m:num>
                      <m:den>
                        <m:r>
                          <m:rPr>
                            <m:sty m:val="p"/>
                          </m:rPr>
                          <a:rPr lang="en-US" sz="2000" smtClean="0">
                            <a:latin typeface="Cambria Math" panose="02040503050406030204" pitchFamily="18" charset="0"/>
                            <a:cs typeface="Calibri"/>
                          </a:rPr>
                          <m:t>cluster</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throughput</m:t>
                        </m:r>
                      </m:den>
                    </m:f>
                    <m:r>
                      <a:rPr lang="en-US" sz="2000" smtClean="0">
                        <a:latin typeface="Cambria Math" panose="02040503050406030204" pitchFamily="18" charset="0"/>
                        <a:cs typeface="Calibri"/>
                      </a:rPr>
                      <m:t>=</m:t>
                    </m:r>
                    <m:f>
                      <m:fPr>
                        <m:ctrlPr>
                          <a:rPr lang="en-US" sz="2000" i="1" smtClean="0">
                            <a:latin typeface="Cambria Math" panose="02040503050406030204" pitchFamily="18" charset="0"/>
                            <a:cs typeface="Calibri"/>
                          </a:rPr>
                        </m:ctrlPr>
                      </m:fPr>
                      <m:num>
                        <m:r>
                          <a:rPr lang="en-US" sz="2000">
                            <a:latin typeface="Cambria Math" panose="02040503050406030204" pitchFamily="18" charset="0"/>
                          </a:rPr>
                          <m:t>7.3 ×</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22</m:t>
                            </m:r>
                          </m:sup>
                        </m:sSup>
                      </m:num>
                      <m:den>
                        <m:r>
                          <a:rPr lang="en-US" sz="2000">
                            <a:latin typeface="Cambria Math" panose="02040503050406030204" pitchFamily="18" charset="0"/>
                          </a:rPr>
                          <m:t>3.12 ×</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14</m:t>
                            </m:r>
                          </m:sup>
                        </m:sSup>
                        <m:r>
                          <a:rPr lang="en-US" sz="2000" smtClean="0">
                            <a:latin typeface="Cambria Math" panose="02040503050406030204" pitchFamily="18" charset="0"/>
                          </a:rPr>
                          <m:t>× 1024</m:t>
                        </m:r>
                      </m:den>
                    </m:f>
                    <m:r>
                      <a:rPr lang="en-US" sz="2000" smtClean="0">
                        <a:latin typeface="Cambria Math" panose="02040503050406030204" pitchFamily="18" charset="0"/>
                        <a:cs typeface="Calibri"/>
                      </a:rPr>
                      <m:t>=2.7 </m:t>
                    </m:r>
                    <m:r>
                      <m:rPr>
                        <m:sty m:val="p"/>
                      </m:rPr>
                      <a:rPr lang="en-US" sz="2000" smtClean="0">
                        <a:latin typeface="Cambria Math" panose="02040503050406030204" pitchFamily="18" charset="0"/>
                        <a:cs typeface="Calibri"/>
                      </a:rPr>
                      <m:t>days</m:t>
                    </m:r>
                  </m:oMath>
                </a14:m>
                <a:endParaRPr lang="en-US" sz="20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5AD397FF-D567-6CF7-CFEC-52F8982D0079}"/>
                  </a:ext>
                </a:extLst>
              </p:cNvPr>
              <p:cNvSpPr txBox="1">
                <a:spLocks noRot="1" noChangeAspect="1" noMove="1" noResize="1" noEditPoints="1" noAdjustHandles="1" noChangeArrowheads="1" noChangeShapeType="1" noTextEdit="1"/>
              </p:cNvSpPr>
              <p:nvPr/>
            </p:nvSpPr>
            <p:spPr>
              <a:xfrm>
                <a:off x="1217431" y="3744806"/>
                <a:ext cx="7392649" cy="611578"/>
              </a:xfrm>
              <a:prstGeom prst="rect">
                <a:avLst/>
              </a:prstGeom>
              <a:blipFill>
                <a:blip r:embed="rId8"/>
                <a:stretch>
                  <a:fillRect b="-6000"/>
                </a:stretch>
              </a:blipFill>
            </p:spPr>
            <p:txBody>
              <a:bodyPr/>
              <a:lstStyle/>
              <a:p>
                <a:r>
                  <a:rPr lang="en-US">
                    <a:noFill/>
                  </a:rPr>
                  <a:t> </a:t>
                </a:r>
              </a:p>
            </p:txBody>
          </p:sp>
        </mc:Fallback>
      </mc:AlternateContent>
    </p:spTree>
    <p:extLst>
      <p:ext uri="{BB962C8B-B14F-4D97-AF65-F5344CB8AC3E}">
        <p14:creationId xmlns:p14="http://schemas.microsoft.com/office/powerpoint/2010/main" val="2867915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0265"/>
            <a:ext cx="8085415" cy="484396"/>
          </a:xfrm>
          <a:prstGeom prst="rect">
            <a:avLst/>
          </a:prstGeom>
        </p:spPr>
        <p:txBody>
          <a:bodyPr vert="horz" wrap="square" lIns="0" tIns="49054" rIns="0" bIns="0" rtlCol="0">
            <a:spAutoFit/>
          </a:bodyPr>
          <a:lstStyle/>
          <a:p>
            <a:pPr marL="168593" marR="3810">
              <a:lnSpc>
                <a:spcPts val="3720"/>
              </a:lnSpc>
              <a:spcBef>
                <a:spcPts val="386"/>
              </a:spcBef>
            </a:pPr>
            <a:r>
              <a:rPr lang="en-US" spc="-8" dirty="0"/>
              <a:t>Estimating</a:t>
            </a:r>
            <a:r>
              <a:rPr lang="en-US" spc="-153" dirty="0"/>
              <a:t> </a:t>
            </a:r>
            <a:r>
              <a:rPr lang="en-US" dirty="0"/>
              <a:t>training</a:t>
            </a:r>
            <a:r>
              <a:rPr lang="en-US" spc="-150" dirty="0"/>
              <a:t> </a:t>
            </a:r>
            <a:r>
              <a:rPr lang="en-US" spc="-15" dirty="0"/>
              <a:t>time</a:t>
            </a:r>
            <a:endParaRPr spc="-8" dirty="0"/>
          </a:p>
        </p:txBody>
      </p:sp>
      <p:sp>
        <p:nvSpPr>
          <p:cNvPr id="5" name="Text Placeholder 4">
            <a:extLst>
              <a:ext uri="{FF2B5EF4-FFF2-40B4-BE49-F238E27FC236}">
                <a16:creationId xmlns:a16="http://schemas.microsoft.com/office/drawing/2014/main" id="{583AD6F8-BD1B-4E61-FE05-DBD17EA4CF56}"/>
              </a:ext>
            </a:extLst>
          </p:cNvPr>
          <p:cNvSpPr>
            <a:spLocks noGrp="1"/>
          </p:cNvSpPr>
          <p:nvPr>
            <p:ph type="body" sz="quarter" idx="16"/>
          </p:nvPr>
        </p:nvSpPr>
        <p:spPr>
          <a:xfrm>
            <a:off x="533919" y="1390650"/>
            <a:ext cx="8239074" cy="3077573"/>
          </a:xfrm>
        </p:spPr>
        <p:txBody>
          <a:bodyPr/>
          <a:lstStyle/>
          <a:p>
            <a:pPr marL="180975" marR="3810" indent="-171450">
              <a:lnSpc>
                <a:spcPts val="2340"/>
              </a:lnSpc>
              <a:spcBef>
                <a:spcPts val="304"/>
              </a:spcBef>
              <a:buFont typeface="Arial MT"/>
              <a:buChar char="•"/>
              <a:tabLst>
                <a:tab pos="180975" algn="l"/>
              </a:tabLst>
            </a:pPr>
            <a:r>
              <a:rPr lang="en-US" sz="2000" b="1" dirty="0">
                <a:solidFill>
                  <a:srgbClr val="292929"/>
                </a:solidFill>
              </a:rPr>
              <a:t>How</a:t>
            </a:r>
            <a:r>
              <a:rPr lang="en-US" sz="2000" b="1" spc="-23" dirty="0">
                <a:solidFill>
                  <a:srgbClr val="292929"/>
                </a:solidFill>
              </a:rPr>
              <a:t> </a:t>
            </a:r>
            <a:r>
              <a:rPr lang="en-US" sz="2000" b="1" dirty="0">
                <a:solidFill>
                  <a:srgbClr val="292929"/>
                </a:solidFill>
              </a:rPr>
              <a:t>long</a:t>
            </a:r>
            <a:r>
              <a:rPr lang="en-US" sz="2000" b="1" spc="-19" dirty="0">
                <a:solidFill>
                  <a:srgbClr val="292929"/>
                </a:solidFill>
              </a:rPr>
              <a:t> </a:t>
            </a:r>
            <a:r>
              <a:rPr lang="en-US" sz="2000" b="1" dirty="0">
                <a:solidFill>
                  <a:srgbClr val="292929"/>
                </a:solidFill>
              </a:rPr>
              <a:t>would</a:t>
            </a:r>
            <a:r>
              <a:rPr lang="en-US" sz="2000" b="1" spc="-19" dirty="0">
                <a:solidFill>
                  <a:srgbClr val="292929"/>
                </a:solidFill>
              </a:rPr>
              <a:t> </a:t>
            </a:r>
            <a:r>
              <a:rPr lang="en-US" sz="2000" b="1" dirty="0">
                <a:solidFill>
                  <a:srgbClr val="292929"/>
                </a:solidFill>
              </a:rPr>
              <a:t>this</a:t>
            </a:r>
            <a:r>
              <a:rPr lang="en-US" sz="2000" b="1" spc="-15" dirty="0">
                <a:solidFill>
                  <a:srgbClr val="292929"/>
                </a:solidFill>
              </a:rPr>
              <a:t> </a:t>
            </a:r>
            <a:r>
              <a:rPr lang="en-US" sz="2000" b="1" spc="-8" dirty="0">
                <a:solidFill>
                  <a:srgbClr val="292929"/>
                </a:solidFill>
              </a:rPr>
              <a:t>take?</a:t>
            </a:r>
            <a:endParaRPr lang="en-US" sz="2000" dirty="0"/>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r>
              <a:rPr lang="en-US" sz="2000" dirty="0"/>
              <a:t>According to the white paper, training took 13.4 days. Our estimate is 5 times off (why?), but we did get the order of magnitude right! 🙌</a:t>
            </a:r>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endParaRPr lang="en-US" sz="2000" dirty="0"/>
          </a:p>
        </p:txBody>
      </p:sp>
      <p:pic>
        <p:nvPicPr>
          <p:cNvPr id="10242" name="Picture 2">
            <a:extLst>
              <a:ext uri="{FF2B5EF4-FFF2-40B4-BE49-F238E27FC236}">
                <a16:creationId xmlns:a16="http://schemas.microsoft.com/office/drawing/2014/main" id="{40B44DE4-FF8E-3426-6BC3-83FBEAFEDD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6" b="13128"/>
          <a:stretch/>
        </p:blipFill>
        <p:spPr bwMode="auto">
          <a:xfrm>
            <a:off x="6784217" y="0"/>
            <a:ext cx="2359783" cy="17161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DC54F7-D44F-0D79-7242-A7758F576324}"/>
              </a:ext>
            </a:extLst>
          </p:cNvPr>
          <p:cNvSpPr txBox="1"/>
          <p:nvPr/>
        </p:nvSpPr>
        <p:spPr>
          <a:xfrm>
            <a:off x="687578" y="4528464"/>
            <a:ext cx="8085415" cy="523220"/>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Intensive Study on </a:t>
            </a:r>
            <a:r>
              <a:rPr lang="en-US" dirty="0" err="1">
                <a:latin typeface="Tahoma" panose="020B0604030504040204" pitchFamily="34" charset="0"/>
                <a:ea typeface="Tahoma" panose="020B0604030504040204" pitchFamily="34" charset="0"/>
                <a:cs typeface="Tahoma" panose="020B0604030504040204" pitchFamily="34" charset="0"/>
              </a:rPr>
              <a:t>HyperCLOVA</a:t>
            </a:r>
            <a:r>
              <a:rPr lang="en-US" dirty="0">
                <a:latin typeface="Tahoma" panose="020B0604030504040204" pitchFamily="34" charset="0"/>
                <a:ea typeface="Tahoma" panose="020B0604030504040204" pitchFamily="34" charset="0"/>
                <a:cs typeface="Tahoma" panose="020B0604030504040204" pitchFamily="34" charset="0"/>
              </a:rPr>
              <a:t>: Billions-scale Korean Generative Pretrained Transformers, 2021 </a:t>
            </a:r>
            <a:r>
              <a:rPr lang="en-US" dirty="0">
                <a:latin typeface="Tahoma" panose="020B0604030504040204" pitchFamily="34" charset="0"/>
                <a:ea typeface="Tahoma" panose="020B0604030504040204" pitchFamily="34" charset="0"/>
                <a:cs typeface="Tahoma" panose="020B0604030504040204" pitchFamily="34" charset="0"/>
                <a:hlinkClick r:id="rId3"/>
              </a:rPr>
              <a:t>https://arxiv.org/pdf/2109.04650.pdf</a:t>
            </a:r>
            <a:r>
              <a:rPr lang="en-US" dirty="0">
                <a:latin typeface="Tahoma" panose="020B0604030504040204" pitchFamily="34" charset="0"/>
                <a:ea typeface="Tahoma" panose="020B0604030504040204" pitchFamily="34" charset="0"/>
                <a:cs typeface="Tahoma" panose="020B0604030504040204" pitchFamily="34" charset="0"/>
              </a:rPr>
              <a:t>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AD397FF-D567-6CF7-CFEC-52F8982D0079}"/>
                  </a:ext>
                </a:extLst>
              </p:cNvPr>
              <p:cNvSpPr txBox="1"/>
              <p:nvPr/>
            </p:nvSpPr>
            <p:spPr>
              <a:xfrm>
                <a:off x="1217431" y="1929859"/>
                <a:ext cx="7392649" cy="611578"/>
              </a:xfrm>
              <a:prstGeom prst="rect">
                <a:avLst/>
              </a:prstGeom>
              <a:noFill/>
            </p:spPr>
            <p:txBody>
              <a:bodyPr wrap="square">
                <a:spAutoFit/>
              </a:bodyPr>
              <a:lstStyle/>
              <a:p>
                <a:r>
                  <a:rPr lang="en-US" sz="2000" dirty="0">
                    <a:latin typeface="Calibri"/>
                    <a:ea typeface="Tahoma" panose="020B0604030504040204" pitchFamily="34" charset="0"/>
                    <a:cs typeface="Calibri"/>
                  </a:rPr>
                  <a:t> </a:t>
                </a:r>
                <a14:m>
                  <m:oMath xmlns:m="http://schemas.openxmlformats.org/officeDocument/2006/math">
                    <m:r>
                      <m:rPr>
                        <m:sty m:val="p"/>
                      </m:rPr>
                      <a:rPr lang="en-US" sz="2000" smtClean="0">
                        <a:latin typeface="Cambria Math" panose="02040503050406030204" pitchFamily="18" charset="0"/>
                        <a:cs typeface="Calibri"/>
                      </a:rPr>
                      <m:t>Duration</m:t>
                    </m:r>
                    <m:r>
                      <a:rPr lang="en-US" sz="2000" smtClean="0">
                        <a:latin typeface="Cambria Math" panose="02040503050406030204" pitchFamily="18" charset="0"/>
                        <a:cs typeface="Calibri"/>
                      </a:rPr>
                      <m:t>= </m:t>
                    </m:r>
                    <m:f>
                      <m:fPr>
                        <m:ctrlPr>
                          <a:rPr lang="en-US" sz="2000" i="1" smtClean="0">
                            <a:latin typeface="Cambria Math" panose="02040503050406030204" pitchFamily="18" charset="0"/>
                            <a:cs typeface="Calibri"/>
                          </a:rPr>
                        </m:ctrlPr>
                      </m:fPr>
                      <m:num>
                        <m:r>
                          <m:rPr>
                            <m:sty m:val="p"/>
                          </m:rPr>
                          <a:rPr lang="en-US" sz="2000" smtClean="0">
                            <a:latin typeface="Cambria Math" panose="02040503050406030204" pitchFamily="18" charset="0"/>
                            <a:cs typeface="Calibri"/>
                          </a:rPr>
                          <m:t>model</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compute</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cost</m:t>
                        </m:r>
                      </m:num>
                      <m:den>
                        <m:r>
                          <m:rPr>
                            <m:sty m:val="p"/>
                          </m:rPr>
                          <a:rPr lang="en-US" sz="2000" smtClean="0">
                            <a:latin typeface="Cambria Math" panose="02040503050406030204" pitchFamily="18" charset="0"/>
                            <a:cs typeface="Calibri"/>
                          </a:rPr>
                          <m:t>cluster</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throughput</m:t>
                        </m:r>
                      </m:den>
                    </m:f>
                    <m:r>
                      <a:rPr lang="en-US" sz="2000" smtClean="0">
                        <a:latin typeface="Cambria Math" panose="02040503050406030204" pitchFamily="18" charset="0"/>
                        <a:cs typeface="Calibri"/>
                      </a:rPr>
                      <m:t>=</m:t>
                    </m:r>
                    <m:f>
                      <m:fPr>
                        <m:ctrlPr>
                          <a:rPr lang="en-US" sz="2000" i="1" smtClean="0">
                            <a:latin typeface="Cambria Math" panose="02040503050406030204" pitchFamily="18" charset="0"/>
                            <a:cs typeface="Calibri"/>
                          </a:rPr>
                        </m:ctrlPr>
                      </m:fPr>
                      <m:num>
                        <m:r>
                          <a:rPr lang="en-US" sz="2000">
                            <a:latin typeface="Cambria Math" panose="02040503050406030204" pitchFamily="18" charset="0"/>
                          </a:rPr>
                          <m:t>7.3 ×</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22</m:t>
                            </m:r>
                          </m:sup>
                        </m:sSup>
                      </m:num>
                      <m:den>
                        <m:r>
                          <a:rPr lang="en-US" sz="2000">
                            <a:latin typeface="Cambria Math" panose="02040503050406030204" pitchFamily="18" charset="0"/>
                          </a:rPr>
                          <m:t>3.12 ×</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14</m:t>
                            </m:r>
                          </m:sup>
                        </m:sSup>
                        <m:r>
                          <a:rPr lang="en-US" sz="2000" smtClean="0">
                            <a:latin typeface="Cambria Math" panose="02040503050406030204" pitchFamily="18" charset="0"/>
                          </a:rPr>
                          <m:t>× 1024</m:t>
                        </m:r>
                      </m:den>
                    </m:f>
                    <m:r>
                      <a:rPr lang="en-US" sz="2000" smtClean="0">
                        <a:latin typeface="Cambria Math" panose="02040503050406030204" pitchFamily="18" charset="0"/>
                        <a:cs typeface="Calibri"/>
                      </a:rPr>
                      <m:t>=2.7 </m:t>
                    </m:r>
                    <m:r>
                      <m:rPr>
                        <m:sty m:val="p"/>
                      </m:rPr>
                      <a:rPr lang="en-US" sz="2000" smtClean="0">
                        <a:latin typeface="Cambria Math" panose="02040503050406030204" pitchFamily="18" charset="0"/>
                        <a:cs typeface="Calibri"/>
                      </a:rPr>
                      <m:t>days</m:t>
                    </m:r>
                  </m:oMath>
                </a14:m>
                <a:endParaRPr lang="en-US" sz="20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5AD397FF-D567-6CF7-CFEC-52F8982D0079}"/>
                  </a:ext>
                </a:extLst>
              </p:cNvPr>
              <p:cNvSpPr txBox="1">
                <a:spLocks noRot="1" noChangeAspect="1" noMove="1" noResize="1" noEditPoints="1" noAdjustHandles="1" noChangeArrowheads="1" noChangeShapeType="1" noTextEdit="1"/>
              </p:cNvSpPr>
              <p:nvPr/>
            </p:nvSpPr>
            <p:spPr>
              <a:xfrm>
                <a:off x="1217431" y="1929859"/>
                <a:ext cx="7392649" cy="611578"/>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39283438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3D3D-D41A-6094-4CEB-E5CCD73E78E9}"/>
              </a:ext>
            </a:extLst>
          </p:cNvPr>
          <p:cNvSpPr>
            <a:spLocks noGrp="1"/>
          </p:cNvSpPr>
          <p:nvPr>
            <p:ph type="title"/>
          </p:nvPr>
        </p:nvSpPr>
        <p:spPr/>
        <p:txBody>
          <a:bodyPr/>
          <a:lstStyle/>
          <a:p>
            <a:r>
              <a:rPr lang="en-US" dirty="0"/>
              <a:t>Factors We Did Not Consider</a:t>
            </a:r>
          </a:p>
        </p:txBody>
      </p:sp>
      <p:sp>
        <p:nvSpPr>
          <p:cNvPr id="3" name="Text Placeholder 2">
            <a:extLst>
              <a:ext uri="{FF2B5EF4-FFF2-40B4-BE49-F238E27FC236}">
                <a16:creationId xmlns:a16="http://schemas.microsoft.com/office/drawing/2014/main" id="{BE5D6A89-ACD7-3081-704A-B36E41BF61DA}"/>
              </a:ext>
            </a:extLst>
          </p:cNvPr>
          <p:cNvSpPr>
            <a:spLocks noGrp="1"/>
          </p:cNvSpPr>
          <p:nvPr>
            <p:ph type="body" sz="quarter" idx="16"/>
          </p:nvPr>
        </p:nvSpPr>
        <p:spPr/>
        <p:txBody>
          <a:bodyPr/>
          <a:lstStyle/>
          <a:p>
            <a:pPr marL="199549" indent="-170974">
              <a:spcBef>
                <a:spcPts val="379"/>
              </a:spcBef>
              <a:buFont typeface="Arial MT"/>
              <a:buChar char="•"/>
              <a:tabLst>
                <a:tab pos="199549" algn="l"/>
              </a:tabLst>
            </a:pPr>
            <a:r>
              <a:rPr lang="en-US" sz="2100" dirty="0">
                <a:latin typeface="Calibri"/>
                <a:cs typeface="Calibri"/>
              </a:rPr>
              <a:t>Note</a:t>
            </a:r>
            <a:r>
              <a:rPr lang="en-US" sz="2100" spc="-45" dirty="0">
                <a:latin typeface="Calibri"/>
                <a:cs typeface="Calibri"/>
              </a:rPr>
              <a:t> </a:t>
            </a:r>
            <a:r>
              <a:rPr lang="en-US" sz="2100" dirty="0">
                <a:latin typeface="Calibri"/>
                <a:cs typeface="Calibri"/>
              </a:rPr>
              <a:t>that</a:t>
            </a:r>
            <a:r>
              <a:rPr lang="en-US" sz="2100" spc="-41" dirty="0">
                <a:latin typeface="Calibri"/>
                <a:cs typeface="Calibri"/>
              </a:rPr>
              <a:t> </a:t>
            </a:r>
            <a:r>
              <a:rPr lang="en-US" sz="2100" dirty="0">
                <a:latin typeface="Calibri"/>
                <a:cs typeface="Calibri"/>
              </a:rPr>
              <a:t>these</a:t>
            </a:r>
            <a:r>
              <a:rPr lang="en-US" sz="2100" spc="-41" dirty="0">
                <a:latin typeface="Calibri"/>
                <a:cs typeface="Calibri"/>
              </a:rPr>
              <a:t> </a:t>
            </a:r>
            <a:r>
              <a:rPr lang="en-US" sz="2100" dirty="0">
                <a:latin typeface="Calibri"/>
                <a:cs typeface="Calibri"/>
              </a:rPr>
              <a:t>estimates</a:t>
            </a:r>
            <a:r>
              <a:rPr lang="en-US" sz="2100" spc="-41" dirty="0">
                <a:latin typeface="Calibri"/>
                <a:cs typeface="Calibri"/>
              </a:rPr>
              <a:t> </a:t>
            </a:r>
            <a:r>
              <a:rPr lang="en-US" sz="2100" dirty="0">
                <a:latin typeface="Calibri"/>
                <a:cs typeface="Calibri"/>
              </a:rPr>
              <a:t>can</a:t>
            </a:r>
            <a:r>
              <a:rPr lang="en-US" sz="2100" spc="-49" dirty="0">
                <a:latin typeface="Calibri"/>
                <a:cs typeface="Calibri"/>
              </a:rPr>
              <a:t> </a:t>
            </a:r>
            <a:r>
              <a:rPr lang="en-US" sz="2100" dirty="0">
                <a:latin typeface="Calibri"/>
                <a:cs typeface="Calibri"/>
              </a:rPr>
              <a:t>be</a:t>
            </a:r>
            <a:r>
              <a:rPr lang="en-US" sz="2100" spc="-45" dirty="0">
                <a:latin typeface="Calibri"/>
                <a:cs typeface="Calibri"/>
              </a:rPr>
              <a:t> </a:t>
            </a:r>
            <a:r>
              <a:rPr lang="en-US" sz="2100" dirty="0">
                <a:latin typeface="Calibri"/>
                <a:cs typeface="Calibri"/>
              </a:rPr>
              <a:t>slightly</a:t>
            </a:r>
            <a:r>
              <a:rPr lang="en-US" sz="2100" spc="-41" dirty="0">
                <a:latin typeface="Calibri"/>
                <a:cs typeface="Calibri"/>
              </a:rPr>
              <a:t> </a:t>
            </a:r>
            <a:r>
              <a:rPr lang="en-US" sz="2100" dirty="0">
                <a:latin typeface="Calibri"/>
                <a:cs typeface="Calibri"/>
              </a:rPr>
              <a:t>off</a:t>
            </a:r>
            <a:r>
              <a:rPr lang="en-US" sz="2100" spc="-41" dirty="0">
                <a:latin typeface="Calibri"/>
                <a:cs typeface="Calibri"/>
              </a:rPr>
              <a:t> </a:t>
            </a:r>
            <a:r>
              <a:rPr lang="en-US" sz="2100" dirty="0">
                <a:latin typeface="Calibri"/>
                <a:cs typeface="Calibri"/>
              </a:rPr>
              <a:t>in</a:t>
            </a:r>
            <a:r>
              <a:rPr lang="en-US" sz="2100" spc="-41" dirty="0">
                <a:latin typeface="Calibri"/>
                <a:cs typeface="Calibri"/>
              </a:rPr>
              <a:t> </a:t>
            </a:r>
            <a:r>
              <a:rPr lang="en-US" sz="2100" spc="-8" dirty="0">
                <a:latin typeface="Calibri"/>
                <a:cs typeface="Calibri"/>
              </a:rPr>
              <a:t>practice</a:t>
            </a:r>
            <a:endParaRPr lang="en-US" sz="2100" dirty="0">
              <a:latin typeface="Calibri"/>
              <a:cs typeface="Calibri"/>
            </a:endParaRPr>
          </a:p>
          <a:p>
            <a:pPr marL="541973" marR="90964" lvl="1" indent="-170497">
              <a:lnSpc>
                <a:spcPts val="1995"/>
              </a:lnSpc>
              <a:spcBef>
                <a:spcPts val="469"/>
              </a:spcBef>
              <a:buFont typeface="Arial MT"/>
              <a:buChar char="•"/>
              <a:tabLst>
                <a:tab pos="542925" algn="l"/>
              </a:tabLst>
            </a:pPr>
            <a:r>
              <a:rPr lang="en-US" sz="1800" dirty="0">
                <a:latin typeface="Calibri"/>
                <a:cs typeface="Calibri"/>
              </a:rPr>
              <a:t>Theoretical peak throughput is not achievable with distributed training. (unless your model only does large matrix multiplications). </a:t>
            </a:r>
          </a:p>
          <a:p>
            <a:pPr marL="541973" marR="90964" lvl="1" indent="-170497">
              <a:lnSpc>
                <a:spcPts val="1995"/>
              </a:lnSpc>
              <a:spcBef>
                <a:spcPts val="469"/>
              </a:spcBef>
              <a:buFont typeface="Arial MT"/>
              <a:buChar char="•"/>
              <a:tabLst>
                <a:tab pos="542925" algn="l"/>
              </a:tabLst>
            </a:pPr>
            <a:r>
              <a:rPr lang="en-US" sz="1800" dirty="0">
                <a:latin typeface="Calibri"/>
                <a:cs typeface="Calibri"/>
              </a:rPr>
              <a:t>We</a:t>
            </a:r>
            <a:r>
              <a:rPr lang="en-US" sz="1800" spc="-68" dirty="0">
                <a:latin typeface="Calibri"/>
                <a:cs typeface="Calibri"/>
              </a:rPr>
              <a:t> </a:t>
            </a:r>
            <a:r>
              <a:rPr lang="en-US" sz="1800" dirty="0">
                <a:latin typeface="Calibri"/>
                <a:cs typeface="Calibri"/>
              </a:rPr>
              <a:t>ignored</a:t>
            </a:r>
            <a:r>
              <a:rPr lang="en-US" sz="1800" spc="-64" dirty="0">
                <a:latin typeface="Calibri"/>
                <a:cs typeface="Calibri"/>
              </a:rPr>
              <a:t> </a:t>
            </a:r>
            <a:r>
              <a:rPr lang="en-US" sz="1800" dirty="0">
                <a:latin typeface="Calibri"/>
                <a:cs typeface="Calibri"/>
              </a:rPr>
              <a:t>many</a:t>
            </a:r>
            <a:r>
              <a:rPr lang="en-US" sz="1800" spc="-64" dirty="0">
                <a:latin typeface="Calibri"/>
                <a:cs typeface="Calibri"/>
              </a:rPr>
              <a:t> </a:t>
            </a:r>
            <a:r>
              <a:rPr lang="en-US" sz="1800" dirty="0">
                <a:latin typeface="Calibri"/>
                <a:cs typeface="Calibri"/>
              </a:rPr>
              <a:t>additional</a:t>
            </a:r>
            <a:r>
              <a:rPr lang="en-US" sz="1800" spc="-64" dirty="0">
                <a:latin typeface="Calibri"/>
                <a:cs typeface="Calibri"/>
              </a:rPr>
              <a:t> </a:t>
            </a:r>
            <a:r>
              <a:rPr lang="en-US" sz="1800" spc="-8" dirty="0">
                <a:latin typeface="Calibri"/>
                <a:cs typeface="Calibri"/>
              </a:rPr>
              <a:t>operations</a:t>
            </a:r>
            <a:r>
              <a:rPr lang="en-US" sz="1800" spc="-64" dirty="0">
                <a:latin typeface="Calibri"/>
                <a:cs typeface="Calibri"/>
              </a:rPr>
              <a:t> </a:t>
            </a:r>
            <a:r>
              <a:rPr lang="en-US" sz="1800" dirty="0">
                <a:latin typeface="Calibri"/>
                <a:cs typeface="Calibri"/>
              </a:rPr>
              <a:t>like</a:t>
            </a:r>
            <a:r>
              <a:rPr lang="en-US" sz="1800" spc="-64" dirty="0">
                <a:latin typeface="Calibri"/>
                <a:cs typeface="Calibri"/>
              </a:rPr>
              <a:t> </a:t>
            </a:r>
            <a:r>
              <a:rPr lang="en-US" sz="1800" dirty="0" err="1">
                <a:latin typeface="Calibri"/>
                <a:cs typeface="Calibri"/>
              </a:rPr>
              <a:t>softmax</a:t>
            </a:r>
            <a:r>
              <a:rPr lang="en-US" sz="1800" dirty="0">
                <a:latin typeface="Calibri"/>
                <a:cs typeface="Calibri"/>
              </a:rPr>
              <a:t>,</a:t>
            </a:r>
            <a:r>
              <a:rPr lang="en-US" sz="1800" spc="-64" dirty="0">
                <a:latin typeface="Calibri"/>
                <a:cs typeface="Calibri"/>
              </a:rPr>
              <a:t> </a:t>
            </a:r>
            <a:r>
              <a:rPr lang="en-US" sz="1800" spc="-8" dirty="0" err="1">
                <a:latin typeface="Calibri"/>
                <a:cs typeface="Calibri"/>
              </a:rPr>
              <a:t>ReLU</a:t>
            </a:r>
            <a:r>
              <a:rPr lang="en-US" sz="1800" spc="-8" dirty="0">
                <a:latin typeface="Calibri"/>
                <a:cs typeface="Calibri"/>
              </a:rPr>
              <a:t>/</a:t>
            </a:r>
            <a:r>
              <a:rPr lang="en-US" sz="1800" spc="-8" dirty="0" err="1">
                <a:latin typeface="Calibri"/>
                <a:cs typeface="Calibri"/>
              </a:rPr>
              <a:t>GeLU</a:t>
            </a:r>
            <a:r>
              <a:rPr lang="en-US" sz="1800" spc="-64" dirty="0">
                <a:latin typeface="Calibri"/>
                <a:cs typeface="Calibri"/>
              </a:rPr>
              <a:t> </a:t>
            </a:r>
            <a:r>
              <a:rPr lang="en-US" sz="1800" spc="-8" dirty="0">
                <a:latin typeface="Calibri"/>
                <a:cs typeface="Calibri"/>
              </a:rPr>
              <a:t>activations, 	</a:t>
            </a:r>
            <a:r>
              <a:rPr lang="en-US" sz="1800" spc="-19" dirty="0">
                <a:latin typeface="Calibri"/>
                <a:cs typeface="Calibri"/>
              </a:rPr>
              <a:t>self-</a:t>
            </a:r>
            <a:r>
              <a:rPr lang="en-US" sz="1800" spc="-8" dirty="0">
                <a:latin typeface="Calibri"/>
                <a:cs typeface="Calibri"/>
              </a:rPr>
              <a:t>attention,</a:t>
            </a:r>
            <a:r>
              <a:rPr lang="en-US" sz="1800" spc="-53" dirty="0">
                <a:latin typeface="Calibri"/>
                <a:cs typeface="Calibri"/>
              </a:rPr>
              <a:t> </a:t>
            </a:r>
            <a:r>
              <a:rPr lang="en-US" sz="1800" dirty="0">
                <a:latin typeface="Calibri"/>
                <a:cs typeface="Calibri"/>
              </a:rPr>
              <a:t>Layer</a:t>
            </a:r>
            <a:r>
              <a:rPr lang="en-US" sz="1800" spc="-53" dirty="0">
                <a:latin typeface="Calibri"/>
                <a:cs typeface="Calibri"/>
              </a:rPr>
              <a:t> </a:t>
            </a:r>
            <a:r>
              <a:rPr lang="en-US" sz="1800" dirty="0">
                <a:latin typeface="Calibri"/>
                <a:cs typeface="Calibri"/>
              </a:rPr>
              <a:t>Norm</a:t>
            </a:r>
            <a:r>
              <a:rPr lang="en-US" sz="1800" spc="-53" dirty="0">
                <a:latin typeface="Calibri"/>
                <a:cs typeface="Calibri"/>
              </a:rPr>
              <a:t> </a:t>
            </a:r>
            <a:r>
              <a:rPr lang="en-US" sz="1800" spc="-15" dirty="0">
                <a:latin typeface="Calibri"/>
                <a:cs typeface="Calibri"/>
              </a:rPr>
              <a:t>etc.</a:t>
            </a:r>
          </a:p>
          <a:p>
            <a:pPr marL="541973" marR="90964" lvl="1" indent="-170497">
              <a:lnSpc>
                <a:spcPts val="1995"/>
              </a:lnSpc>
              <a:spcBef>
                <a:spcPts val="469"/>
              </a:spcBef>
              <a:buFont typeface="Arial MT"/>
              <a:buChar char="•"/>
              <a:tabLst>
                <a:tab pos="542925" algn="l"/>
              </a:tabLst>
            </a:pPr>
            <a:r>
              <a:rPr lang="en-US" sz="1800" spc="-15" dirty="0">
                <a:latin typeface="Calibri"/>
                <a:cs typeface="Calibri"/>
              </a:rPr>
              <a:t>Training divergence and restarting from earlier checkpoints are not uncommon. </a:t>
            </a:r>
            <a:endParaRPr lang="en-US" sz="1800" dirty="0">
              <a:latin typeface="Calibri"/>
              <a:cs typeface="Calibri"/>
            </a:endParaRPr>
          </a:p>
          <a:p>
            <a:endParaRPr lang="en-US" dirty="0"/>
          </a:p>
          <a:p>
            <a:r>
              <a:rPr lang="en-US" dirty="0"/>
              <a:t>There are various factors that contribute to computation latency</a:t>
            </a:r>
          </a:p>
          <a:p>
            <a:pPr lvl="1"/>
            <a:r>
              <a:rPr lang="en-US" dirty="0"/>
              <a:t>Communication latency, memory bandwidth, caching, etc. </a:t>
            </a:r>
          </a:p>
          <a:p>
            <a:pPr lvl="1"/>
            <a:r>
              <a:rPr lang="en-US" dirty="0"/>
              <a:t>See </a:t>
            </a:r>
            <a:r>
              <a:rPr lang="en-US" dirty="0">
                <a:hlinkClick r:id="rId2"/>
              </a:rPr>
              <a:t>https://kipp.ly/transformer-inference-arithmetic/</a:t>
            </a:r>
            <a:r>
              <a:rPr lang="en-US" dirty="0"/>
              <a:t> for an excellent discussion. </a:t>
            </a:r>
          </a:p>
        </p:txBody>
      </p:sp>
    </p:spTree>
    <p:extLst>
      <p:ext uri="{BB962C8B-B14F-4D97-AF65-F5344CB8AC3E}">
        <p14:creationId xmlns:p14="http://schemas.microsoft.com/office/powerpoint/2010/main" val="4110669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921D-F2A6-9A67-A531-AEEDDFD5CFD7}"/>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C8CB09A8-B5C6-0907-5DB5-92D0018F1668}"/>
              </a:ext>
            </a:extLst>
          </p:cNvPr>
          <p:cNvSpPr>
            <a:spLocks noGrp="1"/>
          </p:cNvSpPr>
          <p:nvPr>
            <p:ph type="body" sz="quarter" idx="16"/>
          </p:nvPr>
        </p:nvSpPr>
        <p:spPr/>
        <p:txBody>
          <a:bodyPr/>
          <a:lstStyle/>
          <a:p>
            <a:r>
              <a:rPr lang="en-US" dirty="0"/>
              <a:t>One can measure the computational cost of training neural networks in terms of FLOPS.  </a:t>
            </a:r>
          </a:p>
          <a:p>
            <a:endParaRPr lang="en-US" dirty="0"/>
          </a:p>
          <a:p>
            <a:r>
              <a:rPr lang="en-US" dirty="0"/>
              <a:t>Such estimates allow you to estimate the training time of your model, given your GPU specs. </a:t>
            </a:r>
          </a:p>
          <a:p>
            <a:endParaRPr lang="en-US" dirty="0"/>
          </a:p>
          <a:p>
            <a:r>
              <a:rPr lang="en-US" dirty="0"/>
              <a:t>What else can we do? </a:t>
            </a:r>
          </a:p>
          <a:p>
            <a:endParaRPr lang="en-US" dirty="0"/>
          </a:p>
        </p:txBody>
      </p:sp>
    </p:spTree>
    <p:extLst>
      <p:ext uri="{BB962C8B-B14F-4D97-AF65-F5344CB8AC3E}">
        <p14:creationId xmlns:p14="http://schemas.microsoft.com/office/powerpoint/2010/main" val="21567225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1D137-F965-5EB9-7DAE-DB7603EB1410}"/>
              </a:ext>
            </a:extLst>
          </p:cNvPr>
          <p:cNvSpPr>
            <a:spLocks noGrp="1"/>
          </p:cNvSpPr>
          <p:nvPr>
            <p:ph type="body" sz="quarter" idx="10"/>
          </p:nvPr>
        </p:nvSpPr>
        <p:spPr/>
        <p:txBody>
          <a:bodyPr anchor="ctr"/>
          <a:lstStyle/>
          <a:p>
            <a:pPr algn="ctr"/>
            <a:r>
              <a:rPr lang="en-US" sz="4800" dirty="0"/>
              <a:t>Optimal Scaling </a:t>
            </a:r>
          </a:p>
        </p:txBody>
      </p:sp>
    </p:spTree>
    <p:extLst>
      <p:ext uri="{BB962C8B-B14F-4D97-AF65-F5344CB8AC3E}">
        <p14:creationId xmlns:p14="http://schemas.microsoft.com/office/powerpoint/2010/main" val="414146511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D791-ED32-3A8F-8220-B5C28FD16EE5}"/>
              </a:ext>
            </a:extLst>
          </p:cNvPr>
          <p:cNvSpPr>
            <a:spLocks noGrp="1"/>
          </p:cNvSpPr>
          <p:nvPr>
            <p:ph type="title"/>
          </p:nvPr>
        </p:nvSpPr>
        <p:spPr/>
        <p:txBody>
          <a:bodyPr/>
          <a:lstStyle/>
          <a:p>
            <a:r>
              <a:rPr lang="en-US" dirty="0"/>
              <a:t>Optimal Scaling </a:t>
            </a:r>
          </a:p>
        </p:txBody>
      </p:sp>
      <p:sp>
        <p:nvSpPr>
          <p:cNvPr id="3" name="Text Placeholder 2">
            <a:extLst>
              <a:ext uri="{FF2B5EF4-FFF2-40B4-BE49-F238E27FC236}">
                <a16:creationId xmlns:a16="http://schemas.microsoft.com/office/drawing/2014/main" id="{6756C9CC-235A-0C5A-48AE-E6B7487BE79B}"/>
              </a:ext>
            </a:extLst>
          </p:cNvPr>
          <p:cNvSpPr>
            <a:spLocks noGrp="1"/>
          </p:cNvSpPr>
          <p:nvPr>
            <p:ph type="body" sz="quarter" idx="16"/>
          </p:nvPr>
        </p:nvSpPr>
        <p:spPr/>
        <p:txBody>
          <a:bodyPr/>
          <a:lstStyle/>
          <a:p>
            <a:r>
              <a:rPr lang="en-US" b="1" dirty="0"/>
              <a:t>A real problem: </a:t>
            </a:r>
            <a:r>
              <a:rPr lang="en-US" dirty="0"/>
              <a:t>Your boss gives you a compute budget $$$. What is the best model you can build with this budget? </a:t>
            </a:r>
          </a:p>
          <a:p>
            <a:r>
              <a:rPr lang="en-US" dirty="0"/>
              <a:t>We know from the literature that </a:t>
            </a:r>
            <a:r>
              <a:rPr lang="en-US" dirty="0">
                <a:solidFill>
                  <a:srgbClr val="C00000"/>
                </a:solidFill>
              </a:rPr>
              <a:t>larger </a:t>
            </a:r>
            <a:r>
              <a:rPr lang="en-US" dirty="0"/>
              <a:t>models generally lead to </a:t>
            </a:r>
            <a:r>
              <a:rPr lang="en-US" dirty="0">
                <a:solidFill>
                  <a:srgbClr val="C00000"/>
                </a:solidFill>
              </a:rPr>
              <a:t>better </a:t>
            </a:r>
            <a:r>
              <a:rPr lang="en-US" dirty="0"/>
              <a:t>models. </a:t>
            </a:r>
          </a:p>
          <a:p>
            <a:pPr lvl="1"/>
            <a:r>
              <a:rPr lang="en-US" dirty="0"/>
              <a:t>Does that mean that you should aim to build the largest model possible? </a:t>
            </a:r>
          </a:p>
          <a:p>
            <a:r>
              <a:rPr lang="en-US" dirty="0"/>
              <a:t>Intuitively, if you choose a model that is </a:t>
            </a:r>
            <a:r>
              <a:rPr lang="en-US" dirty="0">
                <a:solidFill>
                  <a:srgbClr val="C00000"/>
                </a:solidFill>
              </a:rPr>
              <a:t>too large </a:t>
            </a:r>
            <a:r>
              <a:rPr lang="en-US" dirty="0"/>
              <a:t>for your budget, you need to </a:t>
            </a:r>
            <a:r>
              <a:rPr lang="en-US" dirty="0">
                <a:solidFill>
                  <a:srgbClr val="C00000"/>
                </a:solidFill>
              </a:rPr>
              <a:t>cut your training </a:t>
            </a:r>
            <a:r>
              <a:rPr lang="en-US" dirty="0"/>
              <a:t>cycles that </a:t>
            </a:r>
            <a:r>
              <a:rPr lang="en-US" dirty="0">
                <a:solidFill>
                  <a:srgbClr val="C00000"/>
                </a:solidFill>
              </a:rPr>
              <a:t>may reduce its quality</a:t>
            </a:r>
            <a:r>
              <a:rPr lang="en-US" dirty="0"/>
              <a:t>. </a:t>
            </a:r>
          </a:p>
          <a:p>
            <a:r>
              <a:rPr lang="en-US" b="1" dirty="0"/>
              <a:t>This chapter:</a:t>
            </a:r>
            <a:r>
              <a:rPr lang="en-US" dirty="0"/>
              <a:t> </a:t>
            </a:r>
            <a:r>
              <a:rPr lang="en-US" dirty="0">
                <a:solidFill>
                  <a:srgbClr val="37761C"/>
                </a:solidFill>
              </a:rPr>
              <a:t>principled approach to selecting optimal data/model scaling</a:t>
            </a:r>
            <a:r>
              <a:rPr lang="en-US" dirty="0"/>
              <a:t>. </a:t>
            </a:r>
          </a:p>
        </p:txBody>
      </p:sp>
    </p:spTree>
    <p:extLst>
      <p:ext uri="{BB962C8B-B14F-4D97-AF65-F5344CB8AC3E}">
        <p14:creationId xmlns:p14="http://schemas.microsoft.com/office/powerpoint/2010/main" val="123030187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108362" y="1332785"/>
            <a:ext cx="3984791" cy="3051840"/>
            <a:chOff x="5052377" y="1332785"/>
            <a:chExt cx="3984791" cy="3051840"/>
          </a:xfrm>
        </p:grpSpPr>
        <p:sp>
          <p:nvSpPr>
            <p:cNvPr id="4" name="object 4"/>
            <p:cNvSpPr/>
            <p:nvPr/>
          </p:nvSpPr>
          <p:spPr>
            <a:xfrm>
              <a:off x="5052377" y="1332785"/>
              <a:ext cx="3984791" cy="3051840"/>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p:nvPr/>
          </p:nvSpPr>
          <p:spPr>
            <a:xfrm>
              <a:off x="5849188" y="1821483"/>
              <a:ext cx="31115" cy="45720"/>
            </a:xfrm>
            <a:custGeom>
              <a:avLst/>
              <a:gdLst/>
              <a:ahLst/>
              <a:cxnLst/>
              <a:rect l="l" t="t" r="r" b="b"/>
              <a:pathLst>
                <a:path w="31114" h="45719">
                  <a:moveTo>
                    <a:pt x="7999" y="45299"/>
                  </a:moveTo>
                  <a:lnTo>
                    <a:pt x="0" y="0"/>
                  </a:lnTo>
                  <a:lnTo>
                    <a:pt x="30974" y="5459"/>
                  </a:lnTo>
                  <a:lnTo>
                    <a:pt x="7999" y="45299"/>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grpSp>
        <p:nvGrpSpPr>
          <p:cNvPr id="18" name="object 18"/>
          <p:cNvGrpSpPr/>
          <p:nvPr/>
        </p:nvGrpSpPr>
        <p:grpSpPr>
          <a:xfrm>
            <a:off x="6335284" y="2408057"/>
            <a:ext cx="41275" cy="1610995"/>
            <a:chOff x="6279299" y="2408057"/>
            <a:chExt cx="41275" cy="1610995"/>
          </a:xfrm>
        </p:grpSpPr>
        <p:sp>
          <p:nvSpPr>
            <p:cNvPr id="19" name="object 19"/>
            <p:cNvSpPr/>
            <p:nvPr/>
          </p:nvSpPr>
          <p:spPr>
            <a:xfrm>
              <a:off x="6299787" y="2456045"/>
              <a:ext cx="0" cy="1558290"/>
            </a:xfrm>
            <a:custGeom>
              <a:avLst/>
              <a:gdLst/>
              <a:ahLst/>
              <a:cxnLst/>
              <a:rect l="l" t="t" r="r" b="b"/>
              <a:pathLst>
                <a:path h="1558289">
                  <a:moveTo>
                    <a:pt x="0" y="1557746"/>
                  </a:moveTo>
                  <a:lnTo>
                    <a:pt x="0" y="0"/>
                  </a:lnTo>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20" name="object 20"/>
            <p:cNvSpPr/>
            <p:nvPr/>
          </p:nvSpPr>
          <p:spPr>
            <a:xfrm>
              <a:off x="6284062" y="2412820"/>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21" name="object 21"/>
            <p:cNvSpPr/>
            <p:nvPr/>
          </p:nvSpPr>
          <p:spPr>
            <a:xfrm>
              <a:off x="6284062" y="2412820"/>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sp>
        <p:nvSpPr>
          <p:cNvPr id="22" name="object 22"/>
          <p:cNvSpPr txBox="1"/>
          <p:nvPr/>
        </p:nvSpPr>
        <p:spPr>
          <a:xfrm>
            <a:off x="5506899" y="2824269"/>
            <a:ext cx="848994" cy="818814"/>
          </a:xfrm>
          <a:prstGeom prst="rect">
            <a:avLst/>
          </a:prstGeom>
          <a:ln w="9699">
            <a:solidFill>
              <a:srgbClr val="1F2628"/>
            </a:solidFill>
          </a:ln>
        </p:spPr>
        <p:txBody>
          <a:bodyPr vert="horz" wrap="square" lIns="0" tIns="79375" rIns="0" bIns="0" rtlCol="0">
            <a:spAutoFit/>
          </a:bodyPr>
          <a:lstStyle/>
          <a:p>
            <a:pPr marL="85725" marR="167640">
              <a:lnSpc>
                <a:spcPct val="100000"/>
              </a:lnSpc>
              <a:spcBef>
                <a:spcPts val="625"/>
              </a:spcBef>
            </a:pPr>
            <a:r>
              <a:rPr sz="1200" dirty="0">
                <a:latin typeface="Corbel" panose="020B0503020204020204" pitchFamily="34" charset="0"/>
                <a:ea typeface="Tahoma" panose="020B0604030504040204" pitchFamily="34" charset="0"/>
                <a:cs typeface="FreeSans"/>
              </a:rPr>
              <a:t>Optimal  </a:t>
            </a:r>
            <a:r>
              <a:rPr sz="1200" spc="20" dirty="0">
                <a:latin typeface="Corbel" panose="020B0503020204020204" pitchFamily="34" charset="0"/>
                <a:ea typeface="Tahoma" panose="020B0604030504040204" pitchFamily="34" charset="0"/>
                <a:cs typeface="FreeSans"/>
              </a:rPr>
              <a:t>model  </a:t>
            </a:r>
            <a:r>
              <a:rPr sz="1200" spc="-5" dirty="0">
                <a:latin typeface="Corbel" panose="020B0503020204020204" pitchFamily="34" charset="0"/>
                <a:ea typeface="Tahoma" panose="020B0604030504040204" pitchFamily="34" charset="0"/>
                <a:cs typeface="FreeSans"/>
              </a:rPr>
              <a:t>size </a:t>
            </a:r>
            <a:r>
              <a:rPr sz="1200" spc="15" dirty="0">
                <a:latin typeface="Corbel" panose="020B0503020204020204" pitchFamily="34" charset="0"/>
                <a:ea typeface="Tahoma" panose="020B0604030504040204" pitchFamily="34" charset="0"/>
                <a:cs typeface="FreeSans"/>
              </a:rPr>
              <a:t>for  compute</a:t>
            </a:r>
            <a:endParaRPr sz="1200" dirty="0">
              <a:latin typeface="Corbel" panose="020B0503020204020204" pitchFamily="34" charset="0"/>
              <a:ea typeface="Tahoma" panose="020B0604030504040204" pitchFamily="34" charset="0"/>
              <a:cs typeface="FreeSans"/>
            </a:endParaRPr>
          </a:p>
        </p:txBody>
      </p:sp>
      <p:sp>
        <p:nvSpPr>
          <p:cNvPr id="24" name="object 24"/>
          <p:cNvSpPr/>
          <p:nvPr/>
        </p:nvSpPr>
        <p:spPr>
          <a:xfrm>
            <a:off x="6275084" y="3956579"/>
            <a:ext cx="150524" cy="134924"/>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25" name="object 25"/>
          <p:cNvSpPr txBox="1"/>
          <p:nvPr/>
        </p:nvSpPr>
        <p:spPr>
          <a:xfrm>
            <a:off x="5803863" y="4590303"/>
            <a:ext cx="2558616" cy="149400"/>
          </a:xfrm>
          <a:prstGeom prst="rect">
            <a:avLst/>
          </a:prstGeom>
        </p:spPr>
        <p:txBody>
          <a:bodyPr vert="horz" wrap="square" lIns="0" tIns="10795" rIns="0" bIns="0" rtlCol="0">
            <a:spAutoFit/>
          </a:bodyPr>
          <a:lstStyle/>
          <a:p>
            <a:pPr marL="12700">
              <a:lnSpc>
                <a:spcPct val="100000"/>
              </a:lnSpc>
              <a:spcBef>
                <a:spcPts val="85"/>
              </a:spcBef>
            </a:pPr>
            <a:r>
              <a:rPr sz="900" dirty="0">
                <a:latin typeface="Lato"/>
                <a:ea typeface="Tahoma" panose="020B0604030504040204" pitchFamily="34" charset="0"/>
                <a:cs typeface="Lato"/>
              </a:rPr>
              <a:t>Photo</a:t>
            </a:r>
            <a:r>
              <a:rPr sz="900" spc="-70" dirty="0">
                <a:latin typeface="Lato"/>
                <a:ea typeface="Tahoma" panose="020B0604030504040204" pitchFamily="34" charset="0"/>
                <a:cs typeface="Lato"/>
              </a:rPr>
              <a:t> </a:t>
            </a:r>
            <a:r>
              <a:rPr sz="900" spc="5" dirty="0">
                <a:latin typeface="Lato"/>
                <a:ea typeface="Tahoma" panose="020B0604030504040204" pitchFamily="34" charset="0"/>
                <a:cs typeface="Lato"/>
              </a:rPr>
              <a:t>credit: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GPT3,</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Brown</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et.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al.,</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2020</a:t>
            </a:r>
          </a:p>
        </p:txBody>
      </p:sp>
      <p:sp>
        <p:nvSpPr>
          <p:cNvPr id="27" name="Title 26">
            <a:extLst>
              <a:ext uri="{FF2B5EF4-FFF2-40B4-BE49-F238E27FC236}">
                <a16:creationId xmlns:a16="http://schemas.microsoft.com/office/drawing/2014/main" id="{92A8D1B0-9DD4-A064-B153-DD29A996C380}"/>
              </a:ext>
            </a:extLst>
          </p:cNvPr>
          <p:cNvSpPr>
            <a:spLocks noGrp="1"/>
          </p:cNvSpPr>
          <p:nvPr>
            <p:ph type="title"/>
          </p:nvPr>
        </p:nvSpPr>
        <p:spPr/>
        <p:txBody>
          <a:bodyPr>
            <a:normAutofit/>
          </a:bodyPr>
          <a:lstStyle/>
          <a:p>
            <a:r>
              <a:rPr lang="en-US" sz="2800" spc="-25" dirty="0">
                <a:solidFill>
                  <a:srgbClr val="1F2628"/>
                </a:solidFill>
                <a:latin typeface="Corbel" panose="020B0503020204020204" pitchFamily="34" charset="0"/>
                <a:cs typeface="FreeSans"/>
              </a:rPr>
              <a:t>Scaling </a:t>
            </a:r>
            <a:endParaRPr lang="en-US" dirty="0"/>
          </a:p>
        </p:txBody>
      </p:sp>
      <p:sp>
        <p:nvSpPr>
          <p:cNvPr id="28" name="Content Placeholder 27">
            <a:extLst>
              <a:ext uri="{FF2B5EF4-FFF2-40B4-BE49-F238E27FC236}">
                <a16:creationId xmlns:a16="http://schemas.microsoft.com/office/drawing/2014/main" id="{E6559CD1-8DB1-A792-DDE1-A2B837AE6F3E}"/>
              </a:ext>
            </a:extLst>
          </p:cNvPr>
          <p:cNvSpPr>
            <a:spLocks noGrp="1"/>
          </p:cNvSpPr>
          <p:nvPr>
            <p:ph type="body" sz="quarter" idx="16"/>
          </p:nvPr>
        </p:nvSpPr>
        <p:spPr>
          <a:xfrm>
            <a:off x="533919" y="1390650"/>
            <a:ext cx="4635321" cy="3077573"/>
          </a:xfrm>
        </p:spPr>
        <p:txBody>
          <a:bodyPr>
            <a:normAutofit/>
          </a:bodyPr>
          <a:lstStyle/>
          <a:p>
            <a:pPr marL="0" indent="0">
              <a:buNone/>
            </a:pPr>
            <a:r>
              <a:rPr lang="en-US" sz="1800" b="1" dirty="0">
                <a:latin typeface="Corbel" panose="020B0503020204020204" pitchFamily="34" charset="0"/>
                <a:cs typeface="FreeSans"/>
              </a:rPr>
              <a:t>Experimental Setup: </a:t>
            </a:r>
          </a:p>
          <a:p>
            <a:r>
              <a:rPr lang="en-US" sz="1800" dirty="0">
                <a:latin typeface="Corbel" panose="020B0503020204020204" pitchFamily="34" charset="0"/>
                <a:cs typeface="FreeSans"/>
              </a:rPr>
              <a:t>Pre-train various models of different sizes </a:t>
            </a:r>
          </a:p>
          <a:p>
            <a:r>
              <a:rPr lang="en-US" sz="1800" dirty="0">
                <a:latin typeface="Corbel" panose="020B0503020204020204" pitchFamily="34" charset="0"/>
                <a:cs typeface="FreeSans"/>
              </a:rPr>
              <a:t>Plot their validation loss throughout training</a:t>
            </a:r>
          </a:p>
          <a:p>
            <a:endParaRPr lang="en-US" sz="1800" b="1" dirty="0">
              <a:latin typeface="Corbel" panose="020B0503020204020204" pitchFamily="34" charset="0"/>
              <a:cs typeface="FreeSans"/>
            </a:endParaRPr>
          </a:p>
        </p:txBody>
      </p:sp>
    </p:spTree>
    <p:extLst>
      <p:ext uri="{BB962C8B-B14F-4D97-AF65-F5344CB8AC3E}">
        <p14:creationId xmlns:p14="http://schemas.microsoft.com/office/powerpoint/2010/main" val="2103323540"/>
      </p:ext>
    </p:extLst>
  </p:cSld>
  <p:clrMapOvr>
    <a:masterClrMapping/>
  </p:clrMapOvr>
  <p:extLst>
    <p:ext uri="{6950BFC3-D8DA-4A85-94F7-54DA5524770B}">
      <p188:commentRel xmlns:p188="http://schemas.microsoft.com/office/powerpoint/2018/8/main" r:id="rId2"/>
    </p:ext>
  </p:extLs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108362" y="1198035"/>
            <a:ext cx="3985260" cy="3187065"/>
            <a:chOff x="5052377" y="1198035"/>
            <a:chExt cx="3985260" cy="3187065"/>
          </a:xfrm>
        </p:grpSpPr>
        <p:sp>
          <p:nvSpPr>
            <p:cNvPr id="4" name="object 4"/>
            <p:cNvSpPr/>
            <p:nvPr/>
          </p:nvSpPr>
          <p:spPr>
            <a:xfrm>
              <a:off x="5052377" y="1332785"/>
              <a:ext cx="3984791" cy="305184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5" name="object 5"/>
            <p:cNvSpPr/>
            <p:nvPr/>
          </p:nvSpPr>
          <p:spPr>
            <a:xfrm>
              <a:off x="5864688" y="1202797"/>
              <a:ext cx="109855" cy="621665"/>
            </a:xfrm>
            <a:custGeom>
              <a:avLst/>
              <a:gdLst/>
              <a:ahLst/>
              <a:cxnLst/>
              <a:rect l="l" t="t" r="r" b="b"/>
              <a:pathLst>
                <a:path w="109854" h="621664">
                  <a:moveTo>
                    <a:pt x="109474" y="0"/>
                  </a:moveTo>
                  <a:lnTo>
                    <a:pt x="0" y="621416"/>
                  </a:lnTo>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p:nvPr/>
          </p:nvSpPr>
          <p:spPr>
            <a:xfrm>
              <a:off x="5849188" y="1821483"/>
              <a:ext cx="31115" cy="45720"/>
            </a:xfrm>
            <a:custGeom>
              <a:avLst/>
              <a:gdLst/>
              <a:ahLst/>
              <a:cxnLst/>
              <a:rect l="l" t="t" r="r" b="b"/>
              <a:pathLst>
                <a:path w="31114" h="45719">
                  <a:moveTo>
                    <a:pt x="7999" y="45299"/>
                  </a:moveTo>
                  <a:lnTo>
                    <a:pt x="0" y="0"/>
                  </a:lnTo>
                  <a:lnTo>
                    <a:pt x="30974" y="5459"/>
                  </a:lnTo>
                  <a:lnTo>
                    <a:pt x="7999" y="45299"/>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7" name="object 7"/>
            <p:cNvSpPr/>
            <p:nvPr/>
          </p:nvSpPr>
          <p:spPr>
            <a:xfrm>
              <a:off x="5849188" y="1821483"/>
              <a:ext cx="31115" cy="45720"/>
            </a:xfrm>
            <a:custGeom>
              <a:avLst/>
              <a:gdLst/>
              <a:ahLst/>
              <a:cxnLst/>
              <a:rect l="l" t="t" r="r" b="b"/>
              <a:pathLst>
                <a:path w="31114" h="45719">
                  <a:moveTo>
                    <a:pt x="0" y="0"/>
                  </a:moveTo>
                  <a:lnTo>
                    <a:pt x="7999" y="45299"/>
                  </a:lnTo>
                  <a:lnTo>
                    <a:pt x="30974" y="5459"/>
                  </a:lnTo>
                  <a:lnTo>
                    <a:pt x="0" y="0"/>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sp>
        <p:nvSpPr>
          <p:cNvPr id="11" name="object 11"/>
          <p:cNvSpPr txBox="1"/>
          <p:nvPr/>
        </p:nvSpPr>
        <p:spPr>
          <a:xfrm>
            <a:off x="6010897" y="643148"/>
            <a:ext cx="1282700" cy="509755"/>
          </a:xfrm>
          <a:prstGeom prst="rect">
            <a:avLst/>
          </a:prstGeom>
          <a:ln w="9524">
            <a:solidFill>
              <a:srgbClr val="1F2628"/>
            </a:solidFill>
          </a:ln>
        </p:spPr>
        <p:txBody>
          <a:bodyPr vert="horz" wrap="square" lIns="0" tIns="78105" rIns="0" bIns="0" rtlCol="0">
            <a:spAutoFit/>
          </a:bodyPr>
          <a:lstStyle/>
          <a:p>
            <a:pPr marL="85725" marR="100965">
              <a:lnSpc>
                <a:spcPct val="100000"/>
              </a:lnSpc>
              <a:spcBef>
                <a:spcPts val="615"/>
              </a:spcBef>
            </a:pPr>
            <a:r>
              <a:rPr sz="1400" spc="-25" dirty="0">
                <a:latin typeface="Corbel" panose="020B0503020204020204" pitchFamily="34" charset="0"/>
                <a:ea typeface="Tahoma" panose="020B0604030504040204" pitchFamily="34" charset="0"/>
                <a:cs typeface="FreeSans"/>
              </a:rPr>
              <a:t>Small </a:t>
            </a:r>
            <a:r>
              <a:rPr sz="1400" spc="25" dirty="0">
                <a:latin typeface="Corbel" panose="020B0503020204020204" pitchFamily="34" charset="0"/>
                <a:ea typeface="Tahoma" panose="020B0604030504040204" pitchFamily="34" charset="0"/>
                <a:cs typeface="FreeSans"/>
              </a:rPr>
              <a:t>model  </a:t>
            </a:r>
            <a:r>
              <a:rPr sz="1400" dirty="0">
                <a:latin typeface="Corbel" panose="020B0503020204020204" pitchFamily="34" charset="0"/>
                <a:ea typeface="Tahoma" panose="020B0604030504040204" pitchFamily="34" charset="0"/>
                <a:cs typeface="FreeSans"/>
              </a:rPr>
              <a:t>plateaus</a:t>
            </a:r>
            <a:r>
              <a:rPr sz="1400" spc="-35" dirty="0">
                <a:latin typeface="Corbel" panose="020B0503020204020204" pitchFamily="34" charset="0"/>
                <a:ea typeface="Tahoma" panose="020B0604030504040204" pitchFamily="34" charset="0"/>
                <a:cs typeface="FreeSans"/>
              </a:rPr>
              <a:t> </a:t>
            </a:r>
            <a:r>
              <a:rPr sz="1400" spc="5" dirty="0">
                <a:latin typeface="Corbel" panose="020B0503020204020204" pitchFamily="34" charset="0"/>
                <a:ea typeface="Tahoma" panose="020B0604030504040204" pitchFamily="34" charset="0"/>
                <a:cs typeface="FreeSans"/>
              </a:rPr>
              <a:t>early</a:t>
            </a:r>
            <a:endParaRPr sz="1400" dirty="0">
              <a:latin typeface="Corbel" panose="020B0503020204020204" pitchFamily="34" charset="0"/>
              <a:ea typeface="Tahoma" panose="020B0604030504040204" pitchFamily="34" charset="0"/>
              <a:cs typeface="FreeSans"/>
            </a:endParaRPr>
          </a:p>
        </p:txBody>
      </p:sp>
      <p:grpSp>
        <p:nvGrpSpPr>
          <p:cNvPr id="12" name="object 12"/>
          <p:cNvGrpSpPr/>
          <p:nvPr/>
        </p:nvGrpSpPr>
        <p:grpSpPr>
          <a:xfrm>
            <a:off x="7560457" y="307961"/>
            <a:ext cx="1644650" cy="3205480"/>
            <a:chOff x="7504472" y="307961"/>
            <a:chExt cx="1644650" cy="3205480"/>
          </a:xfrm>
        </p:grpSpPr>
        <p:sp>
          <p:nvSpPr>
            <p:cNvPr id="13" name="object 13"/>
            <p:cNvSpPr/>
            <p:nvPr/>
          </p:nvSpPr>
          <p:spPr>
            <a:xfrm>
              <a:off x="8066458" y="928323"/>
              <a:ext cx="260350" cy="2537460"/>
            </a:xfrm>
            <a:custGeom>
              <a:avLst/>
              <a:gdLst/>
              <a:ahLst/>
              <a:cxnLst/>
              <a:rect l="l" t="t" r="r" b="b"/>
              <a:pathLst>
                <a:path w="260350" h="2537460">
                  <a:moveTo>
                    <a:pt x="260274" y="0"/>
                  </a:moveTo>
                  <a:lnTo>
                    <a:pt x="0" y="2536944"/>
                  </a:lnTo>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14" name="object 14"/>
            <p:cNvSpPr/>
            <p:nvPr/>
          </p:nvSpPr>
          <p:spPr>
            <a:xfrm>
              <a:off x="8050808" y="3463668"/>
              <a:ext cx="31750" cy="45085"/>
            </a:xfrm>
            <a:custGeom>
              <a:avLst/>
              <a:gdLst/>
              <a:ahLst/>
              <a:cxnLst/>
              <a:rect l="l" t="t" r="r" b="b"/>
              <a:pathLst>
                <a:path w="31750" h="45085">
                  <a:moveTo>
                    <a:pt x="11249" y="44599"/>
                  </a:moveTo>
                  <a:lnTo>
                    <a:pt x="0" y="0"/>
                  </a:lnTo>
                  <a:lnTo>
                    <a:pt x="31299" y="3199"/>
                  </a:lnTo>
                  <a:lnTo>
                    <a:pt x="11249" y="44599"/>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15" name="object 15"/>
            <p:cNvSpPr/>
            <p:nvPr/>
          </p:nvSpPr>
          <p:spPr>
            <a:xfrm>
              <a:off x="8050808" y="3463668"/>
              <a:ext cx="31750" cy="45085"/>
            </a:xfrm>
            <a:custGeom>
              <a:avLst/>
              <a:gdLst/>
              <a:ahLst/>
              <a:cxnLst/>
              <a:rect l="l" t="t" r="r" b="b"/>
              <a:pathLst>
                <a:path w="31750" h="45085">
                  <a:moveTo>
                    <a:pt x="0" y="0"/>
                  </a:moveTo>
                  <a:lnTo>
                    <a:pt x="11249" y="44599"/>
                  </a:lnTo>
                  <a:lnTo>
                    <a:pt x="31299" y="3199"/>
                  </a:lnTo>
                  <a:lnTo>
                    <a:pt x="0" y="0"/>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16" name="object 16"/>
            <p:cNvSpPr/>
            <p:nvPr/>
          </p:nvSpPr>
          <p:spPr>
            <a:xfrm>
              <a:off x="7509234" y="312724"/>
              <a:ext cx="1635125" cy="615950"/>
            </a:xfrm>
            <a:custGeom>
              <a:avLst/>
              <a:gdLst/>
              <a:ahLst/>
              <a:cxnLst/>
              <a:rect l="l" t="t" r="r" b="b"/>
              <a:pathLst>
                <a:path w="1635125" h="615950">
                  <a:moveTo>
                    <a:pt x="0" y="0"/>
                  </a:moveTo>
                  <a:lnTo>
                    <a:pt x="1634996" y="0"/>
                  </a:lnTo>
                  <a:lnTo>
                    <a:pt x="1634996" y="615598"/>
                  </a:lnTo>
                  <a:lnTo>
                    <a:pt x="0" y="615598"/>
                  </a:lnTo>
                  <a:lnTo>
                    <a:pt x="0" y="0"/>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sp>
        <p:nvSpPr>
          <p:cNvPr id="17" name="object 17"/>
          <p:cNvSpPr txBox="1"/>
          <p:nvPr/>
        </p:nvSpPr>
        <p:spPr>
          <a:xfrm>
            <a:off x="7638247" y="378636"/>
            <a:ext cx="147701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latin typeface="Corbel" panose="020B0503020204020204" pitchFamily="34" charset="0"/>
                <a:ea typeface="Tahoma" panose="020B0604030504040204" pitchFamily="34" charset="0"/>
                <a:cs typeface="FreeSans"/>
              </a:rPr>
              <a:t>Large </a:t>
            </a:r>
            <a:r>
              <a:rPr sz="1400" spc="25" dirty="0">
                <a:latin typeface="Corbel" panose="020B0503020204020204" pitchFamily="34" charset="0"/>
                <a:ea typeface="Tahoma" panose="020B0604030504040204" pitchFamily="34" charset="0"/>
                <a:cs typeface="FreeSans"/>
              </a:rPr>
              <a:t>model  </a:t>
            </a:r>
            <a:r>
              <a:rPr sz="1400" dirty="0">
                <a:latin typeface="Corbel" panose="020B0503020204020204" pitchFamily="34" charset="0"/>
                <a:ea typeface="Tahoma" panose="020B0604030504040204" pitchFamily="34" charset="0"/>
                <a:cs typeface="FreeSans"/>
              </a:rPr>
              <a:t>reaches </a:t>
            </a:r>
            <a:r>
              <a:rPr sz="1400" spc="20" dirty="0">
                <a:latin typeface="Corbel" panose="020B0503020204020204" pitchFamily="34" charset="0"/>
                <a:ea typeface="Tahoma" panose="020B0604030504040204" pitchFamily="34" charset="0"/>
                <a:cs typeface="FreeSans"/>
              </a:rPr>
              <a:t>lower</a:t>
            </a:r>
            <a:r>
              <a:rPr sz="1400" spc="-20" dirty="0">
                <a:latin typeface="Corbel" panose="020B0503020204020204" pitchFamily="34" charset="0"/>
                <a:ea typeface="Tahoma" panose="020B0604030504040204" pitchFamily="34" charset="0"/>
                <a:cs typeface="FreeSans"/>
              </a:rPr>
              <a:t> </a:t>
            </a:r>
            <a:r>
              <a:rPr sz="1400" spc="-5" dirty="0">
                <a:latin typeface="Corbel" panose="020B0503020204020204" pitchFamily="34" charset="0"/>
                <a:ea typeface="Tahoma" panose="020B0604030504040204" pitchFamily="34" charset="0"/>
                <a:cs typeface="FreeSans"/>
              </a:rPr>
              <a:t>loss</a:t>
            </a:r>
            <a:endParaRPr sz="1400" dirty="0">
              <a:latin typeface="Corbel" panose="020B0503020204020204" pitchFamily="34" charset="0"/>
              <a:ea typeface="Tahoma" panose="020B0604030504040204" pitchFamily="34" charset="0"/>
              <a:cs typeface="FreeSans"/>
            </a:endParaRPr>
          </a:p>
        </p:txBody>
      </p:sp>
      <p:sp>
        <p:nvSpPr>
          <p:cNvPr id="25" name="object 25"/>
          <p:cNvSpPr txBox="1"/>
          <p:nvPr/>
        </p:nvSpPr>
        <p:spPr>
          <a:xfrm>
            <a:off x="5579927" y="4590303"/>
            <a:ext cx="2558616" cy="149400"/>
          </a:xfrm>
          <a:prstGeom prst="rect">
            <a:avLst/>
          </a:prstGeom>
        </p:spPr>
        <p:txBody>
          <a:bodyPr vert="horz" wrap="square" lIns="0" tIns="10795" rIns="0" bIns="0" rtlCol="0">
            <a:spAutoFit/>
          </a:bodyPr>
          <a:lstStyle/>
          <a:p>
            <a:pPr marL="12700">
              <a:lnSpc>
                <a:spcPct val="100000"/>
              </a:lnSpc>
              <a:spcBef>
                <a:spcPts val="85"/>
              </a:spcBef>
            </a:pPr>
            <a:r>
              <a:rPr sz="900" dirty="0">
                <a:latin typeface="Lato"/>
                <a:ea typeface="Tahoma" panose="020B0604030504040204" pitchFamily="34" charset="0"/>
                <a:cs typeface="Lato"/>
              </a:rPr>
              <a:t>Photo</a:t>
            </a:r>
            <a:r>
              <a:rPr sz="900" spc="-70" dirty="0">
                <a:latin typeface="Lato"/>
                <a:ea typeface="Tahoma" panose="020B0604030504040204" pitchFamily="34" charset="0"/>
                <a:cs typeface="Lato"/>
              </a:rPr>
              <a:t> </a:t>
            </a:r>
            <a:r>
              <a:rPr sz="900" spc="5" dirty="0">
                <a:latin typeface="Lato"/>
                <a:ea typeface="Tahoma" panose="020B0604030504040204" pitchFamily="34" charset="0"/>
                <a:cs typeface="Lato"/>
              </a:rPr>
              <a:t>credit: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GPT3,</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Brown</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et.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al.,</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2020</a:t>
            </a:r>
          </a:p>
        </p:txBody>
      </p:sp>
      <p:sp>
        <p:nvSpPr>
          <p:cNvPr id="27" name="Title 26">
            <a:extLst>
              <a:ext uri="{FF2B5EF4-FFF2-40B4-BE49-F238E27FC236}">
                <a16:creationId xmlns:a16="http://schemas.microsoft.com/office/drawing/2014/main" id="{92A8D1B0-9DD4-A064-B153-DD29A996C380}"/>
              </a:ext>
            </a:extLst>
          </p:cNvPr>
          <p:cNvSpPr>
            <a:spLocks noGrp="1"/>
          </p:cNvSpPr>
          <p:nvPr>
            <p:ph type="title"/>
          </p:nvPr>
        </p:nvSpPr>
        <p:spPr/>
        <p:txBody>
          <a:bodyPr>
            <a:normAutofit/>
          </a:bodyPr>
          <a:lstStyle/>
          <a:p>
            <a:r>
              <a:rPr lang="en-US" sz="2800" spc="-25" dirty="0">
                <a:solidFill>
                  <a:srgbClr val="1F2628"/>
                </a:solidFill>
                <a:latin typeface="Corbel" panose="020B0503020204020204" pitchFamily="34" charset="0"/>
                <a:cs typeface="FreeSans"/>
              </a:rPr>
              <a:t>Scaling</a:t>
            </a:r>
            <a:endParaRPr lang="en-US" dirty="0"/>
          </a:p>
        </p:txBody>
      </p:sp>
      <p:sp>
        <p:nvSpPr>
          <p:cNvPr id="28" name="Content Placeholder 27">
            <a:extLst>
              <a:ext uri="{FF2B5EF4-FFF2-40B4-BE49-F238E27FC236}">
                <a16:creationId xmlns:a16="http://schemas.microsoft.com/office/drawing/2014/main" id="{E6559CD1-8DB1-A792-DDE1-A2B837AE6F3E}"/>
              </a:ext>
            </a:extLst>
          </p:cNvPr>
          <p:cNvSpPr>
            <a:spLocks noGrp="1"/>
          </p:cNvSpPr>
          <p:nvPr>
            <p:ph type="body" sz="quarter" idx="16"/>
          </p:nvPr>
        </p:nvSpPr>
        <p:spPr>
          <a:xfrm>
            <a:off x="533919" y="1390650"/>
            <a:ext cx="4635321" cy="3077573"/>
          </a:xfrm>
        </p:spPr>
        <p:txBody>
          <a:bodyPr>
            <a:normAutofit/>
          </a:bodyPr>
          <a:lstStyle/>
          <a:p>
            <a:r>
              <a:rPr lang="en-US" sz="1800" spc="-15" dirty="0">
                <a:solidFill>
                  <a:srgbClr val="C00000"/>
                </a:solidFill>
                <a:latin typeface="Corbel" panose="020B0503020204020204" pitchFamily="34" charset="0"/>
                <a:cs typeface="FreeSans"/>
              </a:rPr>
              <a:t>Smaller </a:t>
            </a:r>
            <a:r>
              <a:rPr lang="en-US" sz="1800" spc="15" dirty="0">
                <a:solidFill>
                  <a:srgbClr val="606060"/>
                </a:solidFill>
                <a:latin typeface="Corbel" panose="020B0503020204020204" pitchFamily="34" charset="0"/>
                <a:cs typeface="FreeSans"/>
              </a:rPr>
              <a:t>models </a:t>
            </a:r>
            <a:r>
              <a:rPr lang="en-US" sz="1800" spc="20" dirty="0">
                <a:solidFill>
                  <a:srgbClr val="606060"/>
                </a:solidFill>
                <a:latin typeface="Corbel" panose="020B0503020204020204" pitchFamily="34" charset="0"/>
                <a:cs typeface="FreeSans"/>
              </a:rPr>
              <a:t>don’t </a:t>
            </a:r>
            <a:r>
              <a:rPr lang="en-US" sz="1800" spc="10" dirty="0">
                <a:solidFill>
                  <a:srgbClr val="606060"/>
                </a:solidFill>
                <a:latin typeface="Corbel" panose="020B0503020204020204" pitchFamily="34" charset="0"/>
                <a:cs typeface="FreeSans"/>
              </a:rPr>
              <a:t>have </a:t>
            </a:r>
            <a:r>
              <a:rPr lang="en-US" sz="1800" spc="40" dirty="0">
                <a:solidFill>
                  <a:srgbClr val="606060"/>
                </a:solidFill>
                <a:latin typeface="Corbel" panose="020B0503020204020204" pitchFamily="34" charset="0"/>
                <a:cs typeface="FreeSans"/>
              </a:rPr>
              <a:t>enough</a:t>
            </a:r>
            <a:r>
              <a:rPr lang="en-US" sz="1800" spc="-15"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capacity  </a:t>
            </a:r>
            <a:r>
              <a:rPr lang="en-US" sz="1800" spc="45" dirty="0">
                <a:solidFill>
                  <a:srgbClr val="606060"/>
                </a:solidFill>
                <a:latin typeface="Corbel" panose="020B0503020204020204" pitchFamily="34" charset="0"/>
                <a:cs typeface="FreeSans"/>
              </a:rPr>
              <a:t>to </a:t>
            </a:r>
            <a:r>
              <a:rPr lang="en-US" sz="1800" spc="15" dirty="0">
                <a:solidFill>
                  <a:srgbClr val="606060"/>
                </a:solidFill>
                <a:latin typeface="Corbel" panose="020B0503020204020204" pitchFamily="34" charset="0"/>
                <a:cs typeface="FreeSans"/>
              </a:rPr>
              <a:t>utilize </a:t>
            </a:r>
            <a:r>
              <a:rPr lang="en-US" sz="1800" spc="35" dirty="0">
                <a:solidFill>
                  <a:srgbClr val="606060"/>
                </a:solidFill>
                <a:latin typeface="Corbel" panose="020B0503020204020204" pitchFamily="34" charset="0"/>
                <a:cs typeface="FreeSans"/>
              </a:rPr>
              <a:t>the </a:t>
            </a:r>
            <a:r>
              <a:rPr lang="en-US" sz="1800" spc="10" dirty="0">
                <a:solidFill>
                  <a:srgbClr val="606060"/>
                </a:solidFill>
                <a:latin typeface="Corbel" panose="020B0503020204020204" pitchFamily="34" charset="0"/>
                <a:cs typeface="FreeSans"/>
              </a:rPr>
              <a:t>extra compute. </a:t>
            </a:r>
            <a:r>
              <a:rPr lang="en-US" sz="1800" spc="-5" dirty="0">
                <a:solidFill>
                  <a:srgbClr val="606060"/>
                </a:solidFill>
                <a:latin typeface="Corbel" panose="020B0503020204020204" pitchFamily="34" charset="0"/>
                <a:cs typeface="FreeSans"/>
              </a:rPr>
              <a:t>They </a:t>
            </a:r>
            <a:r>
              <a:rPr lang="en-US" sz="1800" spc="10" dirty="0">
                <a:solidFill>
                  <a:srgbClr val="606060"/>
                </a:solidFill>
                <a:latin typeface="Corbel" panose="020B0503020204020204" pitchFamily="34" charset="0"/>
                <a:cs typeface="FreeSans"/>
              </a:rPr>
              <a:t>plateau  </a:t>
            </a:r>
            <a:r>
              <a:rPr lang="en-US" sz="1800" spc="-15" dirty="0">
                <a:solidFill>
                  <a:srgbClr val="606060"/>
                </a:solidFill>
                <a:latin typeface="Corbel" panose="020B0503020204020204" pitchFamily="34" charset="0"/>
                <a:cs typeface="FreeSans"/>
              </a:rPr>
              <a:t>early.</a:t>
            </a:r>
          </a:p>
          <a:p>
            <a:pPr marL="0" indent="0">
              <a:buNone/>
            </a:pPr>
            <a:endParaRPr lang="en-US" spc="-15" dirty="0">
              <a:solidFill>
                <a:srgbClr val="606060"/>
              </a:solidFill>
              <a:latin typeface="Corbel" panose="020B0503020204020204" pitchFamily="34" charset="0"/>
              <a:cs typeface="FreeSans"/>
            </a:endParaRPr>
          </a:p>
          <a:p>
            <a:r>
              <a:rPr lang="en-US" sz="1800" spc="-10" dirty="0">
                <a:solidFill>
                  <a:srgbClr val="C00000"/>
                </a:solidFill>
                <a:latin typeface="Corbel" panose="020B0503020204020204" pitchFamily="34" charset="0"/>
                <a:cs typeface="FreeSans"/>
              </a:rPr>
              <a:t>Larger </a:t>
            </a:r>
            <a:r>
              <a:rPr lang="en-US" sz="1800" spc="15" dirty="0">
                <a:solidFill>
                  <a:srgbClr val="606060"/>
                </a:solidFill>
                <a:latin typeface="Corbel" panose="020B0503020204020204" pitchFamily="34" charset="0"/>
                <a:cs typeface="FreeSans"/>
              </a:rPr>
              <a:t>models </a:t>
            </a:r>
            <a:r>
              <a:rPr lang="en-US" sz="1800" spc="5" dirty="0">
                <a:solidFill>
                  <a:srgbClr val="606060"/>
                </a:solidFill>
                <a:latin typeface="Corbel" panose="020B0503020204020204" pitchFamily="34" charset="0"/>
                <a:cs typeface="FreeSans"/>
              </a:rPr>
              <a:t>are </a:t>
            </a:r>
            <a:r>
              <a:rPr lang="en-US" sz="1800" spc="10" dirty="0">
                <a:solidFill>
                  <a:srgbClr val="606060"/>
                </a:solidFill>
                <a:latin typeface="Corbel" panose="020B0503020204020204" pitchFamily="34" charset="0"/>
                <a:cs typeface="FreeSans"/>
              </a:rPr>
              <a:t>initially </a:t>
            </a:r>
            <a:r>
              <a:rPr lang="en-US" sz="1800" spc="15" dirty="0">
                <a:solidFill>
                  <a:srgbClr val="606060"/>
                </a:solidFill>
                <a:latin typeface="Corbel" panose="020B0503020204020204" pitchFamily="34" charset="0"/>
                <a:cs typeface="FreeSans"/>
              </a:rPr>
              <a:t>slower </a:t>
            </a:r>
            <a:r>
              <a:rPr lang="en-US" sz="1800" spc="45" dirty="0">
                <a:solidFill>
                  <a:srgbClr val="606060"/>
                </a:solidFill>
                <a:latin typeface="Corbel" panose="020B0503020204020204" pitchFamily="34" charset="0"/>
                <a:cs typeface="FreeSans"/>
              </a:rPr>
              <a:t>to </a:t>
            </a:r>
            <a:r>
              <a:rPr lang="en-US" sz="1800" spc="-15" dirty="0">
                <a:solidFill>
                  <a:srgbClr val="606060"/>
                </a:solidFill>
                <a:latin typeface="Corbel" panose="020B0503020204020204" pitchFamily="34" charset="0"/>
                <a:cs typeface="FreeSans"/>
              </a:rPr>
              <a:t>train, </a:t>
            </a:r>
            <a:r>
              <a:rPr lang="en-US" sz="1800" spc="25" dirty="0">
                <a:solidFill>
                  <a:srgbClr val="606060"/>
                </a:solidFill>
                <a:latin typeface="Corbel" panose="020B0503020204020204" pitchFamily="34" charset="0"/>
                <a:cs typeface="FreeSans"/>
              </a:rPr>
              <a:t>but  </a:t>
            </a:r>
            <a:r>
              <a:rPr lang="en-US" sz="1800" spc="20" dirty="0">
                <a:solidFill>
                  <a:srgbClr val="606060"/>
                </a:solidFill>
                <a:latin typeface="Corbel" panose="020B0503020204020204" pitchFamily="34" charset="0"/>
                <a:cs typeface="FreeSans"/>
              </a:rPr>
              <a:t>with </a:t>
            </a:r>
            <a:r>
              <a:rPr lang="en-US" sz="1800" spc="25" dirty="0">
                <a:solidFill>
                  <a:srgbClr val="606060"/>
                </a:solidFill>
                <a:latin typeface="Corbel" panose="020B0503020204020204" pitchFamily="34" charset="0"/>
                <a:cs typeface="FreeSans"/>
              </a:rPr>
              <a:t>more </a:t>
            </a:r>
            <a:r>
              <a:rPr lang="en-US" sz="1800" spc="20" dirty="0">
                <a:solidFill>
                  <a:srgbClr val="606060"/>
                </a:solidFill>
                <a:latin typeface="Corbel" panose="020B0503020204020204" pitchFamily="34" charset="0"/>
                <a:cs typeface="FreeSans"/>
              </a:rPr>
              <a:t>compute </a:t>
            </a:r>
            <a:r>
              <a:rPr lang="en-US" sz="1800" spc="30" dirty="0">
                <a:solidFill>
                  <a:srgbClr val="606060"/>
                </a:solidFill>
                <a:latin typeface="Corbel" panose="020B0503020204020204" pitchFamily="34" charset="0"/>
                <a:cs typeface="FreeSans"/>
              </a:rPr>
              <a:t>they </a:t>
            </a:r>
            <a:r>
              <a:rPr lang="en-US" sz="1800" spc="5" dirty="0">
                <a:solidFill>
                  <a:srgbClr val="606060"/>
                </a:solidFill>
                <a:latin typeface="Corbel" panose="020B0503020204020204" pitchFamily="34" charset="0"/>
                <a:cs typeface="FreeSans"/>
              </a:rPr>
              <a:t>reach </a:t>
            </a:r>
            <a:r>
              <a:rPr lang="en-US" sz="1800" spc="30" dirty="0">
                <a:solidFill>
                  <a:srgbClr val="606060"/>
                </a:solidFill>
                <a:latin typeface="Corbel" panose="020B0503020204020204" pitchFamily="34" charset="0"/>
                <a:cs typeface="FreeSans"/>
              </a:rPr>
              <a:t>lower</a:t>
            </a:r>
            <a:r>
              <a:rPr lang="en-US" sz="1800" spc="-50" dirty="0">
                <a:solidFill>
                  <a:srgbClr val="606060"/>
                </a:solidFill>
                <a:latin typeface="Corbel" panose="020B0503020204020204" pitchFamily="34" charset="0"/>
                <a:cs typeface="FreeSans"/>
              </a:rPr>
              <a:t> </a:t>
            </a:r>
            <a:r>
              <a:rPr lang="en-US" sz="1800" spc="-10" dirty="0">
                <a:solidFill>
                  <a:srgbClr val="606060"/>
                </a:solidFill>
                <a:latin typeface="Corbel" panose="020B0503020204020204" pitchFamily="34" charset="0"/>
                <a:cs typeface="FreeSans"/>
              </a:rPr>
              <a:t>losses.</a:t>
            </a:r>
            <a:endParaRPr lang="en-US" sz="1800" dirty="0">
              <a:latin typeface="Corbel" panose="020B0503020204020204" pitchFamily="34" charset="0"/>
              <a:cs typeface="FreeSans"/>
            </a:endParaRPr>
          </a:p>
          <a:p>
            <a:endParaRPr lang="en-US" dirty="0">
              <a:latin typeface="Corbel" panose="020B0503020204020204" pitchFamily="34" charset="0"/>
              <a:cs typeface="FreeSans"/>
            </a:endParaRPr>
          </a:p>
          <a:p>
            <a:pPr marL="0" indent="0">
              <a:buNone/>
            </a:pPr>
            <a:endParaRPr lang="en-US" dirty="0"/>
          </a:p>
        </p:txBody>
      </p:sp>
    </p:spTree>
    <p:extLst>
      <p:ext uri="{BB962C8B-B14F-4D97-AF65-F5344CB8AC3E}">
        <p14:creationId xmlns:p14="http://schemas.microsoft.com/office/powerpoint/2010/main" val="87391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1E199-4F58-88F0-6FA1-DB1A1778E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EEC68-3C5B-A620-9612-DE42E84118B7}"/>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ED3A1E20-5421-0402-098E-3E5578E733F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You</a:t>
            </a:r>
            <a:r>
              <a:rPr lang="en-US" spc="5" dirty="0">
                <a:latin typeface="Corbel" panose="020B0503020204020204" pitchFamily="34" charset="0"/>
                <a:cs typeface="Calibri"/>
              </a:rPr>
              <a:t> </a:t>
            </a:r>
            <a:r>
              <a:rPr lang="en-US" spc="-5" dirty="0">
                <a:latin typeface="Corbel" panose="020B0503020204020204" pitchFamily="34" charset="0"/>
                <a:cs typeface="Calibri"/>
              </a:rPr>
              <a:t>can</a:t>
            </a:r>
            <a:r>
              <a:rPr lang="en-US" spc="10" dirty="0">
                <a:latin typeface="Corbel" panose="020B0503020204020204" pitchFamily="34" charset="0"/>
                <a:cs typeface="Calibri"/>
              </a:rPr>
              <a:t> </a:t>
            </a:r>
            <a:r>
              <a:rPr lang="en-US" spc="-5" dirty="0">
                <a:latin typeface="Corbel" panose="020B0503020204020204" pitchFamily="34" charset="0"/>
                <a:cs typeface="Calibri"/>
              </a:rPr>
              <a:t>build</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spc="-5" dirty="0">
                <a:latin typeface="Corbel" panose="020B0503020204020204" pitchFamily="34" charset="0"/>
                <a:cs typeface="Calibri"/>
              </a:rPr>
              <a:t>simple</a:t>
            </a:r>
            <a:r>
              <a:rPr lang="en-US" spc="10" dirty="0">
                <a:latin typeface="Corbel" panose="020B0503020204020204" pitchFamily="34" charset="0"/>
                <a:cs typeface="Calibri"/>
              </a:rPr>
              <a:t> </a:t>
            </a:r>
            <a:r>
              <a:rPr lang="en-US" b="1" spc="-5" dirty="0">
                <a:solidFill>
                  <a:schemeClr val="accent1"/>
                </a:solidFill>
                <a:latin typeface="Corbel" panose="020B0503020204020204" pitchFamily="34" charset="0"/>
                <a:cs typeface="Calibri"/>
              </a:rPr>
              <a:t>tri</a:t>
            </a:r>
            <a:r>
              <a:rPr lang="en-US" spc="-5" dirty="0">
                <a:latin typeface="Corbel" panose="020B0503020204020204" pitchFamily="34" charset="0"/>
                <a:cs typeface="Calibri"/>
              </a:rPr>
              <a:t>gram</a:t>
            </a:r>
            <a:r>
              <a:rPr lang="en-US" spc="10" dirty="0">
                <a:latin typeface="Corbel" panose="020B0503020204020204" pitchFamily="34" charset="0"/>
                <a:cs typeface="Calibri"/>
              </a:rPr>
              <a:t> </a:t>
            </a:r>
            <a:r>
              <a:rPr lang="en-US" spc="-5" dirty="0">
                <a:latin typeface="Corbel" panose="020B0503020204020204" pitchFamily="34" charset="0"/>
                <a:cs typeface="Calibri"/>
              </a:rPr>
              <a:t>Language</a:t>
            </a:r>
            <a:r>
              <a:rPr lang="en-US" spc="15" dirty="0">
                <a:latin typeface="Corbel" panose="020B0503020204020204" pitchFamily="34" charset="0"/>
                <a:cs typeface="Calibri"/>
              </a:rPr>
              <a:t> </a:t>
            </a:r>
            <a:r>
              <a:rPr lang="en-US" spc="-5" dirty="0">
                <a:latin typeface="Corbel" panose="020B0503020204020204" pitchFamily="34" charset="0"/>
                <a:cs typeface="Calibri"/>
              </a:rPr>
              <a:t>Model</a:t>
            </a:r>
            <a:r>
              <a:rPr lang="en-US" dirty="0">
                <a:latin typeface="Corbel" panose="020B0503020204020204" pitchFamily="34" charset="0"/>
                <a:cs typeface="Calibri"/>
              </a:rPr>
              <a:t> </a:t>
            </a:r>
            <a:r>
              <a:rPr lang="en-US" spc="-5" dirty="0">
                <a:latin typeface="Corbel" panose="020B0503020204020204" pitchFamily="34" charset="0"/>
                <a:cs typeface="Calibri"/>
              </a:rPr>
              <a:t>over</a:t>
            </a:r>
            <a:r>
              <a:rPr lang="en-US" spc="5" dirty="0">
                <a:latin typeface="Corbel" panose="020B0503020204020204" pitchFamily="34" charset="0"/>
                <a:cs typeface="Calibri"/>
              </a:rPr>
              <a:t> </a:t>
            </a:r>
            <a:r>
              <a:rPr lang="en-US" dirty="0">
                <a:latin typeface="Corbel" panose="020B0503020204020204" pitchFamily="34" charset="0"/>
                <a:cs typeface="Calibri"/>
              </a:rPr>
              <a:t>a </a:t>
            </a:r>
            <a:r>
              <a:rPr lang="en-US" spc="-5" dirty="0">
                <a:latin typeface="Corbel" panose="020B0503020204020204" pitchFamily="34" charset="0"/>
                <a:cs typeface="Calibri"/>
              </a:rPr>
              <a:t>1.7</a:t>
            </a:r>
            <a:r>
              <a:rPr lang="en-US" dirty="0">
                <a:latin typeface="Corbel" panose="020B0503020204020204" pitchFamily="34" charset="0"/>
                <a:cs typeface="Calibri"/>
              </a:rPr>
              <a:t> </a:t>
            </a:r>
            <a:r>
              <a:rPr lang="en-US" spc="-5" dirty="0">
                <a:latin typeface="Corbel" panose="020B0503020204020204" pitchFamily="34" charset="0"/>
                <a:cs typeface="Calibri"/>
              </a:rPr>
              <a:t>million</a:t>
            </a:r>
            <a:r>
              <a:rPr lang="en-US" spc="10" dirty="0">
                <a:latin typeface="Corbel" panose="020B0503020204020204" pitchFamily="34" charset="0"/>
                <a:cs typeface="Calibri"/>
              </a:rPr>
              <a:t> </a:t>
            </a:r>
            <a:r>
              <a:rPr lang="en-US" dirty="0">
                <a:latin typeface="Corbel" panose="020B0503020204020204" pitchFamily="34" charset="0"/>
                <a:cs typeface="Calibri"/>
              </a:rPr>
              <a:t>words</a:t>
            </a:r>
            <a:r>
              <a:rPr lang="en-US" spc="5" dirty="0">
                <a:latin typeface="Corbel" panose="020B0503020204020204" pitchFamily="34" charset="0"/>
                <a:cs typeface="Calibri"/>
              </a:rPr>
              <a:t> </a:t>
            </a:r>
            <a:r>
              <a:rPr lang="en-US" spc="-5" dirty="0">
                <a:latin typeface="Corbel" panose="020B0503020204020204" pitchFamily="34" charset="0"/>
                <a:cs typeface="Calibri"/>
              </a:rPr>
              <a:t>corpus</a:t>
            </a:r>
            <a:r>
              <a:rPr lang="en-US" spc="10" dirty="0">
                <a:latin typeface="Corbel" panose="020B0503020204020204" pitchFamily="34" charset="0"/>
                <a:cs typeface="Calibri"/>
              </a:rPr>
              <a:t> </a:t>
            </a:r>
            <a:r>
              <a:rPr lang="en-US" spc="-5" dirty="0">
                <a:latin typeface="Corbel" panose="020B0503020204020204" pitchFamily="34" charset="0"/>
                <a:cs typeface="Calibri"/>
              </a:rPr>
              <a:t>in</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dirty="0">
                <a:latin typeface="Corbel" panose="020B0503020204020204" pitchFamily="34" charset="0"/>
                <a:cs typeface="Calibri"/>
              </a:rPr>
              <a:t>few</a:t>
            </a:r>
            <a:r>
              <a:rPr lang="en-US" spc="10" dirty="0">
                <a:latin typeface="Corbel" panose="020B0503020204020204" pitchFamily="34" charset="0"/>
                <a:cs typeface="Calibri"/>
              </a:rPr>
              <a:t> </a:t>
            </a:r>
            <a:r>
              <a:rPr lang="en-US" dirty="0">
                <a:latin typeface="Corbel" panose="020B0503020204020204" pitchFamily="34" charset="0"/>
                <a:cs typeface="Calibri"/>
              </a:rPr>
              <a:t>seconds </a:t>
            </a:r>
            <a:r>
              <a:rPr lang="en-US" spc="-5" dirty="0">
                <a:latin typeface="Corbel" panose="020B0503020204020204" pitchFamily="34" charset="0"/>
                <a:cs typeface="Calibri"/>
              </a:rPr>
              <a:t>on</a:t>
            </a:r>
            <a:r>
              <a:rPr lang="en-US" spc="10" dirty="0">
                <a:latin typeface="Corbel" panose="020B0503020204020204" pitchFamily="34" charset="0"/>
                <a:cs typeface="Calibri"/>
              </a:rPr>
              <a:t> </a:t>
            </a:r>
            <a:r>
              <a:rPr lang="en-US" spc="-5" dirty="0">
                <a:latin typeface="Corbel" panose="020B0503020204020204" pitchFamily="34" charset="0"/>
                <a:cs typeface="Calibri"/>
              </a:rPr>
              <a:t>your</a:t>
            </a:r>
            <a:r>
              <a:rPr lang="en-US" dirty="0">
                <a:latin typeface="Corbel" panose="020B0503020204020204" pitchFamily="34" charset="0"/>
                <a:cs typeface="Calibri"/>
              </a:rPr>
              <a:t> </a:t>
            </a:r>
            <a:r>
              <a:rPr lang="en-US" spc="-5" dirty="0">
                <a:latin typeface="Corbel" panose="020B0503020204020204" pitchFamily="34" charset="0"/>
                <a:cs typeface="Calibri"/>
              </a:rPr>
              <a:t>laptop*</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CB422EAB-2B21-A9FB-8313-831D0BFB266B}"/>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D534CE8-C8E6-28DD-C634-44CED1961C31}"/>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359943863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108362" y="1332785"/>
            <a:ext cx="3984791" cy="3051840"/>
            <a:chOff x="5052377" y="1332785"/>
            <a:chExt cx="3984791" cy="3051840"/>
          </a:xfrm>
        </p:grpSpPr>
        <p:sp>
          <p:nvSpPr>
            <p:cNvPr id="4" name="object 4"/>
            <p:cNvSpPr/>
            <p:nvPr/>
          </p:nvSpPr>
          <p:spPr>
            <a:xfrm>
              <a:off x="5052377" y="1332785"/>
              <a:ext cx="3984791" cy="305184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p:nvPr/>
          </p:nvSpPr>
          <p:spPr>
            <a:xfrm>
              <a:off x="5849188" y="1821483"/>
              <a:ext cx="31115" cy="45720"/>
            </a:xfrm>
            <a:custGeom>
              <a:avLst/>
              <a:gdLst/>
              <a:ahLst/>
              <a:cxnLst/>
              <a:rect l="l" t="t" r="r" b="b"/>
              <a:pathLst>
                <a:path w="31114" h="45719">
                  <a:moveTo>
                    <a:pt x="7999" y="45299"/>
                  </a:moveTo>
                  <a:lnTo>
                    <a:pt x="0" y="0"/>
                  </a:lnTo>
                  <a:lnTo>
                    <a:pt x="30974" y="5459"/>
                  </a:lnTo>
                  <a:lnTo>
                    <a:pt x="7999" y="45299"/>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7" name="object 7"/>
            <p:cNvSpPr/>
            <p:nvPr/>
          </p:nvSpPr>
          <p:spPr>
            <a:xfrm>
              <a:off x="5849188" y="1821483"/>
              <a:ext cx="31115" cy="45720"/>
            </a:xfrm>
            <a:custGeom>
              <a:avLst/>
              <a:gdLst/>
              <a:ahLst/>
              <a:cxnLst/>
              <a:rect l="l" t="t" r="r" b="b"/>
              <a:pathLst>
                <a:path w="31114" h="45719">
                  <a:moveTo>
                    <a:pt x="0" y="0"/>
                  </a:moveTo>
                  <a:lnTo>
                    <a:pt x="7999" y="45299"/>
                  </a:lnTo>
                  <a:lnTo>
                    <a:pt x="30974" y="5459"/>
                  </a:lnTo>
                  <a:lnTo>
                    <a:pt x="0" y="0"/>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sp>
        <p:nvSpPr>
          <p:cNvPr id="25" name="object 25"/>
          <p:cNvSpPr txBox="1"/>
          <p:nvPr/>
        </p:nvSpPr>
        <p:spPr>
          <a:xfrm>
            <a:off x="5579927" y="4590303"/>
            <a:ext cx="2558616" cy="149400"/>
          </a:xfrm>
          <a:prstGeom prst="rect">
            <a:avLst/>
          </a:prstGeom>
        </p:spPr>
        <p:txBody>
          <a:bodyPr vert="horz" wrap="square" lIns="0" tIns="10795" rIns="0" bIns="0" rtlCol="0">
            <a:spAutoFit/>
          </a:bodyPr>
          <a:lstStyle/>
          <a:p>
            <a:pPr marL="12700">
              <a:lnSpc>
                <a:spcPct val="100000"/>
              </a:lnSpc>
              <a:spcBef>
                <a:spcPts val="85"/>
              </a:spcBef>
            </a:pPr>
            <a:r>
              <a:rPr sz="900" dirty="0">
                <a:latin typeface="Lato"/>
                <a:ea typeface="Tahoma" panose="020B0604030504040204" pitchFamily="34" charset="0"/>
                <a:cs typeface="Lato"/>
              </a:rPr>
              <a:t>Photo</a:t>
            </a:r>
            <a:r>
              <a:rPr sz="900" spc="-70" dirty="0">
                <a:latin typeface="Lato"/>
                <a:ea typeface="Tahoma" panose="020B0604030504040204" pitchFamily="34" charset="0"/>
                <a:cs typeface="Lato"/>
              </a:rPr>
              <a:t> </a:t>
            </a:r>
            <a:r>
              <a:rPr sz="900" spc="5" dirty="0">
                <a:latin typeface="Lato"/>
                <a:ea typeface="Tahoma" panose="020B0604030504040204" pitchFamily="34" charset="0"/>
                <a:cs typeface="Lato"/>
              </a:rPr>
              <a:t>credit: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GPT3,</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Brown</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et.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al.,</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2020</a:t>
            </a:r>
          </a:p>
        </p:txBody>
      </p:sp>
      <p:sp>
        <p:nvSpPr>
          <p:cNvPr id="27" name="Title 26">
            <a:extLst>
              <a:ext uri="{FF2B5EF4-FFF2-40B4-BE49-F238E27FC236}">
                <a16:creationId xmlns:a16="http://schemas.microsoft.com/office/drawing/2014/main" id="{92A8D1B0-9DD4-A064-B153-DD29A996C380}"/>
              </a:ext>
            </a:extLst>
          </p:cNvPr>
          <p:cNvSpPr>
            <a:spLocks noGrp="1"/>
          </p:cNvSpPr>
          <p:nvPr>
            <p:ph type="title"/>
          </p:nvPr>
        </p:nvSpPr>
        <p:spPr/>
        <p:txBody>
          <a:bodyPr>
            <a:normAutofit/>
          </a:bodyPr>
          <a:lstStyle/>
          <a:p>
            <a:r>
              <a:rPr lang="en-US" sz="2800" spc="-25" dirty="0">
                <a:solidFill>
                  <a:srgbClr val="1F2628"/>
                </a:solidFill>
                <a:latin typeface="Corbel" panose="020B0503020204020204" pitchFamily="34" charset="0"/>
                <a:cs typeface="FreeSans"/>
              </a:rPr>
              <a:t>Scaling </a:t>
            </a:r>
            <a:r>
              <a:rPr lang="en-US" sz="2800" spc="-95" dirty="0">
                <a:solidFill>
                  <a:srgbClr val="1F2628"/>
                </a:solidFill>
                <a:latin typeface="Corbel" panose="020B0503020204020204" pitchFamily="34" charset="0"/>
                <a:cs typeface="FreeSans"/>
              </a:rPr>
              <a:t>- </a:t>
            </a:r>
            <a:r>
              <a:rPr lang="en-US" sz="2800" dirty="0">
                <a:solidFill>
                  <a:srgbClr val="1F2628"/>
                </a:solidFill>
                <a:latin typeface="Corbel" panose="020B0503020204020204" pitchFamily="34" charset="0"/>
                <a:cs typeface="FreeSans"/>
              </a:rPr>
              <a:t>Optimal </a:t>
            </a:r>
            <a:r>
              <a:rPr lang="en-US" sz="2800" spc="30" dirty="0">
                <a:solidFill>
                  <a:srgbClr val="1F2628"/>
                </a:solidFill>
                <a:latin typeface="Corbel" panose="020B0503020204020204" pitchFamily="34" charset="0"/>
                <a:cs typeface="FreeSans"/>
              </a:rPr>
              <a:t>Model</a:t>
            </a:r>
            <a:r>
              <a:rPr lang="en-US" sz="2800" spc="145" dirty="0">
                <a:solidFill>
                  <a:srgbClr val="1F2628"/>
                </a:solidFill>
                <a:latin typeface="Corbel" panose="020B0503020204020204" pitchFamily="34" charset="0"/>
                <a:cs typeface="FreeSans"/>
              </a:rPr>
              <a:t> </a:t>
            </a:r>
            <a:r>
              <a:rPr lang="en-US" sz="2800" spc="-45" dirty="0">
                <a:solidFill>
                  <a:srgbClr val="1F2628"/>
                </a:solidFill>
                <a:latin typeface="Corbel" panose="020B0503020204020204" pitchFamily="34" charset="0"/>
                <a:cs typeface="FreeSans"/>
              </a:rPr>
              <a:t>Size</a:t>
            </a:r>
            <a:endParaRPr lang="en-US" dirty="0"/>
          </a:p>
        </p:txBody>
      </p:sp>
      <mc:AlternateContent xmlns:mc="http://schemas.openxmlformats.org/markup-compatibility/2006">
        <mc:Choice xmlns:a14="http://schemas.microsoft.com/office/drawing/2010/main" Requires="a14">
          <p:sp>
            <p:nvSpPr>
              <p:cNvPr id="28" name="Content Placeholder 27">
                <a:extLst>
                  <a:ext uri="{FF2B5EF4-FFF2-40B4-BE49-F238E27FC236}">
                    <a16:creationId xmlns:a16="http://schemas.microsoft.com/office/drawing/2014/main" id="{E6559CD1-8DB1-A792-DDE1-A2B837AE6F3E}"/>
                  </a:ext>
                </a:extLst>
              </p:cNvPr>
              <p:cNvSpPr>
                <a:spLocks noGrp="1"/>
              </p:cNvSpPr>
              <p:nvPr>
                <p:ph type="body" sz="quarter" idx="16"/>
              </p:nvPr>
            </p:nvSpPr>
            <p:spPr>
              <a:xfrm>
                <a:off x="533919" y="1390650"/>
                <a:ext cx="4635321" cy="3077573"/>
              </a:xfrm>
            </p:spPr>
            <p:txBody>
              <a:bodyPr>
                <a:normAutofit/>
              </a:bodyPr>
              <a:lstStyle/>
              <a:p>
                <a:r>
                  <a:rPr lang="en-US" sz="1400" dirty="0"/>
                  <a:t>Let’s say our compute budget is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r>
                          <a:rPr lang="en-US" sz="1400" b="0" i="1" smtClean="0">
                            <a:latin typeface="Cambria Math" panose="02040503050406030204" pitchFamily="18" charset="0"/>
                          </a:rPr>
                          <m:t>=10</m:t>
                        </m:r>
                      </m:e>
                      <m:sup>
                        <m:r>
                          <a:rPr lang="en-US" sz="1400" b="0" i="1" smtClean="0">
                            <a:latin typeface="Cambria Math" panose="02040503050406030204" pitchFamily="18" charset="0"/>
                          </a:rPr>
                          <m:t>−2</m:t>
                        </m:r>
                      </m:sup>
                    </m:sSup>
                  </m:oMath>
                </a14:m>
                <a:r>
                  <a:rPr lang="en-US" sz="1400" dirty="0"/>
                  <a:t> </a:t>
                </a:r>
                <a:r>
                  <a:rPr lang="en-US" sz="1400" dirty="0" err="1"/>
                  <a:t>PetaFLOPs</a:t>
                </a:r>
                <a:r>
                  <a:rPr lang="en-US" sz="1400" dirty="0"/>
                  <a:t>-days. </a:t>
                </a:r>
              </a:p>
              <a:p>
                <a:pPr lvl="1"/>
                <a:r>
                  <a:rPr lang="en-US" sz="1400" dirty="0">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FF8100"/>
                    </a:solidFill>
                    <a:latin typeface="Tahoma" panose="020B0604030504040204" pitchFamily="34" charset="0"/>
                    <a:ea typeface="Tahoma" panose="020B0604030504040204" pitchFamily="34" charset="0"/>
                    <a:cs typeface="Tahoma" panose="020B0604030504040204" pitchFamily="34" charset="0"/>
                  </a:rPr>
                  <a:t>optimal model</a:t>
                </a:r>
                <a:r>
                  <a:rPr lang="en-US" sz="1400" dirty="0">
                    <a:latin typeface="Tahoma" panose="020B0604030504040204" pitchFamily="34" charset="0"/>
                    <a:ea typeface="Tahoma" panose="020B0604030504040204" pitchFamily="34" charset="0"/>
                    <a:cs typeface="Tahoma" panose="020B0604030504040204" pitchFamily="34" charset="0"/>
                  </a:rPr>
                  <a:t> is the one that plateaus at exactly </a:t>
                </a:r>
                <a14:m>
                  <m:oMath xmlns:m="http://schemas.openxmlformats.org/officeDocument/2006/math">
                    <m:r>
                      <a:rPr lang="en-US" sz="1400" b="0" i="1" smtClean="0">
                        <a:latin typeface="Cambria Math" panose="02040503050406030204" pitchFamily="18" charset="0"/>
                      </a:rPr>
                      <m:t>𝐶</m:t>
                    </m:r>
                  </m:oMath>
                </a14:m>
                <a:r>
                  <a:rPr lang="en-US" sz="1400" dirty="0">
                    <a:latin typeface="Tahoma" panose="020B0604030504040204" pitchFamily="34" charset="0"/>
                    <a:ea typeface="Tahoma" panose="020B0604030504040204" pitchFamily="34" charset="0"/>
                    <a:cs typeface="Tahoma" panose="020B0604030504040204" pitchFamily="34" charset="0"/>
                  </a:rPr>
                  <a:t>.  </a:t>
                </a:r>
              </a:p>
              <a:p>
                <a:pPr lvl="1"/>
                <a:r>
                  <a:rPr lang="en-US" sz="1400" dirty="0">
                    <a:latin typeface="Tahoma" panose="020B0604030504040204" pitchFamily="34" charset="0"/>
                    <a:ea typeface="Tahoma" panose="020B0604030504040204" pitchFamily="34" charset="0"/>
                    <a:cs typeface="Tahoma" panose="020B0604030504040204" pitchFamily="34" charset="0"/>
                  </a:rPr>
                  <a:t>If we train a </a:t>
                </a:r>
                <a:r>
                  <a:rPr lang="en-US" sz="1400" dirty="0">
                    <a:solidFill>
                      <a:srgbClr val="C00000"/>
                    </a:solidFill>
                    <a:latin typeface="Tahoma" panose="020B0604030504040204" pitchFamily="34" charset="0"/>
                    <a:ea typeface="Tahoma" panose="020B0604030504040204" pitchFamily="34" charset="0"/>
                    <a:cs typeface="Tahoma" panose="020B0604030504040204" pitchFamily="34" charset="0"/>
                  </a:rPr>
                  <a:t>larger </a:t>
                </a:r>
                <a:r>
                  <a:rPr lang="en-US" sz="1400" dirty="0">
                    <a:latin typeface="Tahoma" panose="020B0604030504040204" pitchFamily="34" charset="0"/>
                    <a:ea typeface="Tahoma" panose="020B0604030504040204" pitchFamily="34" charset="0"/>
                    <a:cs typeface="Tahoma" panose="020B0604030504040204" pitchFamily="34" charset="0"/>
                  </a:rPr>
                  <a:t>model than optimality point, we won’t reach the best performance. </a:t>
                </a:r>
              </a:p>
              <a:p>
                <a:pPr lvl="1"/>
                <a:r>
                  <a:rPr lang="en-US" sz="1400" dirty="0">
                    <a:latin typeface="Tahoma" panose="020B0604030504040204" pitchFamily="34" charset="0"/>
                    <a:ea typeface="Tahoma" panose="020B0604030504040204" pitchFamily="34" charset="0"/>
                    <a:cs typeface="Tahoma" panose="020B0604030504040204" pitchFamily="34" charset="0"/>
                  </a:rPr>
                  <a:t>If we train a </a:t>
                </a:r>
                <a:r>
                  <a:rPr lang="en-US" sz="1400" dirty="0">
                    <a:solidFill>
                      <a:srgbClr val="C00000"/>
                    </a:solidFill>
                    <a:latin typeface="Tahoma" panose="020B0604030504040204" pitchFamily="34" charset="0"/>
                    <a:ea typeface="Tahoma" panose="020B0604030504040204" pitchFamily="34" charset="0"/>
                    <a:cs typeface="Tahoma" panose="020B0604030504040204" pitchFamily="34" charset="0"/>
                  </a:rPr>
                  <a:t>smaller</a:t>
                </a:r>
                <a:r>
                  <a:rPr lang="en-US" sz="1400" dirty="0">
                    <a:latin typeface="Tahoma" panose="020B0604030504040204" pitchFamily="34" charset="0"/>
                    <a:ea typeface="Tahoma" panose="020B0604030504040204" pitchFamily="34" charset="0"/>
                    <a:cs typeface="Tahoma" panose="020B0604030504040204" pitchFamily="34" charset="0"/>
                  </a:rPr>
                  <a:t> model the performance wouldn’t be optimal</a:t>
                </a: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r>
                  <a:rPr lang="en-US" sz="1400" spc="-10" dirty="0"/>
                  <a:t>The </a:t>
                </a:r>
                <a:r>
                  <a:rPr lang="en-US" sz="1400" spc="10" dirty="0"/>
                  <a:t>idea </a:t>
                </a:r>
                <a:r>
                  <a:rPr lang="en-US" sz="1400" spc="35" dirty="0"/>
                  <a:t>of</a:t>
                </a:r>
                <a:r>
                  <a:rPr lang="en-US" sz="1400" spc="35" dirty="0">
                    <a:solidFill>
                      <a:srgbClr val="606060"/>
                    </a:solidFill>
                  </a:rPr>
                  <a:t> </a:t>
                </a:r>
                <a:r>
                  <a:rPr lang="en-US" sz="1400" spc="10" dirty="0">
                    <a:solidFill>
                      <a:srgbClr val="C00000"/>
                    </a:solidFill>
                  </a:rPr>
                  <a:t>“optimal </a:t>
                </a:r>
                <a:r>
                  <a:rPr lang="en-US" sz="1400" spc="30" dirty="0">
                    <a:solidFill>
                      <a:srgbClr val="C00000"/>
                    </a:solidFill>
                  </a:rPr>
                  <a:t>model </a:t>
                </a:r>
                <a:r>
                  <a:rPr lang="en-US" sz="1400" spc="-5" dirty="0">
                    <a:solidFill>
                      <a:srgbClr val="C00000"/>
                    </a:solidFill>
                  </a:rPr>
                  <a:t>size </a:t>
                </a:r>
                <a:r>
                  <a:rPr lang="en-US" sz="1400" spc="20" dirty="0">
                    <a:solidFill>
                      <a:srgbClr val="C00000"/>
                    </a:solidFill>
                  </a:rPr>
                  <a:t>for given </a:t>
                </a:r>
                <a:r>
                  <a:rPr lang="en-US" sz="1400" spc="15" dirty="0">
                    <a:solidFill>
                      <a:srgbClr val="C00000"/>
                    </a:solidFill>
                  </a:rPr>
                  <a:t>compute”</a:t>
                </a:r>
                <a:r>
                  <a:rPr lang="en-US" sz="1400" spc="15" dirty="0">
                    <a:solidFill>
                      <a:srgbClr val="606060"/>
                    </a:solidFill>
                  </a:rPr>
                  <a:t> </a:t>
                </a:r>
                <a:r>
                  <a:rPr lang="en-US" sz="1400" spc="-20" dirty="0"/>
                  <a:t>was </a:t>
                </a:r>
                <a:r>
                  <a:rPr lang="en-US" sz="1400" spc="20" dirty="0"/>
                  <a:t>introduced </a:t>
                </a:r>
                <a:r>
                  <a:rPr lang="en-US" sz="1400" spc="25" dirty="0"/>
                  <a:t>by </a:t>
                </a:r>
                <a:r>
                  <a:rPr lang="en-US" sz="1400" spc="-30" dirty="0"/>
                  <a:t>Kaplan </a:t>
                </a:r>
                <a:r>
                  <a:rPr lang="en-US" sz="1400" spc="10" dirty="0"/>
                  <a:t>et.</a:t>
                </a:r>
                <a:r>
                  <a:rPr lang="en-US" sz="1400" spc="60" dirty="0"/>
                  <a:t> </a:t>
                </a:r>
                <a:r>
                  <a:rPr lang="en-US" sz="1400" spc="-35" dirty="0"/>
                  <a:t>al.</a:t>
                </a:r>
                <a:endParaRPr lang="en-US" sz="1400" spc="-5" dirty="0"/>
              </a:p>
              <a:p>
                <a:r>
                  <a:rPr lang="en-US" sz="1400" spc="-5" dirty="0"/>
                  <a:t>If we have the equations (“laws”) describing the behavior, we can compute it </a:t>
                </a:r>
                <a:r>
                  <a:rPr lang="en-US" sz="1400" spc="-5" dirty="0">
                    <a:solidFill>
                      <a:srgbClr val="C00000"/>
                    </a:solidFill>
                  </a:rPr>
                  <a:t>analytically</a:t>
                </a:r>
                <a:r>
                  <a:rPr lang="en-US" sz="1400" spc="-5" dirty="0">
                    <a:solidFill>
                      <a:srgbClr val="606060"/>
                    </a:solidFill>
                  </a:rPr>
                  <a:t>. </a:t>
                </a:r>
                <a:endParaRPr lang="en-US" sz="1400" dirty="0"/>
              </a:p>
              <a:p>
                <a:endParaRPr lang="en-US" sz="1400" dirty="0"/>
              </a:p>
              <a:p>
                <a:pPr marL="0" indent="0">
                  <a:buNone/>
                </a:pPr>
                <a:endParaRPr lang="en-US" sz="1400" dirty="0"/>
              </a:p>
              <a:p>
                <a:pPr marL="0" indent="0">
                  <a:buNone/>
                </a:pPr>
                <a:endParaRPr lang="en-US" sz="1400" dirty="0"/>
              </a:p>
            </p:txBody>
          </p:sp>
        </mc:Choice>
        <mc:Fallback>
          <p:sp>
            <p:nvSpPr>
              <p:cNvPr id="28" name="Content Placeholder 27">
                <a:extLst>
                  <a:ext uri="{FF2B5EF4-FFF2-40B4-BE49-F238E27FC236}">
                    <a16:creationId xmlns:a16="http://schemas.microsoft.com/office/drawing/2014/main" id="{E6559CD1-8DB1-A792-DDE1-A2B837AE6F3E}"/>
                  </a:ext>
                </a:extLst>
              </p:cNvPr>
              <p:cNvSpPr>
                <a:spLocks noGrp="1" noRot="1" noChangeAspect="1" noMove="1" noResize="1" noEditPoints="1" noAdjustHandles="1" noChangeArrowheads="1" noChangeShapeType="1" noTextEdit="1"/>
              </p:cNvSpPr>
              <p:nvPr>
                <p:ph type="body" sz="quarter" idx="16"/>
              </p:nvPr>
            </p:nvSpPr>
            <p:spPr>
              <a:xfrm>
                <a:off x="533919" y="1390650"/>
                <a:ext cx="4635321" cy="3077573"/>
              </a:xfrm>
              <a:blipFill>
                <a:blip r:embed="rId3"/>
                <a:stretch>
                  <a:fillRect l="-546" t="-1235"/>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25C4F86-4057-1DFA-988B-6FC87F1E137E}"/>
              </a:ext>
            </a:extLst>
          </p:cNvPr>
          <p:cNvCxnSpPr>
            <a:cxnSpLocks/>
          </p:cNvCxnSpPr>
          <p:nvPr/>
        </p:nvCxnSpPr>
        <p:spPr>
          <a:xfrm flipV="1">
            <a:off x="6627039" y="2571750"/>
            <a:ext cx="0" cy="1435986"/>
          </a:xfrm>
          <a:prstGeom prst="straightConnector1">
            <a:avLst/>
          </a:prstGeom>
          <a:ln w="38100">
            <a:solidFill>
              <a:srgbClr val="FF8100"/>
            </a:solidFill>
            <a:tailEnd type="arrow"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5B6C4D7-CE35-0629-344F-3499F06959F6}"/>
              </a:ext>
            </a:extLst>
          </p:cNvPr>
          <p:cNvSpPr txBox="1"/>
          <p:nvPr/>
        </p:nvSpPr>
        <p:spPr>
          <a:xfrm>
            <a:off x="5584645" y="2541797"/>
            <a:ext cx="895316" cy="184666"/>
          </a:xfrm>
          <a:prstGeom prst="rect">
            <a:avLst/>
          </a:prstGeom>
          <a:noFill/>
          <a:ln>
            <a:solidFill>
              <a:schemeClr val="tx1"/>
            </a:solidFill>
          </a:ln>
        </p:spPr>
        <p:txBody>
          <a:bodyPr wrap="square" lIns="0" tIns="0" rIns="0" bIns="0" anchor="ctr">
            <a:spAutoFit/>
          </a:bodyPr>
          <a:lstStyle/>
          <a:p>
            <a:pPr marL="85725" marR="100965" algn="ctr">
              <a:lnSpc>
                <a:spcPct val="100000"/>
              </a:lnSpc>
              <a:spcBef>
                <a:spcPts val="615"/>
              </a:spcBef>
            </a:pPr>
            <a:r>
              <a:rPr lang="en-US" sz="1200" dirty="0">
                <a:latin typeface="Corbel" panose="020B0503020204020204" pitchFamily="34" charset="0"/>
                <a:ea typeface="Tahoma" panose="020B0604030504040204" pitchFamily="34" charset="0"/>
                <a:cs typeface="FreeSans"/>
              </a:rPr>
              <a:t>Optimality</a:t>
            </a:r>
          </a:p>
        </p:txBody>
      </p:sp>
      <p:cxnSp>
        <p:nvCxnSpPr>
          <p:cNvPr id="21" name="Straight Arrow Connector 20">
            <a:extLst>
              <a:ext uri="{FF2B5EF4-FFF2-40B4-BE49-F238E27FC236}">
                <a16:creationId xmlns:a16="http://schemas.microsoft.com/office/drawing/2014/main" id="{41A662FD-D2FE-BC65-BDE8-45C51D67BAE4}"/>
              </a:ext>
            </a:extLst>
          </p:cNvPr>
          <p:cNvCxnSpPr>
            <a:cxnSpLocks/>
          </p:cNvCxnSpPr>
          <p:nvPr/>
        </p:nvCxnSpPr>
        <p:spPr>
          <a:xfrm>
            <a:off x="5971264" y="771351"/>
            <a:ext cx="227499" cy="585512"/>
          </a:xfrm>
          <a:prstGeom prst="straightConnector1">
            <a:avLst/>
          </a:prstGeom>
          <a:ln w="38100">
            <a:solidFill>
              <a:srgbClr val="FF8100"/>
            </a:solidFill>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3A047BA-AC75-4CDF-E772-69BAE2CDE933}"/>
              </a:ext>
            </a:extLst>
          </p:cNvPr>
          <p:cNvSpPr txBox="1"/>
          <p:nvPr/>
        </p:nvSpPr>
        <p:spPr>
          <a:xfrm>
            <a:off x="5319566" y="569377"/>
            <a:ext cx="1224817" cy="184666"/>
          </a:xfrm>
          <a:prstGeom prst="rect">
            <a:avLst/>
          </a:prstGeom>
          <a:noFill/>
          <a:ln>
            <a:solidFill>
              <a:schemeClr val="tx1"/>
            </a:solidFill>
          </a:ln>
        </p:spPr>
        <p:txBody>
          <a:bodyPr wrap="square" lIns="0" tIns="0" rIns="0" bIns="0" anchor="ctr">
            <a:spAutoFit/>
          </a:bodyPr>
          <a:lstStyle/>
          <a:p>
            <a:pPr marL="85725" marR="100965" algn="ctr">
              <a:lnSpc>
                <a:spcPct val="100000"/>
              </a:lnSpc>
              <a:spcBef>
                <a:spcPts val="615"/>
              </a:spcBef>
            </a:pPr>
            <a:r>
              <a:rPr lang="en-US" sz="1200" dirty="0">
                <a:latin typeface="Corbel" panose="020B0503020204020204" pitchFamily="34" charset="0"/>
                <a:ea typeface="Tahoma" panose="020B0604030504040204" pitchFamily="34" charset="0"/>
                <a:cs typeface="FreeSans"/>
              </a:rPr>
              <a:t>Optimal model</a:t>
            </a:r>
          </a:p>
        </p:txBody>
      </p:sp>
    </p:spTree>
    <p:extLst>
      <p:ext uri="{BB962C8B-B14F-4D97-AF65-F5344CB8AC3E}">
        <p14:creationId xmlns:p14="http://schemas.microsoft.com/office/powerpoint/2010/main" val="24993257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4CEA-19F2-5B8E-E296-974A8F532BC8}"/>
              </a:ext>
            </a:extLst>
          </p:cNvPr>
          <p:cNvSpPr>
            <a:spLocks noGrp="1"/>
          </p:cNvSpPr>
          <p:nvPr>
            <p:ph type="title"/>
          </p:nvPr>
        </p:nvSpPr>
        <p:spPr/>
        <p:txBody>
          <a:bodyPr>
            <a:normAutofit/>
          </a:bodyPr>
          <a:lstStyle/>
          <a:p>
            <a:r>
              <a:rPr lang="en-US" spc="-25" dirty="0"/>
              <a:t>Scaling Laws: Kaplan et al.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D28D65-D197-6BF4-83AE-01EF3A5EC3E5}"/>
                  </a:ext>
                </a:extLst>
              </p:cNvPr>
              <p:cNvSpPr>
                <a:spLocks noGrp="1"/>
              </p:cNvSpPr>
              <p:nvPr>
                <p:ph type="body" sz="quarter" idx="16"/>
              </p:nvPr>
            </p:nvSpPr>
            <p:spPr/>
            <p:txBody>
              <a:bodyPr>
                <a:normAutofit/>
              </a:bodyPr>
              <a:lstStyle/>
              <a:p>
                <a:r>
                  <a:rPr lang="en-US" dirty="0"/>
                  <a:t>Optimal model size and optimal number of tokens, for a given compute budget</a:t>
                </a:r>
              </a:p>
              <a:p>
                <a:endParaRPr lang="en-US" dirty="0"/>
              </a:p>
              <a:p>
                <a:pPr marL="0" indent="0" algn="ctr">
                  <a:lnSpc>
                    <a:spcPct val="100000"/>
                  </a:lnSpc>
                  <a:spcBef>
                    <a:spcPts val="100"/>
                  </a:spcBef>
                  <a:buNone/>
                </a:pPr>
                <a:endParaRPr lang="en-US" sz="1800" spc="20" dirty="0">
                  <a:solidFill>
                    <a:srgbClr val="606060"/>
                  </a:solidFill>
                  <a:latin typeface="Courier New"/>
                  <a:cs typeface="Courier New"/>
                </a:endParaRPr>
              </a:p>
              <a:p>
                <a:pPr marL="0" indent="0" algn="ctr">
                  <a:lnSpc>
                    <a:spcPct val="100000"/>
                  </a:lnSpc>
                  <a:spcBef>
                    <a:spcPts val="100"/>
                  </a:spcBef>
                  <a:buNone/>
                </a:pP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𝑁</m:t>
                        </m:r>
                      </m:e>
                      <m:sub>
                        <m:r>
                          <m:rPr>
                            <m:sty m:val="p"/>
                          </m:rPr>
                          <a:rPr lang="en-US" sz="1800" b="0" i="0" smtClean="0">
                            <a:solidFill>
                              <a:schemeClr val="tx1"/>
                            </a:solidFill>
                            <a:latin typeface="Cambria Math" panose="02040503050406030204" pitchFamily="18" charset="0"/>
                          </a:rPr>
                          <m:t>opt</m:t>
                        </m:r>
                      </m:sub>
                    </m:sSub>
                  </m:oMath>
                </a14:m>
                <a:r>
                  <a:rPr lang="en-US" sz="1800" spc="30" baseline="-30092" dirty="0">
                    <a:solidFill>
                      <a:schemeClr val="tx1"/>
                    </a:solidFill>
                    <a:latin typeface="Courier New"/>
                    <a:cs typeface="Courier New"/>
                  </a:rPr>
                  <a:t> </a:t>
                </a:r>
                <a:r>
                  <a:rPr lang="en-US" sz="1800" spc="20" dirty="0">
                    <a:solidFill>
                      <a:schemeClr val="tx1"/>
                    </a:solidFill>
                    <a:latin typeface="Corbel" panose="020B0503020204020204" pitchFamily="34" charset="0"/>
                    <a:cs typeface="FreeSans"/>
                  </a:rPr>
                  <a:t>exponent  </a:t>
                </a:r>
                <a:r>
                  <a:rPr lang="en-US" sz="1800" spc="-155" dirty="0">
                    <a:solidFill>
                      <a:schemeClr val="tx1"/>
                    </a:solidFill>
                    <a:latin typeface="Corbel" panose="020B0503020204020204" pitchFamily="34" charset="0"/>
                    <a:cs typeface="FreeSans"/>
                  </a:rPr>
                  <a:t>&gt;&gt;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𝐷</m:t>
                        </m:r>
                      </m:e>
                      <m:sub>
                        <m:r>
                          <m:rPr>
                            <m:sty m:val="p"/>
                          </m:rPr>
                          <a:rPr lang="en-US" sz="1800">
                            <a:solidFill>
                              <a:schemeClr val="tx1"/>
                            </a:solidFill>
                            <a:latin typeface="Cambria Math" panose="02040503050406030204" pitchFamily="18" charset="0"/>
                          </a:rPr>
                          <m:t>opt</m:t>
                        </m:r>
                      </m:sub>
                    </m:sSub>
                  </m:oMath>
                </a14:m>
                <a:r>
                  <a:rPr lang="en-US" sz="1800" spc="-359" baseline="-30092" dirty="0">
                    <a:solidFill>
                      <a:schemeClr val="tx1"/>
                    </a:solidFill>
                    <a:latin typeface="Courier New"/>
                    <a:cs typeface="Courier New"/>
                  </a:rPr>
                  <a:t> </a:t>
                </a:r>
                <a:r>
                  <a:rPr lang="en-US" sz="1800" spc="35" dirty="0">
                    <a:solidFill>
                      <a:schemeClr val="tx1"/>
                    </a:solidFill>
                    <a:latin typeface="Corbel" panose="020B0503020204020204" pitchFamily="34" charset="0"/>
                    <a:cs typeface="FreeSans"/>
                  </a:rPr>
                  <a:t>exponent</a:t>
                </a:r>
              </a:p>
              <a:p>
                <a:pPr marL="0" indent="0" algn="ctr">
                  <a:lnSpc>
                    <a:spcPct val="100000"/>
                  </a:lnSpc>
                  <a:spcBef>
                    <a:spcPts val="100"/>
                  </a:spcBef>
                  <a:buNone/>
                </a:pPr>
                <a:endParaRPr lang="en-US" sz="1800" spc="35" dirty="0">
                  <a:solidFill>
                    <a:srgbClr val="606060"/>
                  </a:solidFill>
                  <a:latin typeface="Corbel" panose="020B0503020204020204" pitchFamily="34" charset="0"/>
                  <a:cs typeface="FreeSans"/>
                </a:endParaRPr>
              </a:p>
              <a:p>
                <a:pPr marL="0" indent="0" algn="ctr">
                  <a:lnSpc>
                    <a:spcPct val="100000"/>
                  </a:lnSpc>
                  <a:spcBef>
                    <a:spcPts val="100"/>
                  </a:spcBef>
                  <a:buNone/>
                </a:pPr>
                <a:endParaRPr lang="en-US" sz="1800" spc="35" dirty="0">
                  <a:solidFill>
                    <a:srgbClr val="606060"/>
                  </a:solidFill>
                  <a:latin typeface="Corbel" panose="020B0503020204020204" pitchFamily="34" charset="0"/>
                  <a:cs typeface="FreeSans"/>
                </a:endParaRPr>
              </a:p>
              <a:p>
                <a:pPr marL="25400" marR="462280">
                  <a:lnSpc>
                    <a:spcPct val="110000"/>
                  </a:lnSpc>
                </a:pPr>
                <a:r>
                  <a:rPr lang="en-US" b="1" dirty="0"/>
                  <a:t>Takeaway:</a:t>
                </a:r>
                <a:r>
                  <a:rPr lang="en-US" dirty="0"/>
                  <a:t> grow the model size faster than growing the number of tokens.</a:t>
                </a:r>
              </a:p>
              <a:p>
                <a:pPr marL="482600" marR="462280" lvl="1">
                  <a:lnSpc>
                    <a:spcPct val="110000"/>
                  </a:lnSpc>
                </a:pPr>
                <a:r>
                  <a:rPr lang="en-US" b="1" dirty="0"/>
                  <a:t>Example: </a:t>
                </a:r>
                <a:r>
                  <a:rPr lang="en-US" dirty="0"/>
                  <a:t>Given 10x compute, increase N by 5.5x, and D by 1.8x</a:t>
                </a:r>
              </a:p>
            </p:txBody>
          </p:sp>
        </mc:Choice>
        <mc:Fallback>
          <p:sp>
            <p:nvSpPr>
              <p:cNvPr id="3" name="Content Placeholder 2">
                <a:extLst>
                  <a:ext uri="{FF2B5EF4-FFF2-40B4-BE49-F238E27FC236}">
                    <a16:creationId xmlns:a16="http://schemas.microsoft.com/office/drawing/2014/main" id="{EFD28D65-D197-6BF4-83AE-01EF3A5EC3E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Google Shape;138;g1501cc781cf_0_0">
            <a:extLst>
              <a:ext uri="{FF2B5EF4-FFF2-40B4-BE49-F238E27FC236}">
                <a16:creationId xmlns:a16="http://schemas.microsoft.com/office/drawing/2014/main" id="{0446A3A6-6913-97D0-AFEA-406253F8588B}"/>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TextBox 6">
            <a:extLst>
              <a:ext uri="{FF2B5EF4-FFF2-40B4-BE49-F238E27FC236}">
                <a16:creationId xmlns:a16="http://schemas.microsoft.com/office/drawing/2014/main" id="{7A91CD56-800A-8F0C-2FC3-5AE927B160DC}"/>
              </a:ext>
            </a:extLst>
          </p:cNvPr>
          <p:cNvSpPr txBox="1"/>
          <p:nvPr/>
        </p:nvSpPr>
        <p:spPr>
          <a:xfrm>
            <a:off x="6016322" y="255205"/>
            <a:ext cx="3127678" cy="738664"/>
          </a:xfrm>
          <a:prstGeom prst="rect">
            <a:avLst/>
          </a:prstGeom>
          <a:noFill/>
        </p:spPr>
        <p:txBody>
          <a:bodyPr wrap="square">
            <a:spAutoFit/>
          </a:bodyPr>
          <a:lstStyle/>
          <a:p>
            <a:r>
              <a:rPr lang="en-US" dirty="0">
                <a:latin typeface="Corbel" panose="020B0503020204020204" pitchFamily="34" charset="0"/>
                <a:ea typeface="Tahoma" panose="020B0604030504040204" pitchFamily="34" charset="0"/>
                <a:cs typeface="Consolas" panose="020B0609020204030204" pitchFamily="49" charset="0"/>
              </a:rPr>
              <a:t>N: number of model parameters </a:t>
            </a:r>
          </a:p>
          <a:p>
            <a:r>
              <a:rPr lang="en-US" dirty="0">
                <a:latin typeface="Corbel" panose="020B0503020204020204" pitchFamily="34" charset="0"/>
                <a:ea typeface="Tahoma" panose="020B0604030504040204" pitchFamily="34" charset="0"/>
                <a:cs typeface="Consolas" panose="020B0609020204030204" pitchFamily="49" charset="0"/>
              </a:rPr>
              <a:t>C: compute </a:t>
            </a:r>
          </a:p>
          <a:p>
            <a:r>
              <a:rPr lang="en-US" dirty="0">
                <a:latin typeface="Corbel" panose="020B0503020204020204" pitchFamily="34" charset="0"/>
                <a:ea typeface="Tahoma" panose="020B0604030504040204" pitchFamily="34" charset="0"/>
                <a:cs typeface="Consolas" panose="020B0609020204030204" pitchFamily="49" charset="0"/>
              </a:rPr>
              <a:t>D: dataset size </a:t>
            </a:r>
          </a:p>
        </p:txBody>
      </p:sp>
      <p:graphicFrame>
        <p:nvGraphicFramePr>
          <p:cNvPr id="6" name="Table 5">
            <a:extLst>
              <a:ext uri="{FF2B5EF4-FFF2-40B4-BE49-F238E27FC236}">
                <a16:creationId xmlns:a16="http://schemas.microsoft.com/office/drawing/2014/main" id="{B4E3C302-352B-2999-4914-2BEF8B828065}"/>
              </a:ext>
            </a:extLst>
          </p:cNvPr>
          <p:cNvGraphicFramePr>
            <a:graphicFrameLocks noGrp="1"/>
          </p:cNvGraphicFramePr>
          <p:nvPr/>
        </p:nvGraphicFramePr>
        <p:xfrm>
          <a:off x="917866" y="1762125"/>
          <a:ext cx="7238998" cy="457149"/>
        </p:xfrm>
        <a:graphic>
          <a:graphicData uri="http://schemas.openxmlformats.org/drawingml/2006/table">
            <a:tbl>
              <a:tblPr firstRow="1" bandRow="1">
                <a:tableStyleId>{2D5ABB26-0587-4C30-8999-92F81FD0307C}</a:tableStyleId>
              </a:tblPr>
              <a:tblGrid>
                <a:gridCol w="2413000">
                  <a:extLst>
                    <a:ext uri="{9D8B030D-6E8A-4147-A177-3AD203B41FA5}">
                      <a16:colId xmlns:a16="http://schemas.microsoft.com/office/drawing/2014/main" val="1283247256"/>
                    </a:ext>
                  </a:extLst>
                </a:gridCol>
                <a:gridCol w="565785">
                  <a:extLst>
                    <a:ext uri="{9D8B030D-6E8A-4147-A177-3AD203B41FA5}">
                      <a16:colId xmlns:a16="http://schemas.microsoft.com/office/drawing/2014/main" val="805148681"/>
                    </a:ext>
                  </a:extLst>
                </a:gridCol>
                <a:gridCol w="365760">
                  <a:extLst>
                    <a:ext uri="{9D8B030D-6E8A-4147-A177-3AD203B41FA5}">
                      <a16:colId xmlns:a16="http://schemas.microsoft.com/office/drawing/2014/main" val="305429281"/>
                    </a:ext>
                  </a:extLst>
                </a:gridCol>
                <a:gridCol w="1481454">
                  <a:extLst>
                    <a:ext uri="{9D8B030D-6E8A-4147-A177-3AD203B41FA5}">
                      <a16:colId xmlns:a16="http://schemas.microsoft.com/office/drawing/2014/main" val="1894133960"/>
                    </a:ext>
                  </a:extLst>
                </a:gridCol>
                <a:gridCol w="565785">
                  <a:extLst>
                    <a:ext uri="{9D8B030D-6E8A-4147-A177-3AD203B41FA5}">
                      <a16:colId xmlns:a16="http://schemas.microsoft.com/office/drawing/2014/main" val="1238035102"/>
                    </a:ext>
                  </a:extLst>
                </a:gridCol>
                <a:gridCol w="365760">
                  <a:extLst>
                    <a:ext uri="{9D8B030D-6E8A-4147-A177-3AD203B41FA5}">
                      <a16:colId xmlns:a16="http://schemas.microsoft.com/office/drawing/2014/main" val="2381563346"/>
                    </a:ext>
                  </a:extLst>
                </a:gridCol>
                <a:gridCol w="1481454">
                  <a:extLst>
                    <a:ext uri="{9D8B030D-6E8A-4147-A177-3AD203B41FA5}">
                      <a16:colId xmlns:a16="http://schemas.microsoft.com/office/drawing/2014/main" val="2402469707"/>
                    </a:ext>
                  </a:extLst>
                </a:gridCol>
              </a:tblGrid>
              <a:tr h="457149">
                <a:tc>
                  <a:txBody>
                    <a:bodyPr/>
                    <a:lstStyle/>
                    <a:p>
                      <a:pPr marL="85090" algn="ctr">
                        <a:lnSpc>
                          <a:spcPct val="100000"/>
                        </a:lnSpc>
                        <a:spcBef>
                          <a:spcPts val="600"/>
                        </a:spcBef>
                      </a:pPr>
                      <a:r>
                        <a:rPr lang="en-US" sz="1800" b="0" i="0" spc="-30" dirty="0">
                          <a:solidFill>
                            <a:schemeClr val="tx1"/>
                          </a:solidFill>
                          <a:latin typeface="Corbel" panose="020B0503020204020204" pitchFamily="34" charset="0"/>
                          <a:cs typeface="FreeSans"/>
                        </a:rPr>
                        <a:t>Kaplan </a:t>
                      </a:r>
                      <a:r>
                        <a:rPr lang="en-US" sz="1800" b="0" i="0" spc="10" dirty="0">
                          <a:solidFill>
                            <a:schemeClr val="tx1"/>
                          </a:solidFill>
                          <a:latin typeface="Corbel" panose="020B0503020204020204" pitchFamily="34" charset="0"/>
                          <a:cs typeface="FreeSans"/>
                        </a:rPr>
                        <a:t>et.</a:t>
                      </a:r>
                      <a:r>
                        <a:rPr lang="en-US" sz="1800" b="0" i="0" spc="40" dirty="0">
                          <a:solidFill>
                            <a:schemeClr val="tx1"/>
                          </a:solidFill>
                          <a:latin typeface="Corbel" panose="020B0503020204020204" pitchFamily="34" charset="0"/>
                          <a:cs typeface="FreeSans"/>
                        </a:rPr>
                        <a:t> </a:t>
                      </a:r>
                      <a:r>
                        <a:rPr lang="en-US" sz="1800" b="0" i="0" spc="-35" dirty="0">
                          <a:solidFill>
                            <a:schemeClr val="tx1"/>
                          </a:solidFill>
                          <a:latin typeface="Corbel" panose="020B0503020204020204" pitchFamily="34" charset="0"/>
                          <a:cs typeface="FreeSans"/>
                        </a:rPr>
                        <a:t>al. 2020</a:t>
                      </a:r>
                      <a:endParaRPr lang="en-US" sz="1800" b="0" i="0" dirty="0">
                        <a:solidFill>
                          <a:schemeClr val="tx1"/>
                        </a:solidFill>
                        <a:latin typeface="Corbel" panose="020B0503020204020204" pitchFamily="34" charset="0"/>
                        <a:cs typeface="FreeSans"/>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6510" algn="ct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a:solidFill>
                        <a:srgbClr val="9E9E9E"/>
                      </a:solidFill>
                      <a:prstDash val="soli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a:solidFill>
                        <a:srgbClr val="9E9E9E"/>
                      </a:solidFill>
                      <a:prstDash val="soli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60960" algn="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a:solidFill>
                        <a:srgbClr val="9E9E9E"/>
                      </a:solidFill>
                      <a:prstDash val="soli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a:solidFill>
                        <a:srgbClr val="9E9E9E"/>
                      </a:solidFill>
                      <a:prstDash val="soli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471170057"/>
                  </a:ext>
                </a:extLst>
              </a:tr>
            </a:tbl>
          </a:graphicData>
        </a:graphic>
      </p:graphicFrame>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8BEB82D-525C-CB4B-A5E6-DEB4CC1DB974}"/>
                  </a:ext>
                </a:extLst>
              </p:cNvPr>
              <p:cNvSpPr txBox="1"/>
              <p:nvPr/>
            </p:nvSpPr>
            <p:spPr>
              <a:xfrm>
                <a:off x="3595366" y="1786466"/>
                <a:ext cx="1841469" cy="399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𝑁</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0.73</m:t>
                          </m:r>
                        </m:sup>
                      </m:sSup>
                    </m:oMath>
                  </m:oMathPara>
                </a14:m>
                <a:endParaRPr lang="en-US" sz="1800" dirty="0"/>
              </a:p>
            </p:txBody>
          </p:sp>
        </mc:Choice>
        <mc:Fallback>
          <p:sp>
            <p:nvSpPr>
              <p:cNvPr id="4" name="TextBox 3">
                <a:extLst>
                  <a:ext uri="{FF2B5EF4-FFF2-40B4-BE49-F238E27FC236}">
                    <a16:creationId xmlns:a16="http://schemas.microsoft.com/office/drawing/2014/main" id="{28BEB82D-525C-CB4B-A5E6-DEB4CC1DB974}"/>
                  </a:ext>
                </a:extLst>
              </p:cNvPr>
              <p:cNvSpPr txBox="1">
                <a:spLocks noRot="1" noChangeAspect="1" noMove="1" noResize="1" noEditPoints="1" noAdjustHandles="1" noChangeArrowheads="1" noChangeShapeType="1" noTextEdit="1"/>
              </p:cNvSpPr>
              <p:nvPr/>
            </p:nvSpPr>
            <p:spPr>
              <a:xfrm>
                <a:off x="3595366" y="1786466"/>
                <a:ext cx="1841469" cy="399533"/>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23B9119-14C4-3A75-A7B8-6435634D8332}"/>
                  </a:ext>
                </a:extLst>
              </p:cNvPr>
              <p:cNvSpPr txBox="1"/>
              <p:nvPr/>
            </p:nvSpPr>
            <p:spPr>
              <a:xfrm>
                <a:off x="5961175" y="1786740"/>
                <a:ext cx="1841469" cy="399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0.27</m:t>
                          </m:r>
                        </m:sup>
                      </m:sSup>
                    </m:oMath>
                  </m:oMathPara>
                </a14:m>
                <a:endParaRPr lang="en-US" sz="1800" dirty="0"/>
              </a:p>
            </p:txBody>
          </p:sp>
        </mc:Choice>
        <mc:Fallback>
          <p:sp>
            <p:nvSpPr>
              <p:cNvPr id="8" name="TextBox 7">
                <a:extLst>
                  <a:ext uri="{FF2B5EF4-FFF2-40B4-BE49-F238E27FC236}">
                    <a16:creationId xmlns:a16="http://schemas.microsoft.com/office/drawing/2014/main" id="{323B9119-14C4-3A75-A7B8-6435634D8332}"/>
                  </a:ext>
                </a:extLst>
              </p:cNvPr>
              <p:cNvSpPr txBox="1">
                <a:spLocks noRot="1" noChangeAspect="1" noMove="1" noResize="1" noEditPoints="1" noAdjustHandles="1" noChangeArrowheads="1" noChangeShapeType="1" noTextEdit="1"/>
              </p:cNvSpPr>
              <p:nvPr/>
            </p:nvSpPr>
            <p:spPr>
              <a:xfrm>
                <a:off x="5961175" y="1786740"/>
                <a:ext cx="1841469" cy="399533"/>
              </a:xfrm>
              <a:prstGeom prst="rect">
                <a:avLst/>
              </a:prstGeom>
              <a:blipFill>
                <a:blip r:embed="rId5"/>
                <a:stretch>
                  <a:fillRect b="-606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5109502-65B7-531B-A22F-D6F0F0DEC941}"/>
              </a:ext>
            </a:extLst>
          </p:cNvPr>
          <p:cNvSpPr/>
          <p:nvPr/>
        </p:nvSpPr>
        <p:spPr>
          <a:xfrm>
            <a:off x="5213554" y="3604436"/>
            <a:ext cx="435935" cy="25518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[MASK]</a:t>
            </a:r>
          </a:p>
        </p:txBody>
      </p:sp>
      <p:sp>
        <p:nvSpPr>
          <p:cNvPr id="10" name="Rectangle 9">
            <a:extLst>
              <a:ext uri="{FF2B5EF4-FFF2-40B4-BE49-F238E27FC236}">
                <a16:creationId xmlns:a16="http://schemas.microsoft.com/office/drawing/2014/main" id="{B2C53686-3B45-163D-F163-A3DB4223DE7C}"/>
              </a:ext>
            </a:extLst>
          </p:cNvPr>
          <p:cNvSpPr/>
          <p:nvPr/>
        </p:nvSpPr>
        <p:spPr>
          <a:xfrm>
            <a:off x="6526636" y="3593803"/>
            <a:ext cx="435935" cy="25518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[MASK]</a:t>
            </a:r>
          </a:p>
        </p:txBody>
      </p:sp>
    </p:spTree>
    <p:extLst>
      <p:ext uri="{BB962C8B-B14F-4D97-AF65-F5344CB8AC3E}">
        <p14:creationId xmlns:p14="http://schemas.microsoft.com/office/powerpoint/2010/main" val="20397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272C-DD70-A1C6-8AEF-CEC0D1146BB7}"/>
              </a:ext>
            </a:extLst>
          </p:cNvPr>
          <p:cNvSpPr>
            <a:spLocks noGrp="1"/>
          </p:cNvSpPr>
          <p:nvPr>
            <p:ph type="title"/>
          </p:nvPr>
        </p:nvSpPr>
        <p:spPr/>
        <p:txBody>
          <a:bodyPr/>
          <a:lstStyle/>
          <a:p>
            <a:r>
              <a:rPr lang="en-US" dirty="0"/>
              <a:t>However …</a:t>
            </a:r>
          </a:p>
        </p:txBody>
      </p:sp>
      <p:sp>
        <p:nvSpPr>
          <p:cNvPr id="3" name="Text Placeholder 2">
            <a:extLst>
              <a:ext uri="{FF2B5EF4-FFF2-40B4-BE49-F238E27FC236}">
                <a16:creationId xmlns:a16="http://schemas.microsoft.com/office/drawing/2014/main" id="{956012A7-D7FD-EB82-E727-D44FAAD5CC3B}"/>
              </a:ext>
            </a:extLst>
          </p:cNvPr>
          <p:cNvSpPr>
            <a:spLocks noGrp="1"/>
          </p:cNvSpPr>
          <p:nvPr>
            <p:ph type="body" sz="quarter" idx="16"/>
          </p:nvPr>
        </p:nvSpPr>
        <p:spPr/>
        <p:txBody>
          <a:bodyPr/>
          <a:lstStyle/>
          <a:p>
            <a:r>
              <a:rPr lang="en-US" dirty="0"/>
              <a:t>In 2022 a Hoffmann et al. from DeepMind showed a different set of scaling laws.</a:t>
            </a:r>
          </a:p>
        </p:txBody>
      </p:sp>
    </p:spTree>
    <p:extLst>
      <p:ext uri="{BB962C8B-B14F-4D97-AF65-F5344CB8AC3E}">
        <p14:creationId xmlns:p14="http://schemas.microsoft.com/office/powerpoint/2010/main" val="277757272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4CEA-19F2-5B8E-E296-974A8F532BC8}"/>
              </a:ext>
            </a:extLst>
          </p:cNvPr>
          <p:cNvSpPr>
            <a:spLocks noGrp="1"/>
          </p:cNvSpPr>
          <p:nvPr>
            <p:ph type="title"/>
          </p:nvPr>
        </p:nvSpPr>
        <p:spPr/>
        <p:txBody>
          <a:bodyPr>
            <a:normAutofit/>
          </a:bodyPr>
          <a:lstStyle/>
          <a:p>
            <a:r>
              <a:rPr lang="en-US" spc="-25" dirty="0"/>
              <a:t>Scaling Laws: Hoﬀmann et al. </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D28D65-D197-6BF4-83AE-01EF3A5EC3E5}"/>
                  </a:ext>
                </a:extLst>
              </p:cNvPr>
              <p:cNvSpPr>
                <a:spLocks noGrp="1"/>
              </p:cNvSpPr>
              <p:nvPr>
                <p:ph type="body" sz="quarter" idx="16"/>
              </p:nvPr>
            </p:nvSpPr>
            <p:spPr>
              <a:xfrm>
                <a:off x="533919" y="1390650"/>
                <a:ext cx="8085415" cy="3474354"/>
              </a:xfrm>
            </p:spPr>
            <p:txBody>
              <a:bodyPr>
                <a:normAutofit/>
              </a:bodyPr>
              <a:lstStyle/>
              <a:p>
                <a:r>
                  <a:rPr lang="en-US" dirty="0"/>
                  <a:t>Optimal model size and optimal number of tokens, for a given compute budget</a:t>
                </a:r>
              </a:p>
              <a:p>
                <a:endParaRPr lang="en-US" dirty="0"/>
              </a:p>
              <a:p>
                <a:endParaRPr lang="en-US" dirty="0"/>
              </a:p>
              <a:p>
                <a:endParaRPr lang="en-US" dirty="0"/>
              </a:p>
              <a:p>
                <a:pPr marL="0" indent="0" algn="ctr">
                  <a:lnSpc>
                    <a:spcPct val="100000"/>
                  </a:lnSpc>
                  <a:spcBef>
                    <a:spcPts val="100"/>
                  </a:spcBef>
                  <a:buNone/>
                </a:pPr>
                <a:endParaRPr lang="en-US" sz="1800" spc="20" dirty="0">
                  <a:solidFill>
                    <a:srgbClr val="606060"/>
                  </a:solidFill>
                  <a:latin typeface="Courier New"/>
                  <a:cs typeface="Courier New"/>
                </a:endParaRPr>
              </a:p>
              <a:p>
                <a:pPr marL="0" indent="0" algn="ctr">
                  <a:lnSpc>
                    <a:spcPct val="100000"/>
                  </a:lnSpc>
                  <a:spcBef>
                    <a:spcPts val="100"/>
                  </a:spcBef>
                  <a:buNone/>
                </a:pP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𝑁</m:t>
                        </m:r>
                      </m:e>
                      <m:sub>
                        <m:r>
                          <m:rPr>
                            <m:sty m:val="p"/>
                          </m:rPr>
                          <a:rPr lang="en-US" sz="1800" b="0" i="0" smtClean="0">
                            <a:solidFill>
                              <a:schemeClr val="tx1"/>
                            </a:solidFill>
                            <a:latin typeface="Cambria Math" panose="02040503050406030204" pitchFamily="18" charset="0"/>
                          </a:rPr>
                          <m:t>opt</m:t>
                        </m:r>
                      </m:sub>
                    </m:sSub>
                  </m:oMath>
                </a14:m>
                <a:r>
                  <a:rPr lang="en-US" sz="1800" spc="30" baseline="-30092" dirty="0">
                    <a:solidFill>
                      <a:schemeClr val="tx1"/>
                    </a:solidFill>
                    <a:latin typeface="Courier New"/>
                    <a:cs typeface="Courier New"/>
                  </a:rPr>
                  <a:t> </a:t>
                </a:r>
                <a:r>
                  <a:rPr lang="en-US" sz="1800" spc="20" dirty="0">
                    <a:solidFill>
                      <a:schemeClr val="tx1"/>
                    </a:solidFill>
                    <a:latin typeface="Corbel" panose="020B0503020204020204" pitchFamily="34" charset="0"/>
                    <a:cs typeface="FreeSans"/>
                  </a:rPr>
                  <a:t>exponent </a:t>
                </a:r>
                <a:r>
                  <a:rPr lang="en-US" sz="1800" dirty="0">
                    <a:solidFill>
                      <a:srgbClr val="606060"/>
                    </a:solidFill>
                    <a:latin typeface="Corbel" panose="020B0503020204020204" pitchFamily="34" charset="0"/>
                    <a:cs typeface="AoyagiKouzanFontT"/>
                  </a:rPr>
                  <a:t>≅ </a:t>
                </a:r>
                <a:r>
                  <a:rPr lang="en-US" sz="1800" spc="-155" dirty="0">
                    <a:solidFill>
                      <a:schemeClr val="tx1"/>
                    </a:solidFill>
                    <a:latin typeface="Corbel" panose="020B0503020204020204" pitchFamily="34" charset="0"/>
                    <a:cs typeface="FreeSans"/>
                  </a:rPr>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𝐷</m:t>
                        </m:r>
                      </m:e>
                      <m:sub>
                        <m:r>
                          <m:rPr>
                            <m:sty m:val="p"/>
                          </m:rPr>
                          <a:rPr lang="en-US" sz="1800">
                            <a:solidFill>
                              <a:schemeClr val="tx1"/>
                            </a:solidFill>
                            <a:latin typeface="Cambria Math" panose="02040503050406030204" pitchFamily="18" charset="0"/>
                          </a:rPr>
                          <m:t>opt</m:t>
                        </m:r>
                      </m:sub>
                    </m:sSub>
                  </m:oMath>
                </a14:m>
                <a:r>
                  <a:rPr lang="en-US" sz="1800" spc="-359" baseline="-30092" dirty="0">
                    <a:solidFill>
                      <a:schemeClr val="tx1"/>
                    </a:solidFill>
                    <a:latin typeface="Courier New"/>
                    <a:cs typeface="Courier New"/>
                  </a:rPr>
                  <a:t> </a:t>
                </a:r>
                <a:r>
                  <a:rPr lang="en-US" sz="1800" spc="35" dirty="0">
                    <a:solidFill>
                      <a:schemeClr val="tx1"/>
                    </a:solidFill>
                    <a:latin typeface="Corbel" panose="020B0503020204020204" pitchFamily="34" charset="0"/>
                    <a:cs typeface="FreeSans"/>
                  </a:rPr>
                  <a:t>exponent</a:t>
                </a:r>
                <a:endParaRPr lang="en-US" dirty="0"/>
              </a:p>
              <a:p>
                <a:pPr marL="38100">
                  <a:lnSpc>
                    <a:spcPct val="120000"/>
                  </a:lnSpc>
                  <a:spcBef>
                    <a:spcPts val="1520"/>
                  </a:spcBef>
                </a:pPr>
                <a:r>
                  <a:rPr lang="en-US" dirty="0"/>
                  <a:t>Compute and tokens should increase </a:t>
                </a:r>
                <a:r>
                  <a:rPr lang="en-US" dirty="0">
                    <a:solidFill>
                      <a:srgbClr val="C00000"/>
                    </a:solidFill>
                  </a:rPr>
                  <a:t>at the same rate</a:t>
                </a:r>
                <a:r>
                  <a:rPr lang="en-US" dirty="0"/>
                  <a:t>.</a:t>
                </a:r>
              </a:p>
              <a:p>
                <a:pPr marL="495300" lvl="1">
                  <a:lnSpc>
                    <a:spcPct val="120000"/>
                  </a:lnSpc>
                </a:pPr>
                <a:r>
                  <a:rPr lang="en-US" b="1" dirty="0"/>
                  <a:t>Example 1: </a:t>
                </a:r>
                <a:r>
                  <a:rPr lang="en-US" dirty="0"/>
                  <a:t>Given 10x compute, grow N by 3.2x and D by 3.2x</a:t>
                </a:r>
              </a:p>
              <a:p>
                <a:pPr marL="495300" lvl="1">
                  <a:lnSpc>
                    <a:spcPct val="120000"/>
                  </a:lnSpc>
                </a:pPr>
                <a:r>
                  <a:rPr lang="en-US" b="1" dirty="0"/>
                  <a:t>Example 2: </a:t>
                </a:r>
                <a:r>
                  <a:rPr lang="en-US" dirty="0"/>
                  <a:t>Given 100x compute, grow N by 10x and D by 10x</a:t>
                </a:r>
              </a:p>
              <a:p>
                <a:pPr marL="495300" lvl="1">
                  <a:lnSpc>
                    <a:spcPct val="120000"/>
                  </a:lnSpc>
                </a:pPr>
                <a:endParaRPr lang="en-US" dirty="0"/>
              </a:p>
            </p:txBody>
          </p:sp>
        </mc:Choice>
        <mc:Fallback>
          <p:sp>
            <p:nvSpPr>
              <p:cNvPr id="3" name="Content Placeholder 2">
                <a:extLst>
                  <a:ext uri="{FF2B5EF4-FFF2-40B4-BE49-F238E27FC236}">
                    <a16:creationId xmlns:a16="http://schemas.microsoft.com/office/drawing/2014/main" id="{EFD28D65-D197-6BF4-83AE-01EF3A5EC3E5}"/>
                  </a:ext>
                </a:extLst>
              </p:cNvPr>
              <p:cNvSpPr>
                <a:spLocks noGrp="1" noRot="1" noChangeAspect="1" noMove="1" noResize="1" noEditPoints="1" noAdjustHandles="1" noChangeArrowheads="1" noChangeShapeType="1" noTextEdit="1"/>
              </p:cNvSpPr>
              <p:nvPr>
                <p:ph type="body" sz="quarter" idx="16"/>
              </p:nvPr>
            </p:nvSpPr>
            <p:spPr>
              <a:xfrm>
                <a:off x="533919" y="1390650"/>
                <a:ext cx="8085415" cy="3474354"/>
              </a:xfrm>
              <a:blipFill>
                <a:blip r:embed="rId2"/>
                <a:stretch>
                  <a:fillRect l="-471" t="-1091"/>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C425A3F0-C0E4-B863-4BC0-6BDFAC491AD8}"/>
              </a:ext>
            </a:extLst>
          </p:cNvPr>
          <p:cNvGraphicFramePr>
            <a:graphicFrameLocks noGrp="1"/>
          </p:cNvGraphicFramePr>
          <p:nvPr/>
        </p:nvGraphicFramePr>
        <p:xfrm>
          <a:off x="917866" y="1762125"/>
          <a:ext cx="7238998" cy="914298"/>
        </p:xfrm>
        <a:graphic>
          <a:graphicData uri="http://schemas.openxmlformats.org/drawingml/2006/table">
            <a:tbl>
              <a:tblPr firstRow="1" bandRow="1">
                <a:tableStyleId>{2D5ABB26-0587-4C30-8999-92F81FD0307C}</a:tableStyleId>
              </a:tblPr>
              <a:tblGrid>
                <a:gridCol w="2413000">
                  <a:extLst>
                    <a:ext uri="{9D8B030D-6E8A-4147-A177-3AD203B41FA5}">
                      <a16:colId xmlns:a16="http://schemas.microsoft.com/office/drawing/2014/main" val="1283247256"/>
                    </a:ext>
                  </a:extLst>
                </a:gridCol>
                <a:gridCol w="565785">
                  <a:extLst>
                    <a:ext uri="{9D8B030D-6E8A-4147-A177-3AD203B41FA5}">
                      <a16:colId xmlns:a16="http://schemas.microsoft.com/office/drawing/2014/main" val="805148681"/>
                    </a:ext>
                  </a:extLst>
                </a:gridCol>
                <a:gridCol w="365760">
                  <a:extLst>
                    <a:ext uri="{9D8B030D-6E8A-4147-A177-3AD203B41FA5}">
                      <a16:colId xmlns:a16="http://schemas.microsoft.com/office/drawing/2014/main" val="305429281"/>
                    </a:ext>
                  </a:extLst>
                </a:gridCol>
                <a:gridCol w="1481454">
                  <a:extLst>
                    <a:ext uri="{9D8B030D-6E8A-4147-A177-3AD203B41FA5}">
                      <a16:colId xmlns:a16="http://schemas.microsoft.com/office/drawing/2014/main" val="1894133960"/>
                    </a:ext>
                  </a:extLst>
                </a:gridCol>
                <a:gridCol w="565785">
                  <a:extLst>
                    <a:ext uri="{9D8B030D-6E8A-4147-A177-3AD203B41FA5}">
                      <a16:colId xmlns:a16="http://schemas.microsoft.com/office/drawing/2014/main" val="1238035102"/>
                    </a:ext>
                  </a:extLst>
                </a:gridCol>
                <a:gridCol w="365760">
                  <a:extLst>
                    <a:ext uri="{9D8B030D-6E8A-4147-A177-3AD203B41FA5}">
                      <a16:colId xmlns:a16="http://schemas.microsoft.com/office/drawing/2014/main" val="2381563346"/>
                    </a:ext>
                  </a:extLst>
                </a:gridCol>
                <a:gridCol w="1481454">
                  <a:extLst>
                    <a:ext uri="{9D8B030D-6E8A-4147-A177-3AD203B41FA5}">
                      <a16:colId xmlns:a16="http://schemas.microsoft.com/office/drawing/2014/main" val="2402469707"/>
                    </a:ext>
                  </a:extLst>
                </a:gridCol>
              </a:tblGrid>
              <a:tr h="457149">
                <a:tc>
                  <a:txBody>
                    <a:bodyPr/>
                    <a:lstStyle/>
                    <a:p>
                      <a:pPr marL="85090" algn="ctr">
                        <a:lnSpc>
                          <a:spcPct val="100000"/>
                        </a:lnSpc>
                        <a:spcBef>
                          <a:spcPts val="600"/>
                        </a:spcBef>
                      </a:pPr>
                      <a:r>
                        <a:rPr lang="en-US" sz="1800" b="0" i="0" spc="-30" dirty="0">
                          <a:solidFill>
                            <a:schemeClr val="tx1"/>
                          </a:solidFill>
                          <a:latin typeface="Corbel" panose="020B0503020204020204" pitchFamily="34" charset="0"/>
                          <a:cs typeface="FreeSans"/>
                        </a:rPr>
                        <a:t>Kaplan </a:t>
                      </a:r>
                      <a:r>
                        <a:rPr lang="en-US" sz="1800" b="0" i="0" spc="10" dirty="0">
                          <a:solidFill>
                            <a:schemeClr val="tx1"/>
                          </a:solidFill>
                          <a:latin typeface="Corbel" panose="020B0503020204020204" pitchFamily="34" charset="0"/>
                          <a:cs typeface="FreeSans"/>
                        </a:rPr>
                        <a:t>et.</a:t>
                      </a:r>
                      <a:r>
                        <a:rPr lang="en-US" sz="1800" b="0" i="0" spc="40" dirty="0">
                          <a:solidFill>
                            <a:schemeClr val="tx1"/>
                          </a:solidFill>
                          <a:latin typeface="Corbel" panose="020B0503020204020204" pitchFamily="34" charset="0"/>
                          <a:cs typeface="FreeSans"/>
                        </a:rPr>
                        <a:t> </a:t>
                      </a:r>
                      <a:r>
                        <a:rPr lang="en-US" sz="1800" b="0" i="0" spc="-35" dirty="0">
                          <a:solidFill>
                            <a:schemeClr val="tx1"/>
                          </a:solidFill>
                          <a:latin typeface="Corbel" panose="020B0503020204020204" pitchFamily="34" charset="0"/>
                          <a:cs typeface="FreeSans"/>
                        </a:rPr>
                        <a:t>al. 2020</a:t>
                      </a:r>
                      <a:endParaRPr lang="en-US" sz="1800" b="0" i="0" dirty="0">
                        <a:solidFill>
                          <a:schemeClr val="tx1"/>
                        </a:solidFill>
                        <a:latin typeface="Corbel" panose="020B0503020204020204" pitchFamily="34" charset="0"/>
                        <a:cs typeface="FreeSans"/>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6510" algn="ct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a:solidFill>
                        <a:srgbClr val="9E9E9E"/>
                      </a:solidFill>
                      <a:prstDash val="soli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a:solidFill>
                        <a:srgbClr val="9E9E9E"/>
                      </a:solidFill>
                      <a:prstDash val="soli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60960" algn="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a:solidFill>
                        <a:srgbClr val="9E9E9E"/>
                      </a:solidFill>
                      <a:prstDash val="soli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a:solidFill>
                        <a:srgbClr val="9E9E9E"/>
                      </a:solidFill>
                      <a:prstDash val="soli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471170057"/>
                  </a:ext>
                </a:extLst>
              </a:tr>
              <a:tr h="457149">
                <a:tc>
                  <a:txBody>
                    <a:bodyPr/>
                    <a:lstStyle/>
                    <a:p>
                      <a:pPr marL="85090" algn="ctr">
                        <a:lnSpc>
                          <a:spcPct val="100000"/>
                        </a:lnSpc>
                        <a:spcBef>
                          <a:spcPts val="600"/>
                        </a:spcBef>
                      </a:pPr>
                      <a:r>
                        <a:rPr sz="1800" b="0" i="0" spc="25" dirty="0">
                          <a:solidFill>
                            <a:schemeClr val="tx1"/>
                          </a:solidFill>
                          <a:latin typeface="Corbel" panose="020B0503020204020204" pitchFamily="34" charset="0"/>
                          <a:cs typeface="FreeSans"/>
                        </a:rPr>
                        <a:t>Hoﬀmann </a:t>
                      </a:r>
                      <a:r>
                        <a:rPr sz="1800" b="0" i="0" spc="10" dirty="0">
                          <a:solidFill>
                            <a:schemeClr val="tx1"/>
                          </a:solidFill>
                          <a:latin typeface="Corbel" panose="020B0503020204020204" pitchFamily="34" charset="0"/>
                          <a:cs typeface="FreeSans"/>
                        </a:rPr>
                        <a:t>et.</a:t>
                      </a:r>
                      <a:r>
                        <a:rPr sz="1800" b="0" i="0" spc="-15" dirty="0">
                          <a:solidFill>
                            <a:schemeClr val="tx1"/>
                          </a:solidFill>
                          <a:latin typeface="Corbel" panose="020B0503020204020204" pitchFamily="34" charset="0"/>
                          <a:cs typeface="FreeSans"/>
                        </a:rPr>
                        <a:t> </a:t>
                      </a:r>
                      <a:r>
                        <a:rPr sz="1800" b="0" i="0" spc="-35" dirty="0">
                          <a:solidFill>
                            <a:schemeClr val="tx1"/>
                          </a:solidFill>
                          <a:latin typeface="Corbel" panose="020B0503020204020204" pitchFamily="34" charset="0"/>
                          <a:cs typeface="FreeSans"/>
                        </a:rPr>
                        <a:t>al.,</a:t>
                      </a:r>
                      <a:r>
                        <a:rPr lang="en-US" sz="1800" b="0" i="0" spc="-35" dirty="0">
                          <a:solidFill>
                            <a:schemeClr val="tx1"/>
                          </a:solidFill>
                          <a:latin typeface="Corbel" panose="020B0503020204020204" pitchFamily="34" charset="0"/>
                          <a:cs typeface="FreeSans"/>
                        </a:rPr>
                        <a:t> 2021</a:t>
                      </a:r>
                      <a:endParaRPr sz="1800" b="0" i="0" dirty="0">
                        <a:solidFill>
                          <a:schemeClr val="tx1"/>
                        </a:solidFill>
                        <a:latin typeface="Corbel" panose="020B0503020204020204" pitchFamily="34" charset="0"/>
                        <a:cs typeface="FreeSans"/>
                      </a:endParaRPr>
                    </a:p>
                  </a:txBody>
                  <a:tcPr marL="0" marR="0" marT="7620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16510" algn="ct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0" marR="60960" algn="l" defTabSz="685800" rtl="0" eaLnBrk="1" latinLnBrk="0" hangingPunct="1">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extLst>
                  <a:ext uri="{0D108BD9-81ED-4DB2-BD59-A6C34878D82A}">
                    <a16:rowId xmlns:a16="http://schemas.microsoft.com/office/drawing/2014/main" val="3442721117"/>
                  </a:ext>
                </a:extLst>
              </a:tr>
            </a:tbl>
          </a:graphicData>
        </a:graphic>
      </p:graphicFrame>
      <p:sp>
        <p:nvSpPr>
          <p:cNvPr id="6" name="Google Shape;138;g1501cc781cf_0_0">
            <a:extLst>
              <a:ext uri="{FF2B5EF4-FFF2-40B4-BE49-F238E27FC236}">
                <a16:creationId xmlns:a16="http://schemas.microsoft.com/office/drawing/2014/main" id="{9E17C72B-ACEB-59DD-93E9-A3B9E495155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TextBox 6">
            <a:extLst>
              <a:ext uri="{FF2B5EF4-FFF2-40B4-BE49-F238E27FC236}">
                <a16:creationId xmlns:a16="http://schemas.microsoft.com/office/drawing/2014/main" id="{63760DBB-B04C-71BC-AC4A-67DBC9ADDCF8}"/>
              </a:ext>
            </a:extLst>
          </p:cNvPr>
          <p:cNvSpPr txBox="1"/>
          <p:nvPr/>
        </p:nvSpPr>
        <p:spPr>
          <a:xfrm>
            <a:off x="6370575" y="305945"/>
            <a:ext cx="3127678" cy="738664"/>
          </a:xfrm>
          <a:prstGeom prst="rect">
            <a:avLst/>
          </a:prstGeom>
          <a:noFill/>
        </p:spPr>
        <p:txBody>
          <a:bodyPr wrap="square">
            <a:spAutoFit/>
          </a:bodyPr>
          <a:lstStyle/>
          <a:p>
            <a:r>
              <a:rPr lang="en-US" dirty="0">
                <a:latin typeface="Corbel" panose="020B0503020204020204" pitchFamily="34" charset="0"/>
                <a:ea typeface="Tahoma" panose="020B0604030504040204" pitchFamily="34" charset="0"/>
                <a:cs typeface="Consolas" panose="020B0609020204030204" pitchFamily="49" charset="0"/>
              </a:rPr>
              <a:t>N: number of model parameters </a:t>
            </a:r>
          </a:p>
          <a:p>
            <a:r>
              <a:rPr lang="en-US" dirty="0">
                <a:latin typeface="Corbel" panose="020B0503020204020204" pitchFamily="34" charset="0"/>
                <a:ea typeface="Tahoma" panose="020B0604030504040204" pitchFamily="34" charset="0"/>
                <a:cs typeface="Consolas" panose="020B0609020204030204" pitchFamily="49" charset="0"/>
              </a:rPr>
              <a:t>C: compute </a:t>
            </a:r>
          </a:p>
          <a:p>
            <a:r>
              <a:rPr lang="en-US" dirty="0">
                <a:latin typeface="Corbel" panose="020B0503020204020204" pitchFamily="34" charset="0"/>
                <a:ea typeface="Tahoma" panose="020B0604030504040204" pitchFamily="34" charset="0"/>
                <a:cs typeface="Consolas" panose="020B0609020204030204" pitchFamily="49" charset="0"/>
              </a:rPr>
              <a:t>D: dataset size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459A057-38CB-A906-A98F-9C8B6D9FE7D7}"/>
                  </a:ext>
                </a:extLst>
              </p:cNvPr>
              <p:cNvSpPr txBox="1"/>
              <p:nvPr/>
            </p:nvSpPr>
            <p:spPr>
              <a:xfrm>
                <a:off x="3595366" y="1786466"/>
                <a:ext cx="1841469" cy="399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𝑁</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0.73</m:t>
                          </m:r>
                        </m:sup>
                      </m:sSup>
                    </m:oMath>
                  </m:oMathPara>
                </a14:m>
                <a:endParaRPr lang="en-US" sz="1800" dirty="0"/>
              </a:p>
            </p:txBody>
          </p:sp>
        </mc:Choice>
        <mc:Fallback>
          <p:sp>
            <p:nvSpPr>
              <p:cNvPr id="4" name="TextBox 3">
                <a:extLst>
                  <a:ext uri="{FF2B5EF4-FFF2-40B4-BE49-F238E27FC236}">
                    <a16:creationId xmlns:a16="http://schemas.microsoft.com/office/drawing/2014/main" id="{5459A057-38CB-A906-A98F-9C8B6D9FE7D7}"/>
                  </a:ext>
                </a:extLst>
              </p:cNvPr>
              <p:cNvSpPr txBox="1">
                <a:spLocks noRot="1" noChangeAspect="1" noMove="1" noResize="1" noEditPoints="1" noAdjustHandles="1" noChangeArrowheads="1" noChangeShapeType="1" noTextEdit="1"/>
              </p:cNvSpPr>
              <p:nvPr/>
            </p:nvSpPr>
            <p:spPr>
              <a:xfrm>
                <a:off x="3595366" y="1786466"/>
                <a:ext cx="1841469" cy="399533"/>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C5D64F6-C218-C178-5679-42242350912E}"/>
                  </a:ext>
                </a:extLst>
              </p:cNvPr>
              <p:cNvSpPr txBox="1"/>
              <p:nvPr/>
            </p:nvSpPr>
            <p:spPr>
              <a:xfrm>
                <a:off x="5961175" y="1786740"/>
                <a:ext cx="1841469" cy="399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0.27</m:t>
                          </m:r>
                        </m:sup>
                      </m:sSup>
                    </m:oMath>
                  </m:oMathPara>
                </a14:m>
                <a:endParaRPr lang="en-US" sz="1800" dirty="0"/>
              </a:p>
            </p:txBody>
          </p:sp>
        </mc:Choice>
        <mc:Fallback>
          <p:sp>
            <p:nvSpPr>
              <p:cNvPr id="8" name="TextBox 7">
                <a:extLst>
                  <a:ext uri="{FF2B5EF4-FFF2-40B4-BE49-F238E27FC236}">
                    <a16:creationId xmlns:a16="http://schemas.microsoft.com/office/drawing/2014/main" id="{CC5D64F6-C218-C178-5679-42242350912E}"/>
                  </a:ext>
                </a:extLst>
              </p:cNvPr>
              <p:cNvSpPr txBox="1">
                <a:spLocks noRot="1" noChangeAspect="1" noMove="1" noResize="1" noEditPoints="1" noAdjustHandles="1" noChangeArrowheads="1" noChangeShapeType="1" noTextEdit="1"/>
              </p:cNvSpPr>
              <p:nvPr/>
            </p:nvSpPr>
            <p:spPr>
              <a:xfrm>
                <a:off x="5961175" y="1786740"/>
                <a:ext cx="1841469" cy="399533"/>
              </a:xfrm>
              <a:prstGeom prst="rect">
                <a:avLst/>
              </a:prstGeom>
              <a:blipFill>
                <a:blip r:embed="rId5"/>
                <a:stretch>
                  <a:fillRect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09AD6D2-D4D4-AC3E-4A11-A341AA610F9F}"/>
                  </a:ext>
                </a:extLst>
              </p:cNvPr>
              <p:cNvSpPr txBox="1"/>
              <p:nvPr/>
            </p:nvSpPr>
            <p:spPr>
              <a:xfrm>
                <a:off x="3556382" y="2239848"/>
                <a:ext cx="1841469" cy="40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𝑁</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0.5</m:t>
                          </m:r>
                        </m:sup>
                      </m:sSup>
                    </m:oMath>
                  </m:oMathPara>
                </a14:m>
                <a:endParaRPr lang="en-US" sz="1800" dirty="0"/>
              </a:p>
            </p:txBody>
          </p:sp>
        </mc:Choice>
        <mc:Fallback>
          <p:sp>
            <p:nvSpPr>
              <p:cNvPr id="9" name="TextBox 8">
                <a:extLst>
                  <a:ext uri="{FF2B5EF4-FFF2-40B4-BE49-F238E27FC236}">
                    <a16:creationId xmlns:a16="http://schemas.microsoft.com/office/drawing/2014/main" id="{A09AD6D2-D4D4-AC3E-4A11-A341AA610F9F}"/>
                  </a:ext>
                </a:extLst>
              </p:cNvPr>
              <p:cNvSpPr txBox="1">
                <a:spLocks noRot="1" noChangeAspect="1" noMove="1" noResize="1" noEditPoints="1" noAdjustHandles="1" noChangeArrowheads="1" noChangeShapeType="1" noTextEdit="1"/>
              </p:cNvSpPr>
              <p:nvPr/>
            </p:nvSpPr>
            <p:spPr>
              <a:xfrm>
                <a:off x="3556382" y="2239848"/>
                <a:ext cx="1841469" cy="403444"/>
              </a:xfrm>
              <a:prstGeom prst="rect">
                <a:avLst/>
              </a:prstGeom>
              <a:blipFill>
                <a:blip r:embed="rId6"/>
                <a:stretch>
                  <a:fillRect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6B70C4B-23F9-D547-7AEA-AAC08F1C29AC}"/>
                  </a:ext>
                </a:extLst>
              </p:cNvPr>
              <p:cNvSpPr txBox="1"/>
              <p:nvPr/>
            </p:nvSpPr>
            <p:spPr>
              <a:xfrm>
                <a:off x="5922191" y="2240122"/>
                <a:ext cx="1841469" cy="40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0.5</m:t>
                          </m:r>
                        </m:sup>
                      </m:sSup>
                    </m:oMath>
                  </m:oMathPara>
                </a14:m>
                <a:endParaRPr lang="en-US" sz="1800" dirty="0"/>
              </a:p>
            </p:txBody>
          </p:sp>
        </mc:Choice>
        <mc:Fallback>
          <p:sp>
            <p:nvSpPr>
              <p:cNvPr id="10" name="TextBox 9">
                <a:extLst>
                  <a:ext uri="{FF2B5EF4-FFF2-40B4-BE49-F238E27FC236}">
                    <a16:creationId xmlns:a16="http://schemas.microsoft.com/office/drawing/2014/main" id="{26B70C4B-23F9-D547-7AEA-AAC08F1C29AC}"/>
                  </a:ext>
                </a:extLst>
              </p:cNvPr>
              <p:cNvSpPr txBox="1">
                <a:spLocks noRot="1" noChangeAspect="1" noMove="1" noResize="1" noEditPoints="1" noAdjustHandles="1" noChangeArrowheads="1" noChangeShapeType="1" noTextEdit="1"/>
              </p:cNvSpPr>
              <p:nvPr/>
            </p:nvSpPr>
            <p:spPr>
              <a:xfrm>
                <a:off x="5922191" y="2240122"/>
                <a:ext cx="1841469" cy="403444"/>
              </a:xfrm>
              <a:prstGeom prst="rect">
                <a:avLst/>
              </a:prstGeom>
              <a:blipFill>
                <a:blip r:embed="rId7"/>
                <a:stretch>
                  <a:fillRect b="-606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B42F7BD-7DB3-C4CD-5C1B-61F66408776B}"/>
              </a:ext>
            </a:extLst>
          </p:cNvPr>
          <p:cNvSpPr/>
          <p:nvPr/>
        </p:nvSpPr>
        <p:spPr>
          <a:xfrm>
            <a:off x="5218867" y="4081462"/>
            <a:ext cx="435935" cy="25518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[MASK]</a:t>
            </a:r>
          </a:p>
        </p:txBody>
      </p:sp>
      <p:sp>
        <p:nvSpPr>
          <p:cNvPr id="16" name="Rectangle 15">
            <a:extLst>
              <a:ext uri="{FF2B5EF4-FFF2-40B4-BE49-F238E27FC236}">
                <a16:creationId xmlns:a16="http://schemas.microsoft.com/office/drawing/2014/main" id="{C911058E-F96A-E401-544C-90C408FB184D}"/>
              </a:ext>
            </a:extLst>
          </p:cNvPr>
          <p:cNvSpPr/>
          <p:nvPr/>
        </p:nvSpPr>
        <p:spPr>
          <a:xfrm>
            <a:off x="6531949" y="4070829"/>
            <a:ext cx="435935" cy="25518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[MASK]</a:t>
            </a:r>
          </a:p>
        </p:txBody>
      </p:sp>
    </p:spTree>
    <p:extLst>
      <p:ext uri="{BB962C8B-B14F-4D97-AF65-F5344CB8AC3E}">
        <p14:creationId xmlns:p14="http://schemas.microsoft.com/office/powerpoint/2010/main" val="189137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919" y="520950"/>
            <a:ext cx="8493123" cy="443711"/>
          </a:xfrm>
          <a:prstGeom prst="rect">
            <a:avLst/>
          </a:prstGeom>
        </p:spPr>
        <p:txBody>
          <a:bodyPr vert="horz" wrap="square" lIns="0" tIns="12700" rIns="0" bIns="0" rtlCol="0">
            <a:spAutoFit/>
          </a:bodyPr>
          <a:lstStyle/>
          <a:p>
            <a:pPr marL="12700">
              <a:lnSpc>
                <a:spcPct val="100000"/>
              </a:lnSpc>
              <a:spcBef>
                <a:spcPts val="100"/>
              </a:spcBef>
            </a:pPr>
            <a:r>
              <a:rPr lang="en-US" sz="2800" spc="-25" dirty="0"/>
              <a:t>Recap</a:t>
            </a:r>
            <a:endParaRPr lang="en-US" sz="2800" spc="105" dirty="0"/>
          </a:p>
        </p:txBody>
      </p:sp>
      <p:sp>
        <p:nvSpPr>
          <p:cNvPr id="4" name="Text Placeholder 3">
            <a:extLst>
              <a:ext uri="{FF2B5EF4-FFF2-40B4-BE49-F238E27FC236}">
                <a16:creationId xmlns:a16="http://schemas.microsoft.com/office/drawing/2014/main" id="{EBC1A958-185B-E35A-BCB9-EE44CDC744E4}"/>
              </a:ext>
            </a:extLst>
          </p:cNvPr>
          <p:cNvSpPr>
            <a:spLocks noGrp="1"/>
          </p:cNvSpPr>
          <p:nvPr>
            <p:ph type="body" sz="quarter" idx="16"/>
          </p:nvPr>
        </p:nvSpPr>
        <p:spPr/>
        <p:txBody>
          <a:bodyPr/>
          <a:lstStyle/>
          <a:p>
            <a:r>
              <a:rPr lang="en-US" dirty="0"/>
              <a:t>We used to train “oversized” and “under-trained” models.</a:t>
            </a:r>
            <a:br>
              <a:rPr lang="en-US" dirty="0"/>
            </a:br>
            <a:endParaRPr lang="en-US" dirty="0"/>
          </a:p>
          <a:p>
            <a:r>
              <a:rPr lang="en-US" dirty="0"/>
              <a:t>You should scale your model at the same rate as your data. </a:t>
            </a:r>
          </a:p>
          <a:p>
            <a:endParaRPr lang="en-US" dirty="0"/>
          </a:p>
          <a:p>
            <a:r>
              <a:rPr lang="en-US" dirty="0"/>
              <a:t>For example, if you get a 100x increase in compute,</a:t>
            </a:r>
          </a:p>
          <a:p>
            <a:pPr lvl="1"/>
            <a:r>
              <a:rPr lang="en-US" dirty="0"/>
              <a:t>you should make your model 10x bigger and your data 10x bigger.</a:t>
            </a:r>
          </a:p>
          <a:p>
            <a:endParaRPr lang="en-US" dirty="0"/>
          </a:p>
          <a:p>
            <a:endParaRPr lang="en-US" dirty="0"/>
          </a:p>
        </p:txBody>
      </p:sp>
    </p:spTree>
    <p:extLst>
      <p:ext uri="{BB962C8B-B14F-4D97-AF65-F5344CB8AC3E}">
        <p14:creationId xmlns:p14="http://schemas.microsoft.com/office/powerpoint/2010/main" val="1298392354"/>
      </p:ext>
    </p:extLst>
  </p:cSld>
  <p:clrMapOvr>
    <a:masterClrMapping/>
  </p:clrMapOvr>
  <p:extLst>
    <p:ext uri="{6950BFC3-D8DA-4A85-94F7-54DA5524770B}">
      <p188:commentRel xmlns:p188="http://schemas.microsoft.com/office/powerpoint/2018/8/main" r:id="rId2"/>
    </p:ext>
  </p:extLs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919" y="520950"/>
            <a:ext cx="8493123" cy="443711"/>
          </a:xfrm>
          <a:prstGeom prst="rect">
            <a:avLst/>
          </a:prstGeom>
        </p:spPr>
        <p:txBody>
          <a:bodyPr vert="horz" wrap="square" lIns="0" tIns="12700" rIns="0" bIns="0" rtlCol="0">
            <a:spAutoFit/>
          </a:bodyPr>
          <a:lstStyle/>
          <a:p>
            <a:pPr marL="12700">
              <a:lnSpc>
                <a:spcPct val="100000"/>
              </a:lnSpc>
              <a:spcBef>
                <a:spcPts val="100"/>
              </a:spcBef>
            </a:pPr>
            <a:r>
              <a:rPr lang="en-US" sz="2800" spc="-25" dirty="0"/>
              <a:t>A Word of Caution</a:t>
            </a:r>
            <a:endParaRPr lang="en-US" sz="2800" spc="105" dirty="0"/>
          </a:p>
        </p:txBody>
      </p:sp>
      <p:sp>
        <p:nvSpPr>
          <p:cNvPr id="4" name="Text Placeholder 3">
            <a:extLst>
              <a:ext uri="{FF2B5EF4-FFF2-40B4-BE49-F238E27FC236}">
                <a16:creationId xmlns:a16="http://schemas.microsoft.com/office/drawing/2014/main" id="{EBC1A958-185B-E35A-BCB9-EE44CDC744E4}"/>
              </a:ext>
            </a:extLst>
          </p:cNvPr>
          <p:cNvSpPr>
            <a:spLocks noGrp="1"/>
          </p:cNvSpPr>
          <p:nvPr>
            <p:ph type="body" sz="quarter" idx="16"/>
          </p:nvPr>
        </p:nvSpPr>
        <p:spPr/>
        <p:txBody>
          <a:bodyPr/>
          <a:lstStyle/>
          <a:p>
            <a:r>
              <a:rPr lang="en-US" dirty="0"/>
              <a:t>While we kept referring to these as “law”, one should take them with grain of salt. </a:t>
            </a:r>
          </a:p>
          <a:p>
            <a:r>
              <a:rPr lang="en-US" dirty="0"/>
              <a:t>There are various confounding factors here:</a:t>
            </a:r>
          </a:p>
          <a:p>
            <a:pPr lvl="1"/>
            <a:r>
              <a:rPr lang="en-US" dirty="0"/>
              <a:t>Different optimizer: </a:t>
            </a:r>
            <a:r>
              <a:rPr lang="en-US" dirty="0" err="1"/>
              <a:t>AdamW</a:t>
            </a:r>
            <a:r>
              <a:rPr lang="en-US" dirty="0"/>
              <a:t> vs. Adam vs. others</a:t>
            </a:r>
          </a:p>
          <a:p>
            <a:pPr lvl="1"/>
            <a:r>
              <a:rPr lang="en-US" dirty="0"/>
              <a:t>Different tokenizers </a:t>
            </a:r>
          </a:p>
          <a:p>
            <a:pPr lvl="1"/>
            <a:r>
              <a:rPr lang="en-US" dirty="0"/>
              <a:t>Different numerical representation (e.g., bfloat16 vs float32)</a:t>
            </a:r>
          </a:p>
          <a:p>
            <a:pPr lvl="1"/>
            <a:r>
              <a:rPr lang="en-US" dirty="0"/>
              <a:t>….</a:t>
            </a:r>
          </a:p>
          <a:p>
            <a:endParaRPr lang="en-US" dirty="0"/>
          </a:p>
        </p:txBody>
      </p:sp>
    </p:spTree>
    <p:extLst>
      <p:ext uri="{BB962C8B-B14F-4D97-AF65-F5344CB8AC3E}">
        <p14:creationId xmlns:p14="http://schemas.microsoft.com/office/powerpoint/2010/main" val="2302422430"/>
      </p:ext>
    </p:extLst>
  </p:cSld>
  <p:clrMapOvr>
    <a:masterClrMapping/>
  </p:clrMapOvr>
  <p:extLst>
    <p:ext uri="{6950BFC3-D8DA-4A85-94F7-54DA5524770B}">
      <p188:commentRel xmlns:p188="http://schemas.microsoft.com/office/powerpoint/2018/8/main" r:id="rId2"/>
    </p:ext>
  </p:extLs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1D137-F965-5EB9-7DAE-DB7603EB1410}"/>
              </a:ext>
            </a:extLst>
          </p:cNvPr>
          <p:cNvSpPr>
            <a:spLocks noGrp="1"/>
          </p:cNvSpPr>
          <p:nvPr>
            <p:ph type="body" sz="quarter" idx="16"/>
          </p:nvPr>
        </p:nvSpPr>
        <p:spPr/>
        <p:txBody>
          <a:bodyPr anchor="ctr"/>
          <a:lstStyle/>
          <a:p>
            <a:pPr algn="ctr"/>
            <a:r>
              <a:rPr lang="en-US" sz="4000" dirty="0"/>
              <a:t>Is Scale All You Need?</a:t>
            </a:r>
          </a:p>
        </p:txBody>
      </p:sp>
      <p:sp>
        <p:nvSpPr>
          <p:cNvPr id="3" name="Text Placeholder 2">
            <a:extLst>
              <a:ext uri="{FF2B5EF4-FFF2-40B4-BE49-F238E27FC236}">
                <a16:creationId xmlns:a16="http://schemas.microsoft.com/office/drawing/2014/main" id="{CCDD73E3-039E-6961-BB34-A6B82BBB802B}"/>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01184962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1210-3019-CCAF-3A42-79738C2F2FBF}"/>
              </a:ext>
            </a:extLst>
          </p:cNvPr>
          <p:cNvSpPr>
            <a:spLocks noGrp="1"/>
          </p:cNvSpPr>
          <p:nvPr>
            <p:ph type="title"/>
          </p:nvPr>
        </p:nvSpPr>
        <p:spPr/>
        <p:txBody>
          <a:bodyPr anchor="ctr"/>
          <a:lstStyle/>
          <a:p>
            <a:r>
              <a:rPr lang="en-US" dirty="0"/>
              <a:t>Is Scale All We Need? </a:t>
            </a:r>
          </a:p>
        </p:txBody>
      </p:sp>
      <p:sp>
        <p:nvSpPr>
          <p:cNvPr id="5" name="Text Placeholder 4">
            <a:extLst>
              <a:ext uri="{FF2B5EF4-FFF2-40B4-BE49-F238E27FC236}">
                <a16:creationId xmlns:a16="http://schemas.microsoft.com/office/drawing/2014/main" id="{09D0BCFB-6827-3975-7C27-5511AAC0EC65}"/>
              </a:ext>
            </a:extLst>
          </p:cNvPr>
          <p:cNvSpPr>
            <a:spLocks noGrp="1"/>
          </p:cNvSpPr>
          <p:nvPr>
            <p:ph type="body" sz="quarter" idx="16"/>
          </p:nvPr>
        </p:nvSpPr>
        <p:spPr>
          <a:xfrm>
            <a:off x="533919" y="1390650"/>
            <a:ext cx="3974471" cy="3077573"/>
          </a:xfrm>
        </p:spPr>
        <p:txBody>
          <a:bodyPr/>
          <a:lstStyle/>
          <a:p>
            <a:r>
              <a:rPr lang="en-US" dirty="0"/>
              <a:t>For what purpose? </a:t>
            </a:r>
          </a:p>
          <a:p>
            <a:pPr lvl="1"/>
            <a:r>
              <a:rPr lang="en-US" dirty="0"/>
              <a:t>For building useful applications (answering simple questions, translating simple sentences) we already have good models. Not our focus. </a:t>
            </a:r>
          </a:p>
          <a:p>
            <a:endParaRPr lang="en-US" dirty="0"/>
          </a:p>
          <a:p>
            <a:pPr lvl="1"/>
            <a:r>
              <a:rPr lang="en-US" dirty="0"/>
              <a:t>General intelligence: think of an assistant that is always with you, knows what you want, assists you with anything you need. </a:t>
            </a:r>
          </a:p>
          <a:p>
            <a:endParaRPr lang="en-US" dirty="0"/>
          </a:p>
          <a:p>
            <a:endParaRPr lang="en-US" dirty="0"/>
          </a:p>
          <a:p>
            <a:endParaRPr 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4AF47F7A-7B93-ED67-F80F-E867BBC182A4}"/>
              </a:ext>
            </a:extLst>
          </p:cNvPr>
          <p:cNvPicPr>
            <a:picLocks noChangeAspect="1"/>
          </p:cNvPicPr>
          <p:nvPr/>
        </p:nvPicPr>
        <p:blipFill>
          <a:blip r:embed="rId2"/>
          <a:stretch>
            <a:fillRect/>
          </a:stretch>
        </p:blipFill>
        <p:spPr>
          <a:xfrm>
            <a:off x="4508390" y="1111256"/>
            <a:ext cx="4567809" cy="2428567"/>
          </a:xfrm>
          <a:prstGeom prst="rect">
            <a:avLst/>
          </a:prstGeom>
        </p:spPr>
      </p:pic>
      <p:sp>
        <p:nvSpPr>
          <p:cNvPr id="4" name="TextBox 3">
            <a:extLst>
              <a:ext uri="{FF2B5EF4-FFF2-40B4-BE49-F238E27FC236}">
                <a16:creationId xmlns:a16="http://schemas.microsoft.com/office/drawing/2014/main" id="{A1250996-7B14-C057-2473-383F248AAB10}"/>
              </a:ext>
            </a:extLst>
          </p:cNvPr>
          <p:cNvSpPr txBox="1"/>
          <p:nvPr/>
        </p:nvSpPr>
        <p:spPr>
          <a:xfrm>
            <a:off x="4776980" y="3895766"/>
            <a:ext cx="3833101" cy="461665"/>
          </a:xfrm>
          <a:prstGeom prst="rect">
            <a:avLst/>
          </a:prstGeom>
          <a:noFill/>
        </p:spPr>
        <p:txBody>
          <a:bodyPr wrap="none" rtlCol="0">
            <a:spAutoFit/>
          </a:bodyPr>
          <a:lstStyle/>
          <a:p>
            <a:r>
              <a:rPr lang="en-US" sz="2400" dirty="0">
                <a:solidFill>
                  <a:srgbClr val="C00000"/>
                </a:solidFill>
              </a:rPr>
              <a:t>Do you agree with Nando?</a:t>
            </a:r>
          </a:p>
        </p:txBody>
      </p:sp>
    </p:spTree>
    <p:extLst>
      <p:ext uri="{BB962C8B-B14F-4D97-AF65-F5344CB8AC3E}">
        <p14:creationId xmlns:p14="http://schemas.microsoft.com/office/powerpoint/2010/main" val="153750886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3374-E5CC-4B9D-9156-BD5D88F619A8}"/>
              </a:ext>
            </a:extLst>
          </p:cNvPr>
          <p:cNvSpPr>
            <a:spLocks noGrp="1"/>
          </p:cNvSpPr>
          <p:nvPr>
            <p:ph type="title"/>
          </p:nvPr>
        </p:nvSpPr>
        <p:spPr/>
        <p:txBody>
          <a:bodyPr/>
          <a:lstStyle/>
          <a:p>
            <a:r>
              <a:rPr lang="en-US" dirty="0"/>
              <a:t>Argument: Not Enough Compute</a:t>
            </a:r>
          </a:p>
        </p:txBody>
      </p:sp>
      <p:sp>
        <p:nvSpPr>
          <p:cNvPr id="3" name="Content Placeholder 2">
            <a:extLst>
              <a:ext uri="{FF2B5EF4-FFF2-40B4-BE49-F238E27FC236}">
                <a16:creationId xmlns:a16="http://schemas.microsoft.com/office/drawing/2014/main" id="{02422721-C64C-9CC1-753B-507B387AF176}"/>
              </a:ext>
            </a:extLst>
          </p:cNvPr>
          <p:cNvSpPr>
            <a:spLocks noGrp="1"/>
          </p:cNvSpPr>
          <p:nvPr>
            <p:ph type="body" sz="quarter" idx="16"/>
          </p:nvPr>
        </p:nvSpPr>
        <p:spPr/>
        <p:txBody>
          <a:bodyPr/>
          <a:lstStyle/>
          <a:p>
            <a:pPr marL="0" indent="0">
              <a:buNone/>
            </a:pPr>
            <a:r>
              <a:rPr lang="en-US" dirty="0"/>
              <a:t>Limitations regarding compute: </a:t>
            </a:r>
          </a:p>
          <a:p>
            <a:r>
              <a:rPr lang="en-US" dirty="0"/>
              <a:t>There is simply not enough compute available.</a:t>
            </a:r>
          </a:p>
          <a:p>
            <a:pPr lvl="1"/>
            <a:r>
              <a:rPr lang="en-US" dirty="0"/>
              <a:t>Models have been increasing 10x every year </a:t>
            </a:r>
          </a:p>
          <a:p>
            <a:pPr lvl="1"/>
            <a:r>
              <a:rPr lang="en-US" dirty="0"/>
              <a:t>Moore’s law: # of transistors on an IC doubles about every two years.</a:t>
            </a:r>
          </a:p>
          <a:p>
            <a:pPr lvl="1"/>
            <a:r>
              <a:rPr lang="en-US" dirty="0"/>
              <a:t>There are physical limits to how much faster computers can get. </a:t>
            </a:r>
          </a:p>
          <a:p>
            <a:pPr marL="0" indent="0">
              <a:buNone/>
            </a:pPr>
            <a:endParaRPr lang="en-US" dirty="0"/>
          </a:p>
          <a:p>
            <a:r>
              <a:rPr lang="en-US" dirty="0"/>
              <a:t>Even if we have the compute, scaling the compute will be quite costly. </a:t>
            </a:r>
          </a:p>
          <a:p>
            <a:endParaRPr lang="en-US" dirty="0"/>
          </a:p>
          <a:p>
            <a:r>
              <a:rPr lang="en-US" dirty="0"/>
              <a:t>Scaling compute is simply infeasible. [QED] </a:t>
            </a:r>
          </a:p>
        </p:txBody>
      </p:sp>
      <p:sp>
        <p:nvSpPr>
          <p:cNvPr id="4" name="Slide Number Placeholder 3">
            <a:extLst>
              <a:ext uri="{FF2B5EF4-FFF2-40B4-BE49-F238E27FC236}">
                <a16:creationId xmlns:a16="http://schemas.microsoft.com/office/drawing/2014/main" id="{4B93A98C-A86A-8906-68B2-64771B5D79A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338</a:t>
            </a:fld>
            <a:endParaRPr lang="en-US"/>
          </a:p>
        </p:txBody>
      </p:sp>
      <p:sp>
        <p:nvSpPr>
          <p:cNvPr id="5" name="TextBox 4">
            <a:extLst>
              <a:ext uri="{FF2B5EF4-FFF2-40B4-BE49-F238E27FC236}">
                <a16:creationId xmlns:a16="http://schemas.microsoft.com/office/drawing/2014/main" id="{29F624AA-AD26-0224-11CF-03B69B832BE7}"/>
              </a:ext>
            </a:extLst>
          </p:cNvPr>
          <p:cNvSpPr txBox="1"/>
          <p:nvPr/>
        </p:nvSpPr>
        <p:spPr>
          <a:xfrm>
            <a:off x="5462546" y="4047110"/>
            <a:ext cx="3236109" cy="507831"/>
          </a:xfrm>
          <a:prstGeom prst="rect">
            <a:avLst/>
          </a:prstGeom>
          <a:noFill/>
        </p:spPr>
        <p:txBody>
          <a:bodyPr wrap="square">
            <a:spAutoFit/>
          </a:bodyPr>
          <a:lstStyle/>
          <a:p>
            <a:r>
              <a:rPr lang="en-US" sz="2700" dirty="0">
                <a:solidFill>
                  <a:srgbClr val="C00000"/>
                </a:solidFill>
              </a:rPr>
              <a:t>Are you convinced?</a:t>
            </a:r>
          </a:p>
        </p:txBody>
      </p:sp>
    </p:spTree>
    <p:extLst>
      <p:ext uri="{BB962C8B-B14F-4D97-AF65-F5344CB8AC3E}">
        <p14:creationId xmlns:p14="http://schemas.microsoft.com/office/powerpoint/2010/main" val="323807561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3374-E5CC-4B9D-9156-BD5D88F619A8}"/>
              </a:ext>
            </a:extLst>
          </p:cNvPr>
          <p:cNvSpPr>
            <a:spLocks noGrp="1"/>
          </p:cNvSpPr>
          <p:nvPr>
            <p:ph type="title"/>
          </p:nvPr>
        </p:nvSpPr>
        <p:spPr/>
        <p:txBody>
          <a:bodyPr/>
          <a:lstStyle/>
          <a:p>
            <a:r>
              <a:rPr lang="en-US" dirty="0"/>
              <a:t>Rebutting “Not Enough Compute”</a:t>
            </a:r>
          </a:p>
        </p:txBody>
      </p:sp>
      <p:sp>
        <p:nvSpPr>
          <p:cNvPr id="3" name="Content Placeholder 2">
            <a:extLst>
              <a:ext uri="{FF2B5EF4-FFF2-40B4-BE49-F238E27FC236}">
                <a16:creationId xmlns:a16="http://schemas.microsoft.com/office/drawing/2014/main" id="{02422721-C64C-9CC1-753B-507B387AF176}"/>
              </a:ext>
            </a:extLst>
          </p:cNvPr>
          <p:cNvSpPr>
            <a:spLocks noGrp="1"/>
          </p:cNvSpPr>
          <p:nvPr>
            <p:ph type="body" sz="quarter" idx="16"/>
          </p:nvPr>
        </p:nvSpPr>
        <p:spPr/>
        <p:txBody>
          <a:bodyPr/>
          <a:lstStyle/>
          <a:p>
            <a:r>
              <a:rPr lang="en-US" dirty="0"/>
              <a:t>On insufficiency of compute resource:</a:t>
            </a:r>
          </a:p>
          <a:p>
            <a:pPr lvl="1"/>
            <a:r>
              <a:rPr lang="en-US" dirty="0"/>
              <a:t>Hardware technologies continue to progress at a rapid pace. </a:t>
            </a:r>
          </a:p>
          <a:p>
            <a:pPr lvl="1"/>
            <a:r>
              <a:rPr lang="en-US" dirty="0"/>
              <a:t>Huang’s law: advancements in GPUs happen at much faster rate than what Moore predicted. </a:t>
            </a:r>
          </a:p>
          <a:p>
            <a:pPr lvl="1"/>
            <a:r>
              <a:rPr lang="en-US" dirty="0"/>
              <a:t>So much potentials in parallel computing. </a:t>
            </a:r>
            <a:br>
              <a:rPr lang="en-US" dirty="0"/>
            </a:br>
            <a:endParaRPr lang="en-US" dirty="0"/>
          </a:p>
          <a:p>
            <a:r>
              <a:rPr lang="en-US" dirty="0"/>
              <a:t>On cost-[in]efficiency of scaling:</a:t>
            </a:r>
          </a:p>
          <a:p>
            <a:pPr lvl="1"/>
            <a:r>
              <a:rPr lang="en-US" dirty="0"/>
              <a:t>While models like GPT3 cost a lot (monetary or otherwise), their availability prevent training MANY smaller, mediocre models. </a:t>
            </a:r>
          </a:p>
          <a:p>
            <a:pPr lvl="1"/>
            <a:r>
              <a:rPr lang="en-US" dirty="0"/>
              <a:t>Therefore, it might be that the net cost of scaling large models is negative. </a:t>
            </a:r>
          </a:p>
          <a:p>
            <a:pPr lvl="2"/>
            <a:r>
              <a:rPr lang="en-US" dirty="0"/>
              <a:t>It is the case within Microsoft according to its CTO, Kevin Scott.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B93A98C-A86A-8906-68B2-64771B5D79A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339</a:t>
            </a:fld>
            <a:endParaRPr lang="en-US"/>
          </a:p>
        </p:txBody>
      </p:sp>
    </p:spTree>
    <p:extLst>
      <p:ext uri="{BB962C8B-B14F-4D97-AF65-F5344CB8AC3E}">
        <p14:creationId xmlns:p14="http://schemas.microsoft.com/office/powerpoint/2010/main" val="2037949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You</a:t>
            </a:r>
            <a:r>
              <a:rPr lang="en-US" spc="5" dirty="0">
                <a:latin typeface="Corbel" panose="020B0503020204020204" pitchFamily="34" charset="0"/>
                <a:cs typeface="Calibri"/>
              </a:rPr>
              <a:t> </a:t>
            </a:r>
            <a:r>
              <a:rPr lang="en-US" spc="-5" dirty="0">
                <a:latin typeface="Corbel" panose="020B0503020204020204" pitchFamily="34" charset="0"/>
                <a:cs typeface="Calibri"/>
              </a:rPr>
              <a:t>can</a:t>
            </a:r>
            <a:r>
              <a:rPr lang="en-US" spc="10" dirty="0">
                <a:latin typeface="Corbel" panose="020B0503020204020204" pitchFamily="34" charset="0"/>
                <a:cs typeface="Calibri"/>
              </a:rPr>
              <a:t> </a:t>
            </a:r>
            <a:r>
              <a:rPr lang="en-US" spc="-5" dirty="0">
                <a:latin typeface="Corbel" panose="020B0503020204020204" pitchFamily="34" charset="0"/>
                <a:cs typeface="Calibri"/>
              </a:rPr>
              <a:t>build</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spc="-5" dirty="0">
                <a:latin typeface="Corbel" panose="020B0503020204020204" pitchFamily="34" charset="0"/>
                <a:cs typeface="Calibri"/>
              </a:rPr>
              <a:t>simple</a:t>
            </a:r>
            <a:r>
              <a:rPr lang="en-US" spc="10" dirty="0">
                <a:latin typeface="Corbel" panose="020B0503020204020204" pitchFamily="34" charset="0"/>
                <a:cs typeface="Calibri"/>
              </a:rPr>
              <a:t> </a:t>
            </a:r>
            <a:r>
              <a:rPr lang="en-US" b="1" spc="-5" dirty="0">
                <a:solidFill>
                  <a:schemeClr val="accent1"/>
                </a:solidFill>
                <a:latin typeface="Corbel" panose="020B0503020204020204" pitchFamily="34" charset="0"/>
                <a:cs typeface="Calibri"/>
              </a:rPr>
              <a:t>tri</a:t>
            </a:r>
            <a:r>
              <a:rPr lang="en-US" spc="-5" dirty="0">
                <a:latin typeface="Corbel" panose="020B0503020204020204" pitchFamily="34" charset="0"/>
                <a:cs typeface="Calibri"/>
              </a:rPr>
              <a:t>gram</a:t>
            </a:r>
            <a:r>
              <a:rPr lang="en-US" spc="10" dirty="0">
                <a:latin typeface="Corbel" panose="020B0503020204020204" pitchFamily="34" charset="0"/>
                <a:cs typeface="Calibri"/>
              </a:rPr>
              <a:t> </a:t>
            </a:r>
            <a:r>
              <a:rPr lang="en-US" spc="-5" dirty="0">
                <a:latin typeface="Corbel" panose="020B0503020204020204" pitchFamily="34" charset="0"/>
                <a:cs typeface="Calibri"/>
              </a:rPr>
              <a:t>Language</a:t>
            </a:r>
            <a:r>
              <a:rPr lang="en-US" spc="15" dirty="0">
                <a:latin typeface="Corbel" panose="020B0503020204020204" pitchFamily="34" charset="0"/>
                <a:cs typeface="Calibri"/>
              </a:rPr>
              <a:t> </a:t>
            </a:r>
            <a:r>
              <a:rPr lang="en-US" spc="-5" dirty="0">
                <a:latin typeface="Corbel" panose="020B0503020204020204" pitchFamily="34" charset="0"/>
                <a:cs typeface="Calibri"/>
              </a:rPr>
              <a:t>Model</a:t>
            </a:r>
            <a:r>
              <a:rPr lang="en-US" dirty="0">
                <a:latin typeface="Corbel" panose="020B0503020204020204" pitchFamily="34" charset="0"/>
                <a:cs typeface="Calibri"/>
              </a:rPr>
              <a:t> </a:t>
            </a:r>
            <a:r>
              <a:rPr lang="en-US" spc="-5" dirty="0">
                <a:latin typeface="Corbel" panose="020B0503020204020204" pitchFamily="34" charset="0"/>
                <a:cs typeface="Calibri"/>
              </a:rPr>
              <a:t>over</a:t>
            </a:r>
            <a:r>
              <a:rPr lang="en-US" spc="5" dirty="0">
                <a:latin typeface="Corbel" panose="020B0503020204020204" pitchFamily="34" charset="0"/>
                <a:cs typeface="Calibri"/>
              </a:rPr>
              <a:t> </a:t>
            </a:r>
            <a:r>
              <a:rPr lang="en-US" dirty="0">
                <a:latin typeface="Corbel" panose="020B0503020204020204" pitchFamily="34" charset="0"/>
                <a:cs typeface="Calibri"/>
              </a:rPr>
              <a:t>a </a:t>
            </a:r>
            <a:r>
              <a:rPr lang="en-US" spc="-5" dirty="0">
                <a:latin typeface="Corbel" panose="020B0503020204020204" pitchFamily="34" charset="0"/>
                <a:cs typeface="Calibri"/>
              </a:rPr>
              <a:t>1.7</a:t>
            </a:r>
            <a:r>
              <a:rPr lang="en-US" dirty="0">
                <a:latin typeface="Corbel" panose="020B0503020204020204" pitchFamily="34" charset="0"/>
                <a:cs typeface="Calibri"/>
              </a:rPr>
              <a:t> </a:t>
            </a:r>
            <a:r>
              <a:rPr lang="en-US" spc="-5" dirty="0">
                <a:latin typeface="Corbel" panose="020B0503020204020204" pitchFamily="34" charset="0"/>
                <a:cs typeface="Calibri"/>
              </a:rPr>
              <a:t>million</a:t>
            </a:r>
            <a:r>
              <a:rPr lang="en-US" spc="10" dirty="0">
                <a:latin typeface="Corbel" panose="020B0503020204020204" pitchFamily="34" charset="0"/>
                <a:cs typeface="Calibri"/>
              </a:rPr>
              <a:t> </a:t>
            </a:r>
            <a:r>
              <a:rPr lang="en-US" dirty="0">
                <a:latin typeface="Corbel" panose="020B0503020204020204" pitchFamily="34" charset="0"/>
                <a:cs typeface="Calibri"/>
              </a:rPr>
              <a:t>words</a:t>
            </a:r>
            <a:r>
              <a:rPr lang="en-US" spc="5" dirty="0">
                <a:latin typeface="Corbel" panose="020B0503020204020204" pitchFamily="34" charset="0"/>
                <a:cs typeface="Calibri"/>
              </a:rPr>
              <a:t> </a:t>
            </a:r>
            <a:r>
              <a:rPr lang="en-US" spc="-5" dirty="0">
                <a:latin typeface="Corbel" panose="020B0503020204020204" pitchFamily="34" charset="0"/>
                <a:cs typeface="Calibri"/>
              </a:rPr>
              <a:t>corpus</a:t>
            </a:r>
            <a:r>
              <a:rPr lang="en-US" spc="10" dirty="0">
                <a:latin typeface="Corbel" panose="020B0503020204020204" pitchFamily="34" charset="0"/>
                <a:cs typeface="Calibri"/>
              </a:rPr>
              <a:t> </a:t>
            </a:r>
            <a:r>
              <a:rPr lang="en-US" spc="-5" dirty="0">
                <a:latin typeface="Corbel" panose="020B0503020204020204" pitchFamily="34" charset="0"/>
                <a:cs typeface="Calibri"/>
              </a:rPr>
              <a:t>in</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dirty="0">
                <a:latin typeface="Corbel" panose="020B0503020204020204" pitchFamily="34" charset="0"/>
                <a:cs typeface="Calibri"/>
              </a:rPr>
              <a:t>few</a:t>
            </a:r>
            <a:r>
              <a:rPr lang="en-US" spc="10" dirty="0">
                <a:latin typeface="Corbel" panose="020B0503020204020204" pitchFamily="34" charset="0"/>
                <a:cs typeface="Calibri"/>
              </a:rPr>
              <a:t> </a:t>
            </a:r>
            <a:r>
              <a:rPr lang="en-US" dirty="0">
                <a:latin typeface="Corbel" panose="020B0503020204020204" pitchFamily="34" charset="0"/>
                <a:cs typeface="Calibri"/>
              </a:rPr>
              <a:t>seconds </a:t>
            </a:r>
            <a:r>
              <a:rPr lang="en-US" spc="-5" dirty="0">
                <a:latin typeface="Corbel" panose="020B0503020204020204" pitchFamily="34" charset="0"/>
                <a:cs typeface="Calibri"/>
              </a:rPr>
              <a:t>on</a:t>
            </a:r>
            <a:r>
              <a:rPr lang="en-US" spc="10" dirty="0">
                <a:latin typeface="Corbel" panose="020B0503020204020204" pitchFamily="34" charset="0"/>
                <a:cs typeface="Calibri"/>
              </a:rPr>
              <a:t> </a:t>
            </a:r>
            <a:r>
              <a:rPr lang="en-US" spc="-5" dirty="0">
                <a:latin typeface="Corbel" panose="020B0503020204020204" pitchFamily="34" charset="0"/>
                <a:cs typeface="Calibri"/>
              </a:rPr>
              <a:t>your</a:t>
            </a:r>
            <a:r>
              <a:rPr lang="en-US" dirty="0">
                <a:latin typeface="Corbel" panose="020B0503020204020204" pitchFamily="34" charset="0"/>
                <a:cs typeface="Calibri"/>
              </a:rPr>
              <a:t> </a:t>
            </a:r>
            <a:r>
              <a:rPr lang="en-US" spc="-5" dirty="0">
                <a:latin typeface="Corbel" panose="020B0503020204020204" pitchFamily="34" charset="0"/>
                <a:cs typeface="Calibri"/>
              </a:rPr>
              <a:t>laptop*</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8" name="object 6">
            <a:extLst>
              <a:ext uri="{FF2B5EF4-FFF2-40B4-BE49-F238E27FC236}">
                <a16:creationId xmlns:a16="http://schemas.microsoft.com/office/drawing/2014/main" id="{BE7C6DD5-FFAD-2121-1704-E101ED4427D3}"/>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643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24"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3374-E5CC-4B9D-9156-BD5D88F619A8}"/>
              </a:ext>
            </a:extLst>
          </p:cNvPr>
          <p:cNvSpPr>
            <a:spLocks noGrp="1"/>
          </p:cNvSpPr>
          <p:nvPr>
            <p:ph type="title"/>
          </p:nvPr>
        </p:nvSpPr>
        <p:spPr/>
        <p:txBody>
          <a:bodyPr/>
          <a:lstStyle/>
          <a:p>
            <a:r>
              <a:rPr lang="en-US" dirty="0"/>
              <a:t>Argument: Not Enough Data</a:t>
            </a:r>
          </a:p>
        </p:txBody>
      </p:sp>
      <p:sp>
        <p:nvSpPr>
          <p:cNvPr id="3" name="Content Placeholder 2">
            <a:extLst>
              <a:ext uri="{FF2B5EF4-FFF2-40B4-BE49-F238E27FC236}">
                <a16:creationId xmlns:a16="http://schemas.microsoft.com/office/drawing/2014/main" id="{02422721-C64C-9CC1-753B-507B387AF176}"/>
              </a:ext>
            </a:extLst>
          </p:cNvPr>
          <p:cNvSpPr>
            <a:spLocks noGrp="1"/>
          </p:cNvSpPr>
          <p:nvPr>
            <p:ph type="body" sz="quarter" idx="16"/>
          </p:nvPr>
        </p:nvSpPr>
        <p:spPr/>
        <p:txBody>
          <a:bodyPr/>
          <a:lstStyle/>
          <a:p>
            <a:r>
              <a:rPr lang="en-US"/>
              <a:t>Hoffmann et al showed that, to be compute-optimal, </a:t>
            </a:r>
            <a:r>
              <a:rPr lang="en-US">
                <a:solidFill>
                  <a:srgbClr val="C00000"/>
                </a:solidFill>
              </a:rPr>
              <a:t>model size and training data must be scaled equally</a:t>
            </a:r>
            <a:r>
              <a:rPr lang="en-US"/>
              <a:t>. </a:t>
            </a:r>
            <a:br>
              <a:rPr lang="en-US"/>
            </a:br>
            <a:endParaRPr lang="en-US"/>
          </a:p>
          <a:p>
            <a:r>
              <a:rPr lang="en-US"/>
              <a:t>It shows that existing LLMs are severely data-starved and under-trained. </a:t>
            </a:r>
            <a:br>
              <a:rPr lang="en-US"/>
            </a:br>
            <a:endParaRPr lang="en-US"/>
          </a:p>
          <a:p>
            <a:r>
              <a:rPr lang="en-US"/>
              <a:t>Given the new scaling law, even if you pump a billions of params into a model, the gains will </a:t>
            </a:r>
            <a:r>
              <a:rPr lang="en-US">
                <a:solidFill>
                  <a:srgbClr val="C00000"/>
                </a:solidFill>
              </a:rPr>
              <a:t>not</a:t>
            </a:r>
            <a:r>
              <a:rPr lang="en-US"/>
              <a:t> compensate for more training tokens. </a:t>
            </a:r>
            <a:br>
              <a:rPr lang="en-US"/>
            </a:br>
            <a:endParaRPr lang="en-US"/>
          </a:p>
          <a:p>
            <a:r>
              <a:rPr lang="en-US"/>
              <a:t>There is simply not enough [language] data. [QED] </a:t>
            </a:r>
          </a:p>
        </p:txBody>
      </p:sp>
      <p:sp>
        <p:nvSpPr>
          <p:cNvPr id="4" name="Slide Number Placeholder 3">
            <a:extLst>
              <a:ext uri="{FF2B5EF4-FFF2-40B4-BE49-F238E27FC236}">
                <a16:creationId xmlns:a16="http://schemas.microsoft.com/office/drawing/2014/main" id="{4B93A98C-A86A-8906-68B2-64771B5D79A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340</a:t>
            </a:fld>
            <a:endParaRPr lang="en-US"/>
          </a:p>
        </p:txBody>
      </p:sp>
      <p:sp>
        <p:nvSpPr>
          <p:cNvPr id="6" name="TextBox 5">
            <a:extLst>
              <a:ext uri="{FF2B5EF4-FFF2-40B4-BE49-F238E27FC236}">
                <a16:creationId xmlns:a16="http://schemas.microsoft.com/office/drawing/2014/main" id="{E5857C21-5303-E44E-E652-438B69889120}"/>
              </a:ext>
            </a:extLst>
          </p:cNvPr>
          <p:cNvSpPr txBox="1"/>
          <p:nvPr/>
        </p:nvSpPr>
        <p:spPr>
          <a:xfrm>
            <a:off x="879408" y="4823984"/>
            <a:ext cx="7369130" cy="253916"/>
          </a:xfrm>
          <a:prstGeom prst="rect">
            <a:avLst/>
          </a:prstGeom>
          <a:noFill/>
        </p:spPr>
        <p:txBody>
          <a:bodyPr wrap="square">
            <a:spAutoFit/>
          </a:bodyPr>
          <a:lstStyle/>
          <a:p>
            <a:pPr algn="ctr"/>
            <a:r>
              <a:rPr lang="en-US" sz="1050">
                <a:solidFill>
                  <a:schemeClr val="accent3">
                    <a:lumMod val="50000"/>
                  </a:schemeClr>
                </a:solidFill>
              </a:rPr>
              <a:t>[Training Compute-Optimal Large Language Models. Hoffmann+ </a:t>
            </a:r>
            <a:r>
              <a:rPr lang="en-US" sz="1050" err="1">
                <a:solidFill>
                  <a:schemeClr val="accent3">
                    <a:lumMod val="50000"/>
                  </a:schemeClr>
                </a:solidFill>
              </a:rPr>
              <a:t>NeurIPS</a:t>
            </a:r>
            <a:r>
              <a:rPr lang="en-US" sz="1050">
                <a:solidFill>
                  <a:schemeClr val="accent3">
                    <a:lumMod val="50000"/>
                  </a:schemeClr>
                </a:solidFill>
              </a:rPr>
              <a:t>, 2022]</a:t>
            </a:r>
          </a:p>
        </p:txBody>
      </p:sp>
      <p:sp>
        <p:nvSpPr>
          <p:cNvPr id="7" name="TextBox 6">
            <a:extLst>
              <a:ext uri="{FF2B5EF4-FFF2-40B4-BE49-F238E27FC236}">
                <a16:creationId xmlns:a16="http://schemas.microsoft.com/office/drawing/2014/main" id="{92D26822-3B43-08E7-F454-32980B157AE7}"/>
              </a:ext>
            </a:extLst>
          </p:cNvPr>
          <p:cNvSpPr txBox="1"/>
          <p:nvPr/>
        </p:nvSpPr>
        <p:spPr>
          <a:xfrm>
            <a:off x="5231958" y="4047110"/>
            <a:ext cx="3466697" cy="507831"/>
          </a:xfrm>
          <a:prstGeom prst="rect">
            <a:avLst/>
          </a:prstGeom>
          <a:noFill/>
        </p:spPr>
        <p:txBody>
          <a:bodyPr wrap="square">
            <a:spAutoFit/>
          </a:bodyPr>
          <a:lstStyle/>
          <a:p>
            <a:r>
              <a:rPr lang="en-US" sz="2700" dirty="0">
                <a:solidFill>
                  <a:srgbClr val="C00000"/>
                </a:solidFill>
              </a:rPr>
              <a:t>Are you convinced?</a:t>
            </a:r>
          </a:p>
        </p:txBody>
      </p:sp>
    </p:spTree>
    <p:extLst>
      <p:ext uri="{BB962C8B-B14F-4D97-AF65-F5344CB8AC3E}">
        <p14:creationId xmlns:p14="http://schemas.microsoft.com/office/powerpoint/2010/main" val="49076630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B908-E831-13D0-1E1E-D3A11245D7CF}"/>
              </a:ext>
            </a:extLst>
          </p:cNvPr>
          <p:cNvSpPr>
            <a:spLocks noGrp="1"/>
          </p:cNvSpPr>
          <p:nvPr>
            <p:ph type="title"/>
          </p:nvPr>
        </p:nvSpPr>
        <p:spPr/>
        <p:txBody>
          <a:bodyPr/>
          <a:lstStyle/>
          <a:p>
            <a:r>
              <a:rPr lang="en-US" dirty="0"/>
              <a:t>Rebutting “Not Enough Data” </a:t>
            </a:r>
          </a:p>
        </p:txBody>
      </p:sp>
      <p:sp>
        <p:nvSpPr>
          <p:cNvPr id="3" name="Content Placeholder 2">
            <a:extLst>
              <a:ext uri="{FF2B5EF4-FFF2-40B4-BE49-F238E27FC236}">
                <a16:creationId xmlns:a16="http://schemas.microsoft.com/office/drawing/2014/main" id="{CA81A18E-2C46-CD69-A741-BF6484B495A6}"/>
              </a:ext>
            </a:extLst>
          </p:cNvPr>
          <p:cNvSpPr>
            <a:spLocks noGrp="1"/>
          </p:cNvSpPr>
          <p:nvPr>
            <p:ph type="body" sz="quarter" idx="16"/>
          </p:nvPr>
        </p:nvSpPr>
        <p:spPr/>
        <p:txBody>
          <a:bodyPr/>
          <a:lstStyle/>
          <a:p>
            <a:r>
              <a:rPr lang="en-US"/>
              <a:t>Data is growing exponentially (?)</a:t>
            </a:r>
          </a:p>
        </p:txBody>
      </p:sp>
      <p:sp>
        <p:nvSpPr>
          <p:cNvPr id="4" name="Slide Number Placeholder 3">
            <a:extLst>
              <a:ext uri="{FF2B5EF4-FFF2-40B4-BE49-F238E27FC236}">
                <a16:creationId xmlns:a16="http://schemas.microsoft.com/office/drawing/2014/main" id="{DB248F0F-BFF9-7F31-F3A8-4AE0315185F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341</a:t>
            </a:fld>
            <a:endParaRPr lang="en-US"/>
          </a:p>
        </p:txBody>
      </p:sp>
      <p:pic>
        <p:nvPicPr>
          <p:cNvPr id="5" name="Picture 2" descr="Infographic: How Many Websites Are There? | Statista">
            <a:extLst>
              <a:ext uri="{FF2B5EF4-FFF2-40B4-BE49-F238E27FC236}">
                <a16:creationId xmlns:a16="http://schemas.microsoft.com/office/drawing/2014/main" id="{66BFF6C0-1DF5-46A9-AA14-D9D8B1B135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260"/>
          <a:stretch/>
        </p:blipFill>
        <p:spPr bwMode="auto">
          <a:xfrm>
            <a:off x="5087513" y="1421911"/>
            <a:ext cx="3841929" cy="34477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line chart&#10;&#10;Description automatically generated">
            <a:extLst>
              <a:ext uri="{FF2B5EF4-FFF2-40B4-BE49-F238E27FC236}">
                <a16:creationId xmlns:a16="http://schemas.microsoft.com/office/drawing/2014/main" id="{C20B8E2A-6AFA-9311-6B54-8A2EACFA2BFB}"/>
              </a:ext>
            </a:extLst>
          </p:cNvPr>
          <p:cNvPicPr>
            <a:picLocks noChangeAspect="1"/>
          </p:cNvPicPr>
          <p:nvPr/>
        </p:nvPicPr>
        <p:blipFill>
          <a:blip r:embed="rId3"/>
          <a:stretch>
            <a:fillRect/>
          </a:stretch>
        </p:blipFill>
        <p:spPr>
          <a:xfrm>
            <a:off x="628650" y="2006840"/>
            <a:ext cx="4227223" cy="2513645"/>
          </a:xfrm>
          <a:prstGeom prst="rect">
            <a:avLst/>
          </a:prstGeom>
        </p:spPr>
      </p:pic>
      <p:sp>
        <p:nvSpPr>
          <p:cNvPr id="7" name="TextBox 6">
            <a:extLst>
              <a:ext uri="{FF2B5EF4-FFF2-40B4-BE49-F238E27FC236}">
                <a16:creationId xmlns:a16="http://schemas.microsoft.com/office/drawing/2014/main" id="{3E35F53D-43AB-BA96-30EE-2616AA26E8C4}"/>
              </a:ext>
            </a:extLst>
          </p:cNvPr>
          <p:cNvSpPr txBox="1"/>
          <p:nvPr/>
        </p:nvSpPr>
        <p:spPr>
          <a:xfrm>
            <a:off x="2196573" y="4595426"/>
            <a:ext cx="2240280" cy="253916"/>
          </a:xfrm>
          <a:prstGeom prst="rect">
            <a:avLst/>
          </a:prstGeom>
          <a:noFill/>
        </p:spPr>
        <p:txBody>
          <a:bodyPr wrap="square">
            <a:spAutoFit/>
          </a:bodyPr>
          <a:lstStyle/>
          <a:p>
            <a:r>
              <a:rPr lang="en-US" sz="1050"/>
              <a:t>Wikipedia size</a:t>
            </a:r>
          </a:p>
        </p:txBody>
      </p:sp>
    </p:spTree>
    <p:extLst>
      <p:ext uri="{BB962C8B-B14F-4D97-AF65-F5344CB8AC3E}">
        <p14:creationId xmlns:p14="http://schemas.microsoft.com/office/powerpoint/2010/main" val="32840864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B908-E831-13D0-1E1E-D3A11245D7CF}"/>
              </a:ext>
            </a:extLst>
          </p:cNvPr>
          <p:cNvSpPr>
            <a:spLocks noGrp="1"/>
          </p:cNvSpPr>
          <p:nvPr>
            <p:ph type="title"/>
          </p:nvPr>
        </p:nvSpPr>
        <p:spPr/>
        <p:txBody>
          <a:bodyPr/>
          <a:lstStyle/>
          <a:p>
            <a:r>
              <a:rPr lang="en-US" dirty="0"/>
              <a:t>Rebutting “Not Enough Data” (2)</a:t>
            </a:r>
          </a:p>
        </p:txBody>
      </p:sp>
      <p:sp>
        <p:nvSpPr>
          <p:cNvPr id="3" name="Content Placeholder 2">
            <a:extLst>
              <a:ext uri="{FF2B5EF4-FFF2-40B4-BE49-F238E27FC236}">
                <a16:creationId xmlns:a16="http://schemas.microsoft.com/office/drawing/2014/main" id="{CA81A18E-2C46-CD69-A741-BF6484B495A6}"/>
              </a:ext>
            </a:extLst>
          </p:cNvPr>
          <p:cNvSpPr>
            <a:spLocks noGrp="1"/>
          </p:cNvSpPr>
          <p:nvPr>
            <p:ph type="body" sz="quarter" idx="16"/>
          </p:nvPr>
        </p:nvSpPr>
        <p:spPr/>
        <p:txBody>
          <a:bodyPr/>
          <a:lstStyle/>
          <a:p>
            <a:r>
              <a:rPr lang="en-US" dirty="0"/>
              <a:t>You can harness data from other modalities. </a:t>
            </a:r>
          </a:p>
          <a:p>
            <a:endParaRPr lang="en-US" dirty="0"/>
          </a:p>
          <a:p>
            <a:pPr lvl="1"/>
            <a:r>
              <a:rPr lang="en-US" dirty="0"/>
              <a:t>For example, to get more text data we can build a solid speech processor model that converts speech to text. </a:t>
            </a:r>
          </a:p>
          <a:p>
            <a:pPr marL="342900" lvl="1" indent="0">
              <a:buNone/>
            </a:pPr>
            <a:endParaRPr lang="en-US" dirty="0"/>
          </a:p>
          <a:p>
            <a:pPr lvl="1"/>
            <a:r>
              <a:rPr lang="en-US" dirty="0"/>
              <a:t>(aside: more than 80% if internet traffic is video) </a:t>
            </a:r>
          </a:p>
          <a:p>
            <a:pPr lvl="1"/>
            <a:endParaRPr lang="en-US" dirty="0"/>
          </a:p>
          <a:p>
            <a:pPr lvl="1"/>
            <a:endParaRPr lang="en-US" dirty="0"/>
          </a:p>
          <a:p>
            <a:pPr lvl="1"/>
            <a:endParaRPr lang="en-US" dirty="0"/>
          </a:p>
          <a:p>
            <a:pPr lvl="1"/>
            <a:endParaRPr lang="en-US" dirty="0"/>
          </a:p>
          <a:p>
            <a:pPr lvl="1"/>
            <a:r>
              <a:rPr lang="en-US" dirty="0"/>
              <a:t>(aside2: is that why OpenAI built Whisper?!)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342900" lvl="1" indent="0">
              <a:buNone/>
            </a:pPr>
            <a:br>
              <a:rPr lang="en-US" dirty="0"/>
            </a:br>
            <a:endParaRPr lang="en-US" dirty="0"/>
          </a:p>
        </p:txBody>
      </p:sp>
      <p:sp>
        <p:nvSpPr>
          <p:cNvPr id="4" name="Slide Number Placeholder 3">
            <a:extLst>
              <a:ext uri="{FF2B5EF4-FFF2-40B4-BE49-F238E27FC236}">
                <a16:creationId xmlns:a16="http://schemas.microsoft.com/office/drawing/2014/main" id="{DB248F0F-BFF9-7F31-F3A8-4AE0315185F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342</a:t>
            </a:fld>
            <a:endParaRPr lang="en-US"/>
          </a:p>
        </p:txBody>
      </p:sp>
      <p:pic>
        <p:nvPicPr>
          <p:cNvPr id="9" name="Picture 8" descr="Text&#10;&#10;Description automatically generated with low confidence">
            <a:extLst>
              <a:ext uri="{FF2B5EF4-FFF2-40B4-BE49-F238E27FC236}">
                <a16:creationId xmlns:a16="http://schemas.microsoft.com/office/drawing/2014/main" id="{6144999B-0EFF-7CF3-07C8-86B85DCB6291}"/>
              </a:ext>
            </a:extLst>
          </p:cNvPr>
          <p:cNvPicPr>
            <a:picLocks noChangeAspect="1"/>
          </p:cNvPicPr>
          <p:nvPr/>
        </p:nvPicPr>
        <p:blipFill>
          <a:blip r:embed="rId2"/>
          <a:stretch>
            <a:fillRect/>
          </a:stretch>
        </p:blipFill>
        <p:spPr>
          <a:xfrm>
            <a:off x="2187640" y="3117205"/>
            <a:ext cx="5278728" cy="822294"/>
          </a:xfrm>
          <a:prstGeom prst="rect">
            <a:avLst/>
          </a:prstGeom>
          <a:ln>
            <a:solidFill>
              <a:schemeClr val="tx1"/>
            </a:solidFill>
          </a:ln>
        </p:spPr>
      </p:pic>
      <p:sp>
        <p:nvSpPr>
          <p:cNvPr id="5" name="TextBox 4">
            <a:extLst>
              <a:ext uri="{FF2B5EF4-FFF2-40B4-BE49-F238E27FC236}">
                <a16:creationId xmlns:a16="http://schemas.microsoft.com/office/drawing/2014/main" id="{AF681D83-B2CE-EFDC-EF3B-153C238C4294}"/>
              </a:ext>
            </a:extLst>
          </p:cNvPr>
          <p:cNvSpPr txBox="1"/>
          <p:nvPr/>
        </p:nvSpPr>
        <p:spPr>
          <a:xfrm>
            <a:off x="665652" y="4823984"/>
            <a:ext cx="7733172" cy="253916"/>
          </a:xfrm>
          <a:prstGeom prst="rect">
            <a:avLst/>
          </a:prstGeom>
          <a:noFill/>
        </p:spPr>
        <p:txBody>
          <a:bodyPr wrap="square">
            <a:spAutoFit/>
          </a:bodyPr>
          <a:lstStyle/>
          <a:p>
            <a:pPr algn="ctr"/>
            <a:r>
              <a:rPr lang="en-US" sz="1050">
                <a:solidFill>
                  <a:schemeClr val="accent3">
                    <a:lumMod val="50000"/>
                  </a:schemeClr>
                </a:solidFill>
              </a:rPr>
              <a:t>["Robust speech recognition via large-scale weak supervision." Radford+ 2022]</a:t>
            </a:r>
          </a:p>
        </p:txBody>
      </p:sp>
    </p:spTree>
    <p:extLst>
      <p:ext uri="{BB962C8B-B14F-4D97-AF65-F5344CB8AC3E}">
        <p14:creationId xmlns:p14="http://schemas.microsoft.com/office/powerpoint/2010/main" val="2401160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9BFB-9ED6-69B6-5DA6-56B08962C2F0}"/>
              </a:ext>
            </a:extLst>
          </p:cNvPr>
          <p:cNvSpPr>
            <a:spLocks noGrp="1"/>
          </p:cNvSpPr>
          <p:nvPr>
            <p:ph type="title"/>
          </p:nvPr>
        </p:nvSpPr>
        <p:spPr/>
        <p:txBody>
          <a:bodyPr/>
          <a:lstStyle/>
          <a:p>
            <a:r>
              <a:rPr lang="en-US" sz="2700" dirty="0"/>
              <a:t>Argument: Scale is </a:t>
            </a:r>
            <a:r>
              <a:rPr lang="en-US" sz="2700" b="1" dirty="0"/>
              <a:t>Not </a:t>
            </a:r>
            <a:r>
              <a:rPr lang="en-US" sz="2700" dirty="0"/>
              <a:t>all You Need Because of Tail Phenomena </a:t>
            </a:r>
          </a:p>
        </p:txBody>
      </p:sp>
      <p:sp>
        <p:nvSpPr>
          <p:cNvPr id="3" name="Content Placeholder 2">
            <a:extLst>
              <a:ext uri="{FF2B5EF4-FFF2-40B4-BE49-F238E27FC236}">
                <a16:creationId xmlns:a16="http://schemas.microsoft.com/office/drawing/2014/main" id="{D9BE18A5-CE3F-64B6-6D6F-ADC26E8B059E}"/>
              </a:ext>
            </a:extLst>
          </p:cNvPr>
          <p:cNvSpPr>
            <a:spLocks noGrp="1"/>
          </p:cNvSpPr>
          <p:nvPr>
            <p:ph type="body" sz="quarter" idx="16"/>
          </p:nvPr>
        </p:nvSpPr>
        <p:spPr/>
        <p:txBody>
          <a:bodyPr/>
          <a:lstStyle/>
          <a:p>
            <a:r>
              <a:rPr lang="en-US"/>
              <a:t>Tail phenomena will never go away! </a:t>
            </a:r>
          </a:p>
        </p:txBody>
      </p:sp>
      <p:sp>
        <p:nvSpPr>
          <p:cNvPr id="4" name="Slide Number Placeholder 3">
            <a:extLst>
              <a:ext uri="{FF2B5EF4-FFF2-40B4-BE49-F238E27FC236}">
                <a16:creationId xmlns:a16="http://schemas.microsoft.com/office/drawing/2014/main" id="{C4CEC6CC-CF06-D566-E251-CDDE0692AE03}"/>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343</a:t>
            </a:fld>
            <a:endParaRPr lang="en-US"/>
          </a:p>
        </p:txBody>
      </p:sp>
      <p:grpSp>
        <p:nvGrpSpPr>
          <p:cNvPr id="5" name="Group 4">
            <a:extLst>
              <a:ext uri="{FF2B5EF4-FFF2-40B4-BE49-F238E27FC236}">
                <a16:creationId xmlns:a16="http://schemas.microsoft.com/office/drawing/2014/main" id="{62B21488-F358-ED1A-7B80-0193E6AB18B4}"/>
              </a:ext>
            </a:extLst>
          </p:cNvPr>
          <p:cNvGrpSpPr/>
          <p:nvPr/>
        </p:nvGrpSpPr>
        <p:grpSpPr>
          <a:xfrm>
            <a:off x="2318027" y="2842503"/>
            <a:ext cx="608580" cy="1907820"/>
            <a:chOff x="3090703" y="3790004"/>
            <a:chExt cx="811440" cy="2543760"/>
          </a:xfrm>
        </p:grpSpPr>
        <mc:AlternateContent xmlns:mc="http://schemas.openxmlformats.org/markup-compatibility/2006">
          <mc:Choice xmlns:p14="http://schemas.microsoft.com/office/powerpoint/2010/main" xmlns:aink="http://schemas.microsoft.com/office/drawing/2016/ink" Requires="p14 aink">
            <p:contentPart p14:bwMode="auto" r:id="rId2">
              <p14:nvContentPartPr>
                <p14:cNvPr id="6" name="Ink 5">
                  <a:extLst>
                    <a:ext uri="{FF2B5EF4-FFF2-40B4-BE49-F238E27FC236}">
                      <a16:creationId xmlns:a16="http://schemas.microsoft.com/office/drawing/2014/main" id="{F673382E-003B-E471-7C79-B8BB7ACA3034}"/>
                    </a:ext>
                  </a:extLst>
                </p14:cNvPr>
                <p14:cNvContentPartPr/>
                <p14:nvPr/>
              </p14:nvContentPartPr>
              <p14:xfrm>
                <a:off x="3870103" y="5176724"/>
                <a:ext cx="360" cy="12960"/>
              </p14:xfrm>
            </p:contentPart>
          </mc:Choice>
          <mc:Fallback>
            <p:pic>
              <p:nvPicPr>
                <p:cNvPr id="6" name="Ink 5">
                  <a:extLst>
                    <a:ext uri="{FF2B5EF4-FFF2-40B4-BE49-F238E27FC236}">
                      <a16:creationId xmlns:a16="http://schemas.microsoft.com/office/drawing/2014/main" id="{F673382E-003B-E471-7C79-B8BB7ACA3034}"/>
                    </a:ext>
                  </a:extLst>
                </p:cNvPr>
                <p:cNvPicPr/>
                <p:nvPr/>
              </p:nvPicPr>
              <p:blipFill>
                <a:blip r:embed="rId3"/>
                <a:stretch>
                  <a:fillRect/>
                </a:stretch>
              </p:blipFill>
              <p:spPr>
                <a:xfrm>
                  <a:off x="3861103" y="5164724"/>
                  <a:ext cx="18000" cy="36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59">
                  <a:extLst>
                    <a:ext uri="{FF2B5EF4-FFF2-40B4-BE49-F238E27FC236}">
                      <a16:creationId xmlns:a16="http://schemas.microsoft.com/office/drawing/2014/main" id="{2BC46550-E88D-5D5D-5D1B-345C967BB3E0}"/>
                    </a:ext>
                  </a:extLst>
                </p14:cNvPr>
                <p14:cNvContentPartPr/>
                <p14:nvPr/>
              </p14:nvContentPartPr>
              <p14:xfrm>
                <a:off x="3863983" y="5126324"/>
                <a:ext cx="38160" cy="1188720"/>
              </p14:xfrm>
            </p:contentPart>
          </mc:Choice>
          <mc:Fallback>
            <p:pic>
              <p:nvPicPr>
                <p:cNvPr id="7" name="Ink 59">
                  <a:extLst>
                    <a:ext uri="{FF2B5EF4-FFF2-40B4-BE49-F238E27FC236}">
                      <a16:creationId xmlns:a16="http://schemas.microsoft.com/office/drawing/2014/main" id="{2BC46550-E88D-5D5D-5D1B-345C967BB3E0}"/>
                    </a:ext>
                  </a:extLst>
                </p:cNvPr>
                <p:cNvPicPr/>
                <p:nvPr/>
              </p:nvPicPr>
              <p:blipFill>
                <a:blip r:embed="rId5"/>
                <a:stretch>
                  <a:fillRect/>
                </a:stretch>
              </p:blipFill>
              <p:spPr>
                <a:xfrm>
                  <a:off x="3843472" y="5105688"/>
                  <a:ext cx="78705" cy="122951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ADAA805F-FDEA-F9BE-5255-942263CF566C}"/>
                    </a:ext>
                  </a:extLst>
                </p14:cNvPr>
                <p14:cNvContentPartPr/>
                <p14:nvPr/>
              </p14:nvContentPartPr>
              <p14:xfrm>
                <a:off x="3618823" y="6088244"/>
                <a:ext cx="232920" cy="245520"/>
              </p14:xfrm>
            </p:contentPart>
          </mc:Choice>
          <mc:Fallback>
            <p:pic>
              <p:nvPicPr>
                <p:cNvPr id="8" name="Ink 7">
                  <a:extLst>
                    <a:ext uri="{FF2B5EF4-FFF2-40B4-BE49-F238E27FC236}">
                      <a16:creationId xmlns:a16="http://schemas.microsoft.com/office/drawing/2014/main" id="{ADAA805F-FDEA-F9BE-5255-942263CF566C}"/>
                    </a:ext>
                  </a:extLst>
                </p:cNvPr>
                <p:cNvPicPr/>
                <p:nvPr/>
              </p:nvPicPr>
              <p:blipFill>
                <a:blip r:embed="rId7"/>
                <a:stretch>
                  <a:fillRect/>
                </a:stretch>
              </p:blipFill>
              <p:spPr>
                <a:xfrm>
                  <a:off x="3546934" y="5944385"/>
                  <a:ext cx="376219" cy="53275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453946D-7200-EEFE-1763-3ED4F9229502}"/>
                    </a:ext>
                  </a:extLst>
                </p14:cNvPr>
                <p14:cNvContentPartPr/>
                <p14:nvPr/>
              </p14:nvContentPartPr>
              <p14:xfrm>
                <a:off x="3461503" y="5827244"/>
                <a:ext cx="402840" cy="393120"/>
              </p14:xfrm>
            </p:contentPart>
          </mc:Choice>
          <mc:Fallback>
            <p:pic>
              <p:nvPicPr>
                <p:cNvPr id="9" name="Ink 8">
                  <a:extLst>
                    <a:ext uri="{FF2B5EF4-FFF2-40B4-BE49-F238E27FC236}">
                      <a16:creationId xmlns:a16="http://schemas.microsoft.com/office/drawing/2014/main" id="{A453946D-7200-EEFE-1763-3ED4F9229502}"/>
                    </a:ext>
                  </a:extLst>
                </p:cNvPr>
                <p:cNvPicPr/>
                <p:nvPr/>
              </p:nvPicPr>
              <p:blipFill>
                <a:blip r:embed="rId9"/>
                <a:stretch>
                  <a:fillRect/>
                </a:stretch>
              </p:blipFill>
              <p:spPr>
                <a:xfrm>
                  <a:off x="3389482" y="5683244"/>
                  <a:ext cx="546403" cy="680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17CCC44C-1781-0965-BB69-FB4D4E3B544C}"/>
                    </a:ext>
                  </a:extLst>
                </p14:cNvPr>
                <p14:cNvContentPartPr/>
                <p14:nvPr/>
              </p14:nvContentPartPr>
              <p14:xfrm>
                <a:off x="3103303" y="5510084"/>
                <a:ext cx="748440" cy="685800"/>
              </p14:xfrm>
            </p:contentPart>
          </mc:Choice>
          <mc:Fallback>
            <p:pic>
              <p:nvPicPr>
                <p:cNvPr id="10" name="Ink 9">
                  <a:extLst>
                    <a:ext uri="{FF2B5EF4-FFF2-40B4-BE49-F238E27FC236}">
                      <a16:creationId xmlns:a16="http://schemas.microsoft.com/office/drawing/2014/main" id="{17CCC44C-1781-0965-BB69-FB4D4E3B544C}"/>
                    </a:ext>
                  </a:extLst>
                </p:cNvPr>
                <p:cNvPicPr/>
                <p:nvPr/>
              </p:nvPicPr>
              <p:blipFill>
                <a:blip r:embed="rId11"/>
                <a:stretch>
                  <a:fillRect/>
                </a:stretch>
              </p:blipFill>
              <p:spPr>
                <a:xfrm>
                  <a:off x="3031338" y="5366109"/>
                  <a:ext cx="891891" cy="97327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54DE8328-DB1F-58E3-1E48-63298A6677C2}"/>
                    </a:ext>
                  </a:extLst>
                </p14:cNvPr>
                <p14:cNvContentPartPr/>
                <p14:nvPr/>
              </p14:nvContentPartPr>
              <p14:xfrm>
                <a:off x="3090703" y="5208044"/>
                <a:ext cx="729720" cy="635400"/>
              </p14:xfrm>
            </p:contentPart>
          </mc:Choice>
          <mc:Fallback>
            <p:pic>
              <p:nvPicPr>
                <p:cNvPr id="11" name="Ink 10">
                  <a:extLst>
                    <a:ext uri="{FF2B5EF4-FFF2-40B4-BE49-F238E27FC236}">
                      <a16:creationId xmlns:a16="http://schemas.microsoft.com/office/drawing/2014/main" id="{54DE8328-DB1F-58E3-1E48-63298A6677C2}"/>
                    </a:ext>
                  </a:extLst>
                </p:cNvPr>
                <p:cNvPicPr/>
                <p:nvPr/>
              </p:nvPicPr>
              <p:blipFill>
                <a:blip r:embed="rId13"/>
                <a:stretch>
                  <a:fillRect/>
                </a:stretch>
              </p:blipFill>
              <p:spPr>
                <a:xfrm>
                  <a:off x="3018739" y="5064071"/>
                  <a:ext cx="873169" cy="922866"/>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53E71C32-8107-B5C3-49DD-56DEFC176710}"/>
                    </a:ext>
                  </a:extLst>
                </p14:cNvPr>
                <p14:cNvContentPartPr/>
                <p14:nvPr/>
              </p14:nvContentPartPr>
              <p14:xfrm>
                <a:off x="3171703" y="4988084"/>
                <a:ext cx="472680" cy="409680"/>
              </p14:xfrm>
            </p:contentPart>
          </mc:Choice>
          <mc:Fallback>
            <p:pic>
              <p:nvPicPr>
                <p:cNvPr id="12" name="Ink 11">
                  <a:extLst>
                    <a:ext uri="{FF2B5EF4-FFF2-40B4-BE49-F238E27FC236}">
                      <a16:creationId xmlns:a16="http://schemas.microsoft.com/office/drawing/2014/main" id="{53E71C32-8107-B5C3-49DD-56DEFC176710}"/>
                    </a:ext>
                  </a:extLst>
                </p:cNvPr>
                <p:cNvPicPr/>
                <p:nvPr/>
              </p:nvPicPr>
              <p:blipFill>
                <a:blip r:embed="rId15"/>
                <a:stretch>
                  <a:fillRect/>
                </a:stretch>
              </p:blipFill>
              <p:spPr>
                <a:xfrm>
                  <a:off x="3099721" y="4844168"/>
                  <a:ext cx="616164" cy="69703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A650D5EB-6FC8-C529-E596-AEEA70B4753A}"/>
                    </a:ext>
                  </a:extLst>
                </p14:cNvPr>
                <p14:cNvContentPartPr/>
                <p14:nvPr/>
              </p14:nvContentPartPr>
              <p14:xfrm>
                <a:off x="3172423" y="4824644"/>
                <a:ext cx="339840" cy="327240"/>
              </p14:xfrm>
            </p:contentPart>
          </mc:Choice>
          <mc:Fallback>
            <p:pic>
              <p:nvPicPr>
                <p:cNvPr id="13" name="Ink 12">
                  <a:extLst>
                    <a:ext uri="{FF2B5EF4-FFF2-40B4-BE49-F238E27FC236}">
                      <a16:creationId xmlns:a16="http://schemas.microsoft.com/office/drawing/2014/main" id="{A650D5EB-6FC8-C529-E596-AEEA70B4753A}"/>
                    </a:ext>
                  </a:extLst>
                </p:cNvPr>
                <p:cNvPicPr/>
                <p:nvPr/>
              </p:nvPicPr>
              <p:blipFill>
                <a:blip r:embed="rId17"/>
                <a:stretch>
                  <a:fillRect/>
                </a:stretch>
              </p:blipFill>
              <p:spPr>
                <a:xfrm>
                  <a:off x="3100423" y="4680697"/>
                  <a:ext cx="483360" cy="614655"/>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FF10FE09-E5F6-FC8F-53BF-9C59056B1B57}"/>
                    </a:ext>
                  </a:extLst>
                </p14:cNvPr>
                <p14:cNvContentPartPr/>
                <p14:nvPr/>
              </p14:nvContentPartPr>
              <p14:xfrm>
                <a:off x="3159823" y="4529084"/>
                <a:ext cx="226800" cy="283320"/>
              </p14:xfrm>
            </p:contentPart>
          </mc:Choice>
          <mc:Fallback>
            <p:pic>
              <p:nvPicPr>
                <p:cNvPr id="14" name="Ink 13">
                  <a:extLst>
                    <a:ext uri="{FF2B5EF4-FFF2-40B4-BE49-F238E27FC236}">
                      <a16:creationId xmlns:a16="http://schemas.microsoft.com/office/drawing/2014/main" id="{FF10FE09-E5F6-FC8F-53BF-9C59056B1B57}"/>
                    </a:ext>
                  </a:extLst>
                </p:cNvPr>
                <p:cNvPicPr/>
                <p:nvPr/>
              </p:nvPicPr>
              <p:blipFill>
                <a:blip r:embed="rId19"/>
                <a:stretch>
                  <a:fillRect/>
                </a:stretch>
              </p:blipFill>
              <p:spPr>
                <a:xfrm>
                  <a:off x="3087899" y="4385267"/>
                  <a:ext cx="370168" cy="570475"/>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2256C900-F6D3-17B4-06AC-852686742334}"/>
                    </a:ext>
                  </a:extLst>
                </p14:cNvPr>
                <p14:cNvContentPartPr/>
                <p14:nvPr/>
              </p14:nvContentPartPr>
              <p14:xfrm>
                <a:off x="3147223" y="4252604"/>
                <a:ext cx="252000" cy="214200"/>
              </p14:xfrm>
            </p:contentPart>
          </mc:Choice>
          <mc:Fallback>
            <p:pic>
              <p:nvPicPr>
                <p:cNvPr id="15" name="Ink 14">
                  <a:extLst>
                    <a:ext uri="{FF2B5EF4-FFF2-40B4-BE49-F238E27FC236}">
                      <a16:creationId xmlns:a16="http://schemas.microsoft.com/office/drawing/2014/main" id="{2256C900-F6D3-17B4-06AC-852686742334}"/>
                    </a:ext>
                  </a:extLst>
                </p:cNvPr>
                <p:cNvPicPr/>
                <p:nvPr/>
              </p:nvPicPr>
              <p:blipFill>
                <a:blip r:embed="rId21"/>
                <a:stretch>
                  <a:fillRect/>
                </a:stretch>
              </p:blipFill>
              <p:spPr>
                <a:xfrm>
                  <a:off x="3075223" y="4108846"/>
                  <a:ext cx="395520" cy="50123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D5E76FD2-4E39-B6CC-3D73-58EDB7990D7F}"/>
                    </a:ext>
                  </a:extLst>
                </p14:cNvPr>
                <p14:cNvContentPartPr/>
                <p14:nvPr/>
              </p14:nvContentPartPr>
              <p14:xfrm>
                <a:off x="3134623" y="3975764"/>
                <a:ext cx="220320" cy="245520"/>
              </p14:xfrm>
            </p:contentPart>
          </mc:Choice>
          <mc:Fallback>
            <p:pic>
              <p:nvPicPr>
                <p:cNvPr id="16" name="Ink 15">
                  <a:extLst>
                    <a:ext uri="{FF2B5EF4-FFF2-40B4-BE49-F238E27FC236}">
                      <a16:creationId xmlns:a16="http://schemas.microsoft.com/office/drawing/2014/main" id="{D5E76FD2-4E39-B6CC-3D73-58EDB7990D7F}"/>
                    </a:ext>
                  </a:extLst>
                </p:cNvPr>
                <p:cNvPicPr/>
                <p:nvPr/>
              </p:nvPicPr>
              <p:blipFill>
                <a:blip r:embed="rId23"/>
                <a:stretch>
                  <a:fillRect/>
                </a:stretch>
              </p:blipFill>
              <p:spPr>
                <a:xfrm>
                  <a:off x="3062780" y="3831905"/>
                  <a:ext cx="363528" cy="532759"/>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393A0596-55EA-D8F6-559A-322B43D71FE5}"/>
                    </a:ext>
                  </a:extLst>
                </p14:cNvPr>
                <p14:cNvContentPartPr/>
                <p14:nvPr/>
              </p14:nvContentPartPr>
              <p14:xfrm>
                <a:off x="3115543" y="3790004"/>
                <a:ext cx="239400" cy="230040"/>
              </p14:xfrm>
            </p:contentPart>
          </mc:Choice>
          <mc:Fallback>
            <p:pic>
              <p:nvPicPr>
                <p:cNvPr id="17" name="Ink 16">
                  <a:extLst>
                    <a:ext uri="{FF2B5EF4-FFF2-40B4-BE49-F238E27FC236}">
                      <a16:creationId xmlns:a16="http://schemas.microsoft.com/office/drawing/2014/main" id="{393A0596-55EA-D8F6-559A-322B43D71FE5}"/>
                    </a:ext>
                  </a:extLst>
                </p:cNvPr>
                <p:cNvPicPr/>
                <p:nvPr/>
              </p:nvPicPr>
              <p:blipFill>
                <a:blip r:embed="rId25"/>
                <a:stretch>
                  <a:fillRect/>
                </a:stretch>
              </p:blipFill>
              <p:spPr>
                <a:xfrm>
                  <a:off x="3043579" y="3646229"/>
                  <a:ext cx="382848" cy="517111"/>
                </a:xfrm>
                <a:prstGeom prst="rect">
                  <a:avLst/>
                </a:prstGeom>
              </p:spPr>
            </p:pic>
          </mc:Fallback>
        </mc:AlternateContent>
      </p:grpSp>
      <p:sp>
        <p:nvSpPr>
          <p:cNvPr id="18" name="TextBox 17">
            <a:extLst>
              <a:ext uri="{FF2B5EF4-FFF2-40B4-BE49-F238E27FC236}">
                <a16:creationId xmlns:a16="http://schemas.microsoft.com/office/drawing/2014/main" id="{122B08DB-9983-F3F3-1FE4-EA517D4B3FC0}"/>
              </a:ext>
            </a:extLst>
          </p:cNvPr>
          <p:cNvSpPr txBox="1"/>
          <p:nvPr/>
        </p:nvSpPr>
        <p:spPr>
          <a:xfrm>
            <a:off x="7288188" y="4507302"/>
            <a:ext cx="976375" cy="253916"/>
          </a:xfrm>
          <a:prstGeom prst="rect">
            <a:avLst/>
          </a:prstGeom>
          <a:noFill/>
        </p:spPr>
        <p:txBody>
          <a:bodyPr wrap="square">
            <a:spAutoFit/>
          </a:bodyPr>
          <a:lstStyle/>
          <a:p>
            <a:r>
              <a:rPr lang="en-US" sz="1050"/>
              <a:t>tasks</a:t>
            </a:r>
          </a:p>
        </p:txBody>
      </p:sp>
      <p:grpSp>
        <p:nvGrpSpPr>
          <p:cNvPr id="19" name="Group 18">
            <a:extLst>
              <a:ext uri="{FF2B5EF4-FFF2-40B4-BE49-F238E27FC236}">
                <a16:creationId xmlns:a16="http://schemas.microsoft.com/office/drawing/2014/main" id="{16C4664C-136F-5F28-2525-DD833AF4F808}"/>
              </a:ext>
            </a:extLst>
          </p:cNvPr>
          <p:cNvGrpSpPr/>
          <p:nvPr/>
        </p:nvGrpSpPr>
        <p:grpSpPr>
          <a:xfrm>
            <a:off x="2001671" y="2570592"/>
            <a:ext cx="5239537" cy="2192940"/>
            <a:chOff x="2668894" y="3427456"/>
            <a:chExt cx="6986049" cy="2923920"/>
          </a:xfrm>
        </p:grpSpPr>
        <mc:AlternateContent xmlns:mc="http://schemas.openxmlformats.org/markup-compatibility/2006">
          <mc:Choice xmlns:p14="http://schemas.microsoft.com/office/powerpoint/2010/main" Requires="p14">
            <p:contentPart p14:bwMode="auto" r:id="rId26">
              <p14:nvContentPartPr>
                <p14:cNvPr id="20" name="Ink 12">
                  <a:extLst>
                    <a:ext uri="{FF2B5EF4-FFF2-40B4-BE49-F238E27FC236}">
                      <a16:creationId xmlns:a16="http://schemas.microsoft.com/office/drawing/2014/main" id="{16F2BAEC-FB36-DC24-E247-54DC07BF28C7}"/>
                    </a:ext>
                  </a:extLst>
                </p14:cNvPr>
                <p14:cNvContentPartPr/>
                <p14:nvPr/>
              </p14:nvContentPartPr>
              <p14:xfrm>
                <a:off x="2980903" y="3449056"/>
                <a:ext cx="298800" cy="2858400"/>
              </p14:xfrm>
            </p:contentPart>
          </mc:Choice>
          <mc:Fallback>
            <p:pic>
              <p:nvPicPr>
                <p:cNvPr id="20" name="Ink 12">
                  <a:extLst>
                    <a:ext uri="{FF2B5EF4-FFF2-40B4-BE49-F238E27FC236}">
                      <a16:creationId xmlns:a16="http://schemas.microsoft.com/office/drawing/2014/main" id="{16F2BAEC-FB36-DC24-E247-54DC07BF28C7}"/>
                    </a:ext>
                  </a:extLst>
                </p:cNvPr>
                <p:cNvPicPr/>
                <p:nvPr/>
              </p:nvPicPr>
              <p:blipFill>
                <a:blip r:embed="rId27"/>
                <a:stretch>
                  <a:fillRect/>
                </a:stretch>
              </p:blipFill>
              <p:spPr>
                <a:xfrm>
                  <a:off x="2960280" y="3428416"/>
                  <a:ext cx="339567" cy="2899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15">
                  <a:extLst>
                    <a:ext uri="{FF2B5EF4-FFF2-40B4-BE49-F238E27FC236}">
                      <a16:creationId xmlns:a16="http://schemas.microsoft.com/office/drawing/2014/main" id="{87CE050D-C824-82B4-564A-74D4747CE49C}"/>
                    </a:ext>
                  </a:extLst>
                </p14:cNvPr>
                <p14:cNvContentPartPr/>
                <p14:nvPr/>
              </p14:nvContentPartPr>
              <p14:xfrm>
                <a:off x="3165943" y="6093976"/>
                <a:ext cx="6489000" cy="257400"/>
              </p14:xfrm>
            </p:contentPart>
          </mc:Choice>
          <mc:Fallback>
            <p:pic>
              <p:nvPicPr>
                <p:cNvPr id="21" name="Ink 15">
                  <a:extLst>
                    <a:ext uri="{FF2B5EF4-FFF2-40B4-BE49-F238E27FC236}">
                      <a16:creationId xmlns:a16="http://schemas.microsoft.com/office/drawing/2014/main" id="{87CE050D-C824-82B4-564A-74D4747CE49C}"/>
                    </a:ext>
                  </a:extLst>
                </p:cNvPr>
                <p:cNvPicPr/>
                <p:nvPr/>
              </p:nvPicPr>
              <p:blipFill>
                <a:blip r:embed="rId29"/>
                <a:stretch>
                  <a:fillRect/>
                </a:stretch>
              </p:blipFill>
              <p:spPr>
                <a:xfrm>
                  <a:off x="3138581" y="6073365"/>
                  <a:ext cx="6536523" cy="298622"/>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10">
                  <a:extLst>
                    <a:ext uri="{FF2B5EF4-FFF2-40B4-BE49-F238E27FC236}">
                      <a16:creationId xmlns:a16="http://schemas.microsoft.com/office/drawing/2014/main" id="{972B42C6-A700-140D-A9AB-AF0AAD59AFBB}"/>
                    </a:ext>
                  </a:extLst>
                </p14:cNvPr>
                <p14:cNvContentPartPr/>
                <p14:nvPr/>
              </p14:nvContentPartPr>
              <p14:xfrm>
                <a:off x="3423703" y="3427456"/>
                <a:ext cx="119880" cy="786240"/>
              </p14:xfrm>
            </p:contentPart>
          </mc:Choice>
          <mc:Fallback>
            <p:pic>
              <p:nvPicPr>
                <p:cNvPr id="22" name="Ink 10">
                  <a:extLst>
                    <a:ext uri="{FF2B5EF4-FFF2-40B4-BE49-F238E27FC236}">
                      <a16:creationId xmlns:a16="http://schemas.microsoft.com/office/drawing/2014/main" id="{972B42C6-A700-140D-A9AB-AF0AAD59AFBB}"/>
                    </a:ext>
                  </a:extLst>
                </p:cNvPr>
                <p:cNvPicPr/>
                <p:nvPr/>
              </p:nvPicPr>
              <p:blipFill>
                <a:blip r:embed="rId31"/>
                <a:stretch>
                  <a:fillRect/>
                </a:stretch>
              </p:blipFill>
              <p:spPr>
                <a:xfrm>
                  <a:off x="3382464" y="3386201"/>
                  <a:ext cx="201398" cy="86779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1">
                  <a:extLst>
                    <a:ext uri="{FF2B5EF4-FFF2-40B4-BE49-F238E27FC236}">
                      <a16:creationId xmlns:a16="http://schemas.microsoft.com/office/drawing/2014/main" id="{35BB944C-0490-E9E0-B088-C7395D982A99}"/>
                    </a:ext>
                  </a:extLst>
                </p14:cNvPr>
                <p14:cNvContentPartPr/>
                <p14:nvPr/>
              </p14:nvContentPartPr>
              <p14:xfrm>
                <a:off x="3500383" y="4035136"/>
                <a:ext cx="5631120" cy="2040120"/>
              </p14:xfrm>
            </p:contentPart>
          </mc:Choice>
          <mc:Fallback>
            <p:pic>
              <p:nvPicPr>
                <p:cNvPr id="23" name="Ink 21">
                  <a:extLst>
                    <a:ext uri="{FF2B5EF4-FFF2-40B4-BE49-F238E27FC236}">
                      <a16:creationId xmlns:a16="http://schemas.microsoft.com/office/drawing/2014/main" id="{35BB944C-0490-E9E0-B088-C7395D982A99}"/>
                    </a:ext>
                  </a:extLst>
                </p:cNvPr>
                <p:cNvPicPr/>
                <p:nvPr/>
              </p:nvPicPr>
              <p:blipFill>
                <a:blip r:embed="rId33"/>
                <a:stretch>
                  <a:fillRect/>
                </a:stretch>
              </p:blipFill>
              <p:spPr>
                <a:xfrm>
                  <a:off x="3459105" y="3993863"/>
                  <a:ext cx="5712717" cy="2105868"/>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2C0E49BF-A4A6-493C-202B-64D91033DB7E}"/>
                    </a:ext>
                  </a:extLst>
                </p14:cNvPr>
                <p14:cNvContentPartPr/>
                <p14:nvPr/>
              </p14:nvContentPartPr>
              <p14:xfrm>
                <a:off x="4549831" y="5722144"/>
                <a:ext cx="119160" cy="30240"/>
              </p14:xfrm>
            </p:contentPart>
          </mc:Choice>
          <mc:Fallback>
            <p:pic>
              <p:nvPicPr>
                <p:cNvPr id="24" name="Ink 23">
                  <a:extLst>
                    <a:ext uri="{FF2B5EF4-FFF2-40B4-BE49-F238E27FC236}">
                      <a16:creationId xmlns:a16="http://schemas.microsoft.com/office/drawing/2014/main" id="{2C0E49BF-A4A6-493C-202B-64D91033DB7E}"/>
                    </a:ext>
                  </a:extLst>
                </p:cNvPr>
                <p:cNvPicPr/>
                <p:nvPr/>
              </p:nvPicPr>
              <p:blipFill>
                <a:blip r:embed="rId35"/>
                <a:stretch>
                  <a:fillRect/>
                </a:stretch>
              </p:blipFill>
              <p:spPr>
                <a:xfrm>
                  <a:off x="4508675" y="5680864"/>
                  <a:ext cx="200514" cy="111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867CE8A6-4413-AE69-F2A6-F9E9651B2517}"/>
                    </a:ext>
                  </a:extLst>
                </p14:cNvPr>
                <p14:cNvContentPartPr/>
                <p14:nvPr/>
              </p14:nvContentPartPr>
              <p14:xfrm>
                <a:off x="3945031" y="5262784"/>
                <a:ext cx="843120" cy="525600"/>
              </p14:xfrm>
            </p:contentPart>
          </mc:Choice>
          <mc:Fallback>
            <p:pic>
              <p:nvPicPr>
                <p:cNvPr id="25" name="Ink 24">
                  <a:extLst>
                    <a:ext uri="{FF2B5EF4-FFF2-40B4-BE49-F238E27FC236}">
                      <a16:creationId xmlns:a16="http://schemas.microsoft.com/office/drawing/2014/main" id="{867CE8A6-4413-AE69-F2A6-F9E9651B2517}"/>
                    </a:ext>
                  </a:extLst>
                </p:cNvPr>
                <p:cNvPicPr/>
                <p:nvPr/>
              </p:nvPicPr>
              <p:blipFill>
                <a:blip r:embed="rId37"/>
                <a:stretch>
                  <a:fillRect/>
                </a:stretch>
              </p:blipFill>
              <p:spPr>
                <a:xfrm>
                  <a:off x="3903763" y="5221504"/>
                  <a:ext cx="924697" cy="607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74">
                  <a:extLst>
                    <a:ext uri="{FF2B5EF4-FFF2-40B4-BE49-F238E27FC236}">
                      <a16:creationId xmlns:a16="http://schemas.microsoft.com/office/drawing/2014/main" id="{986425AB-19DA-0C92-F075-1E1B877751D6}"/>
                    </a:ext>
                  </a:extLst>
                </p14:cNvPr>
                <p14:cNvContentPartPr/>
                <p14:nvPr/>
              </p14:nvContentPartPr>
              <p14:xfrm>
                <a:off x="3008191" y="3427474"/>
                <a:ext cx="196560" cy="2894040"/>
              </p14:xfrm>
            </p:contentPart>
          </mc:Choice>
          <mc:Fallback>
            <p:pic>
              <p:nvPicPr>
                <p:cNvPr id="26" name="Ink 74">
                  <a:extLst>
                    <a:ext uri="{FF2B5EF4-FFF2-40B4-BE49-F238E27FC236}">
                      <a16:creationId xmlns:a16="http://schemas.microsoft.com/office/drawing/2014/main" id="{986425AB-19DA-0C92-F075-1E1B877751D6}"/>
                    </a:ext>
                  </a:extLst>
                </p:cNvPr>
                <p:cNvPicPr/>
                <p:nvPr/>
              </p:nvPicPr>
              <p:blipFill>
                <a:blip r:embed="rId39"/>
                <a:stretch>
                  <a:fillRect/>
                </a:stretch>
              </p:blipFill>
              <p:spPr>
                <a:xfrm>
                  <a:off x="2966961" y="3386199"/>
                  <a:ext cx="278060" cy="297563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77">
                  <a:extLst>
                    <a:ext uri="{FF2B5EF4-FFF2-40B4-BE49-F238E27FC236}">
                      <a16:creationId xmlns:a16="http://schemas.microsoft.com/office/drawing/2014/main" id="{E0AAC7FF-599B-1CA1-2BAF-0CE5F2198E2D}"/>
                    </a:ext>
                  </a:extLst>
                </p14:cNvPr>
                <p14:cNvContentPartPr/>
                <p14:nvPr/>
              </p14:nvContentPartPr>
              <p14:xfrm>
                <a:off x="9339655" y="6124954"/>
                <a:ext cx="241200" cy="221040"/>
              </p14:xfrm>
            </p:contentPart>
          </mc:Choice>
          <mc:Fallback>
            <p:pic>
              <p:nvPicPr>
                <p:cNvPr id="27" name="Ink 77">
                  <a:extLst>
                    <a:ext uri="{FF2B5EF4-FFF2-40B4-BE49-F238E27FC236}">
                      <a16:creationId xmlns:a16="http://schemas.microsoft.com/office/drawing/2014/main" id="{E0AAC7FF-599B-1CA1-2BAF-0CE5F2198E2D}"/>
                    </a:ext>
                  </a:extLst>
                </p:cNvPr>
                <p:cNvPicPr/>
                <p:nvPr/>
              </p:nvPicPr>
              <p:blipFill>
                <a:blip r:embed="rId41"/>
                <a:stretch>
                  <a:fillRect/>
                </a:stretch>
              </p:blipFill>
              <p:spPr>
                <a:xfrm>
                  <a:off x="9298498" y="6083719"/>
                  <a:ext cx="322557" cy="302551"/>
                </a:xfrm>
                <a:prstGeom prst="rect">
                  <a:avLst/>
                </a:prstGeom>
              </p:spPr>
            </p:pic>
          </mc:Fallback>
        </mc:AlternateContent>
        <p:sp>
          <p:nvSpPr>
            <p:cNvPr id="28" name="TextBox 27">
              <a:extLst>
                <a:ext uri="{FF2B5EF4-FFF2-40B4-BE49-F238E27FC236}">
                  <a16:creationId xmlns:a16="http://schemas.microsoft.com/office/drawing/2014/main" id="{EDD5F5B9-085C-E8FF-D9B4-6E7132CA7F5E}"/>
                </a:ext>
              </a:extLst>
            </p:cNvPr>
            <p:cNvSpPr txBox="1"/>
            <p:nvPr/>
          </p:nvSpPr>
          <p:spPr>
            <a:xfrm rot="5400000">
              <a:off x="2187255" y="4720176"/>
              <a:ext cx="1301833" cy="338555"/>
            </a:xfrm>
            <a:prstGeom prst="rect">
              <a:avLst/>
            </a:prstGeom>
            <a:noFill/>
          </p:spPr>
          <p:txBody>
            <a:bodyPr wrap="square">
              <a:spAutoFit/>
            </a:bodyPr>
            <a:lstStyle/>
            <a:p>
              <a:r>
                <a:rPr lang="en-US" sz="1050"/>
                <a:t>popularity</a:t>
              </a:r>
            </a:p>
          </p:txBody>
        </p:sp>
      </p:grpSp>
      <p:grpSp>
        <p:nvGrpSpPr>
          <p:cNvPr id="29" name="Group 28">
            <a:extLst>
              <a:ext uri="{FF2B5EF4-FFF2-40B4-BE49-F238E27FC236}">
                <a16:creationId xmlns:a16="http://schemas.microsoft.com/office/drawing/2014/main" id="{B027DAE1-3F98-10E3-306D-B4C972EB142F}"/>
              </a:ext>
            </a:extLst>
          </p:cNvPr>
          <p:cNvGrpSpPr/>
          <p:nvPr/>
        </p:nvGrpSpPr>
        <p:grpSpPr>
          <a:xfrm>
            <a:off x="2625287" y="2701677"/>
            <a:ext cx="4662900" cy="1246495"/>
            <a:chOff x="3500383" y="3602235"/>
            <a:chExt cx="6217200" cy="1661993"/>
          </a:xfrm>
        </p:grpSpPr>
        <p:sp>
          <p:nvSpPr>
            <p:cNvPr id="30" name="TextBox 29">
              <a:extLst>
                <a:ext uri="{FF2B5EF4-FFF2-40B4-BE49-F238E27FC236}">
                  <a16:creationId xmlns:a16="http://schemas.microsoft.com/office/drawing/2014/main" id="{C0D5513C-5BFE-F020-C3DD-2FDC7F1F0F99}"/>
                </a:ext>
              </a:extLst>
            </p:cNvPr>
            <p:cNvSpPr txBox="1"/>
            <p:nvPr/>
          </p:nvSpPr>
          <p:spPr>
            <a:xfrm>
              <a:off x="4366574" y="3602235"/>
              <a:ext cx="5351009" cy="1661993"/>
            </a:xfrm>
            <a:prstGeom prst="rect">
              <a:avLst/>
            </a:prstGeom>
            <a:noFill/>
          </p:spPr>
          <p:txBody>
            <a:bodyPr wrap="square">
              <a:spAutoFit/>
            </a:bodyPr>
            <a:lstStyle/>
            <a:p>
              <a:r>
                <a:rPr lang="en-US" sz="1500" b="1"/>
                <a:t>Head tasks: </a:t>
              </a:r>
            </a:p>
            <a:p>
              <a:pPr marL="214313" indent="-214313">
                <a:buFont typeface="Arial" panose="020B0604020202020204" pitchFamily="34" charset="0"/>
                <a:buChar char="•"/>
              </a:pPr>
              <a:r>
                <a:rPr lang="en-US" sz="1500"/>
                <a:t>Translating simple sentences </a:t>
              </a:r>
            </a:p>
            <a:p>
              <a:pPr marL="214313" indent="-214313">
                <a:buFont typeface="Arial" panose="020B0604020202020204" pitchFamily="34" charset="0"/>
                <a:buChar char="•"/>
              </a:pPr>
              <a:r>
                <a:rPr lang="en-US" sz="1500"/>
                <a:t>Generate rhyming sentence </a:t>
              </a:r>
            </a:p>
            <a:p>
              <a:pPr marL="214313" indent="-214313">
                <a:buFont typeface="Arial" panose="020B0604020202020204" pitchFamily="34" charset="0"/>
                <a:buChar char="•"/>
              </a:pPr>
              <a:r>
                <a:rPr lang="en-US" sz="1500"/>
                <a:t>Indicating spans of location</a:t>
              </a:r>
            </a:p>
            <a:p>
              <a:pPr marL="214313" indent="-214313">
                <a:buFont typeface="Arial" panose="020B0604020202020204" pitchFamily="34" charset="0"/>
                <a:buChar char="•"/>
              </a:pPr>
              <a:r>
                <a:rPr lang="en-US" sz="1500"/>
                <a:t>…</a:t>
              </a:r>
            </a:p>
          </p:txBody>
        </p:sp>
        <p:cxnSp>
          <p:nvCxnSpPr>
            <p:cNvPr id="31" name="Straight Arrow Connector 30">
              <a:extLst>
                <a:ext uri="{FF2B5EF4-FFF2-40B4-BE49-F238E27FC236}">
                  <a16:creationId xmlns:a16="http://schemas.microsoft.com/office/drawing/2014/main" id="{E1F9FACA-92B9-9ABE-E6ED-13FEE3698BAF}"/>
                </a:ext>
              </a:extLst>
            </p:cNvPr>
            <p:cNvCxnSpPr>
              <a:cxnSpLocks/>
              <a:endCxn id="30" idx="1"/>
            </p:cNvCxnSpPr>
            <p:nvPr/>
          </p:nvCxnSpPr>
          <p:spPr>
            <a:xfrm flipV="1">
              <a:off x="3500383" y="4433232"/>
              <a:ext cx="866191" cy="55485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839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9BFB-9ED6-69B6-5DA6-56B08962C2F0}"/>
              </a:ext>
            </a:extLst>
          </p:cNvPr>
          <p:cNvSpPr>
            <a:spLocks noGrp="1"/>
          </p:cNvSpPr>
          <p:nvPr>
            <p:ph type="title"/>
          </p:nvPr>
        </p:nvSpPr>
        <p:spPr/>
        <p:txBody>
          <a:bodyPr/>
          <a:lstStyle/>
          <a:p>
            <a:r>
              <a:rPr lang="en-US" sz="2700" dirty="0"/>
              <a:t>Argument: Scale is </a:t>
            </a:r>
            <a:r>
              <a:rPr lang="en-US" sz="2700" b="1" dirty="0"/>
              <a:t>Not </a:t>
            </a:r>
            <a:r>
              <a:rPr lang="en-US" sz="2700" dirty="0"/>
              <a:t>all You Need Because of Tail Phenomena </a:t>
            </a:r>
          </a:p>
        </p:txBody>
      </p:sp>
      <p:sp>
        <p:nvSpPr>
          <p:cNvPr id="3" name="Content Placeholder 2">
            <a:extLst>
              <a:ext uri="{FF2B5EF4-FFF2-40B4-BE49-F238E27FC236}">
                <a16:creationId xmlns:a16="http://schemas.microsoft.com/office/drawing/2014/main" id="{D9BE18A5-CE3F-64B6-6D6F-ADC26E8B059E}"/>
              </a:ext>
            </a:extLst>
          </p:cNvPr>
          <p:cNvSpPr>
            <a:spLocks noGrp="1"/>
          </p:cNvSpPr>
          <p:nvPr>
            <p:ph type="body" sz="quarter" idx="16"/>
          </p:nvPr>
        </p:nvSpPr>
        <p:spPr/>
        <p:txBody>
          <a:bodyPr/>
          <a:lstStyle/>
          <a:p>
            <a:r>
              <a:rPr lang="en-US"/>
              <a:t>Tail phenomena will never go away! </a:t>
            </a:r>
          </a:p>
        </p:txBody>
      </p:sp>
      <p:sp>
        <p:nvSpPr>
          <p:cNvPr id="4" name="Slide Number Placeholder 3">
            <a:extLst>
              <a:ext uri="{FF2B5EF4-FFF2-40B4-BE49-F238E27FC236}">
                <a16:creationId xmlns:a16="http://schemas.microsoft.com/office/drawing/2014/main" id="{C4CEC6CC-CF06-D566-E251-CDDE0692AE03}"/>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344</a:t>
            </a:fld>
            <a:endParaRPr lang="en-US"/>
          </a:p>
        </p:txBody>
      </p:sp>
      <mc:AlternateContent xmlns:mc="http://schemas.openxmlformats.org/markup-compatibility/2006" xmlns:p14="http://schemas.microsoft.com/office/powerpoint/2010/main">
        <mc:Choice Requires="p14">
          <p:contentPart p14:bwMode="auto" r:id="rId2">
            <p14:nvContentPartPr>
              <p14:cNvPr id="32" name="Ink 12">
                <a:extLst>
                  <a:ext uri="{FF2B5EF4-FFF2-40B4-BE49-F238E27FC236}">
                    <a16:creationId xmlns:a16="http://schemas.microsoft.com/office/drawing/2014/main" id="{9E43F9FA-301A-2A00-396D-EFE561E6C4CC}"/>
                  </a:ext>
                </a:extLst>
              </p14:cNvPr>
              <p14:cNvContentPartPr/>
              <p14:nvPr/>
            </p14:nvContentPartPr>
            <p14:xfrm>
              <a:off x="2235677" y="2597343"/>
              <a:ext cx="224100" cy="2143800"/>
            </p14:xfrm>
          </p:contentPart>
        </mc:Choice>
        <mc:Fallback xmlns="">
          <p:pic>
            <p:nvPicPr>
              <p:cNvPr id="32" name="Ink 12">
                <a:extLst>
                  <a:ext uri="{FF2B5EF4-FFF2-40B4-BE49-F238E27FC236}">
                    <a16:creationId xmlns:a16="http://schemas.microsoft.com/office/drawing/2014/main" id="{9E43F9FA-301A-2A00-396D-EFE561E6C4CC}"/>
                  </a:ext>
                </a:extLst>
              </p:cNvPr>
              <p:cNvPicPr/>
              <p:nvPr/>
            </p:nvPicPr>
            <p:blipFill>
              <a:blip r:embed="rId3"/>
              <a:stretch>
                <a:fillRect/>
              </a:stretch>
            </p:blipFill>
            <p:spPr>
              <a:xfrm>
                <a:off x="2220209" y="2581863"/>
                <a:ext cx="254316" cy="217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Ink 15">
                <a:extLst>
                  <a:ext uri="{FF2B5EF4-FFF2-40B4-BE49-F238E27FC236}">
                    <a16:creationId xmlns:a16="http://schemas.microsoft.com/office/drawing/2014/main" id="{E61D111D-02E4-EE61-34BD-FFD9CB71DBEF}"/>
                  </a:ext>
                </a:extLst>
              </p14:cNvPr>
              <p14:cNvContentPartPr/>
              <p14:nvPr/>
            </p14:nvContentPartPr>
            <p14:xfrm>
              <a:off x="2374457" y="4581033"/>
              <a:ext cx="4866750" cy="193050"/>
            </p14:xfrm>
          </p:contentPart>
        </mc:Choice>
        <mc:Fallback xmlns="">
          <p:pic>
            <p:nvPicPr>
              <p:cNvPr id="33" name="Ink 15">
                <a:extLst>
                  <a:ext uri="{FF2B5EF4-FFF2-40B4-BE49-F238E27FC236}">
                    <a16:creationId xmlns:a16="http://schemas.microsoft.com/office/drawing/2014/main" id="{E61D111D-02E4-EE61-34BD-FFD9CB71DBEF}"/>
                  </a:ext>
                </a:extLst>
              </p:cNvPr>
              <p:cNvPicPr/>
              <p:nvPr/>
            </p:nvPicPr>
            <p:blipFill>
              <a:blip r:embed="rId5"/>
              <a:stretch>
                <a:fillRect/>
              </a:stretch>
            </p:blipFill>
            <p:spPr>
              <a:xfrm>
                <a:off x="2353936" y="4565575"/>
                <a:ext cx="4902392" cy="22396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10">
                <a:extLst>
                  <a:ext uri="{FF2B5EF4-FFF2-40B4-BE49-F238E27FC236}">
                    <a16:creationId xmlns:a16="http://schemas.microsoft.com/office/drawing/2014/main" id="{0FD8DDA0-FD97-D316-522B-2A71CF0150FA}"/>
                  </a:ext>
                </a:extLst>
              </p14:cNvPr>
              <p14:cNvContentPartPr/>
              <p14:nvPr/>
            </p14:nvContentPartPr>
            <p14:xfrm>
              <a:off x="2567777" y="2581143"/>
              <a:ext cx="89910" cy="589680"/>
            </p14:xfrm>
          </p:contentPart>
        </mc:Choice>
        <mc:Fallback xmlns="">
          <p:pic>
            <p:nvPicPr>
              <p:cNvPr id="34" name="Ink 10">
                <a:extLst>
                  <a:ext uri="{FF2B5EF4-FFF2-40B4-BE49-F238E27FC236}">
                    <a16:creationId xmlns:a16="http://schemas.microsoft.com/office/drawing/2014/main" id="{0FD8DDA0-FD97-D316-522B-2A71CF0150FA}"/>
                  </a:ext>
                </a:extLst>
              </p:cNvPr>
              <p:cNvPicPr/>
              <p:nvPr/>
            </p:nvPicPr>
            <p:blipFill>
              <a:blip r:embed="rId7"/>
              <a:stretch>
                <a:fillRect/>
              </a:stretch>
            </p:blipFill>
            <p:spPr>
              <a:xfrm>
                <a:off x="2536848" y="2550202"/>
                <a:ext cx="151049" cy="65084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21">
                <a:extLst>
                  <a:ext uri="{FF2B5EF4-FFF2-40B4-BE49-F238E27FC236}">
                    <a16:creationId xmlns:a16="http://schemas.microsoft.com/office/drawing/2014/main" id="{2E2ECB80-56FA-5ABE-8DA5-90560E6798B2}"/>
                  </a:ext>
                </a:extLst>
              </p14:cNvPr>
              <p14:cNvContentPartPr/>
              <p14:nvPr/>
            </p14:nvContentPartPr>
            <p14:xfrm>
              <a:off x="2625287" y="3036903"/>
              <a:ext cx="4223340" cy="1530090"/>
            </p14:xfrm>
          </p:contentPart>
        </mc:Choice>
        <mc:Fallback xmlns="">
          <p:pic>
            <p:nvPicPr>
              <p:cNvPr id="35" name="Ink 21">
                <a:extLst>
                  <a:ext uri="{FF2B5EF4-FFF2-40B4-BE49-F238E27FC236}">
                    <a16:creationId xmlns:a16="http://schemas.microsoft.com/office/drawing/2014/main" id="{2E2ECB80-56FA-5ABE-8DA5-90560E6798B2}"/>
                  </a:ext>
                </a:extLst>
              </p:cNvPr>
              <p:cNvPicPr/>
              <p:nvPr/>
            </p:nvPicPr>
            <p:blipFill>
              <a:blip r:embed="rId9"/>
              <a:stretch>
                <a:fillRect/>
              </a:stretch>
            </p:blipFill>
            <p:spPr>
              <a:xfrm>
                <a:off x="2594328" y="3005948"/>
                <a:ext cx="4284537" cy="157940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28401467-58DB-D7EC-BE79-DCA314127FC6}"/>
                  </a:ext>
                </a:extLst>
              </p14:cNvPr>
              <p14:cNvContentPartPr/>
              <p14:nvPr/>
            </p14:nvContentPartPr>
            <p14:xfrm>
              <a:off x="3412373" y="4302159"/>
              <a:ext cx="89370" cy="22680"/>
            </p14:xfrm>
          </p:contentPart>
        </mc:Choice>
        <mc:Fallback xmlns="">
          <p:pic>
            <p:nvPicPr>
              <p:cNvPr id="36" name="Ink 35">
                <a:extLst>
                  <a:ext uri="{FF2B5EF4-FFF2-40B4-BE49-F238E27FC236}">
                    <a16:creationId xmlns:a16="http://schemas.microsoft.com/office/drawing/2014/main" id="{28401467-58DB-D7EC-BE79-DCA314127FC6}"/>
                  </a:ext>
                </a:extLst>
              </p:cNvPr>
              <p:cNvPicPr/>
              <p:nvPr/>
            </p:nvPicPr>
            <p:blipFill>
              <a:blip r:embed="rId11"/>
              <a:stretch>
                <a:fillRect/>
              </a:stretch>
            </p:blipFill>
            <p:spPr>
              <a:xfrm>
                <a:off x="3381506" y="4271199"/>
                <a:ext cx="150386"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9CA611D-0BC5-2B17-BB3E-26F8A55179A8}"/>
                  </a:ext>
                </a:extLst>
              </p14:cNvPr>
              <p14:cNvContentPartPr/>
              <p14:nvPr/>
            </p14:nvContentPartPr>
            <p14:xfrm>
              <a:off x="2958773" y="3957639"/>
              <a:ext cx="632340" cy="394200"/>
            </p14:xfrm>
          </p:contentPart>
        </mc:Choice>
        <mc:Fallback xmlns="">
          <p:pic>
            <p:nvPicPr>
              <p:cNvPr id="37" name="Ink 36">
                <a:extLst>
                  <a:ext uri="{FF2B5EF4-FFF2-40B4-BE49-F238E27FC236}">
                    <a16:creationId xmlns:a16="http://schemas.microsoft.com/office/drawing/2014/main" id="{99CA611D-0BC5-2B17-BB3E-26F8A55179A8}"/>
                  </a:ext>
                </a:extLst>
              </p:cNvPr>
              <p:cNvPicPr/>
              <p:nvPr/>
            </p:nvPicPr>
            <p:blipFill>
              <a:blip r:embed="rId13"/>
              <a:stretch>
                <a:fillRect/>
              </a:stretch>
            </p:blipFill>
            <p:spPr>
              <a:xfrm>
                <a:off x="2927822" y="3926679"/>
                <a:ext cx="693523" cy="45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8" name="Ink 37">
                <a:extLst>
                  <a:ext uri="{FF2B5EF4-FFF2-40B4-BE49-F238E27FC236}">
                    <a16:creationId xmlns:a16="http://schemas.microsoft.com/office/drawing/2014/main" id="{A1E1DC84-2E32-D205-E77A-6A6567EC3121}"/>
                  </a:ext>
                </a:extLst>
              </p14:cNvPr>
              <p14:cNvContentPartPr/>
              <p14:nvPr/>
            </p14:nvContentPartPr>
            <p14:xfrm>
              <a:off x="2902577" y="3882543"/>
              <a:ext cx="270" cy="9720"/>
            </p14:xfrm>
          </p:contentPart>
        </mc:Choice>
        <mc:Fallback xmlns="">
          <p:pic>
            <p:nvPicPr>
              <p:cNvPr id="38" name="Ink 37">
                <a:extLst>
                  <a:ext uri="{FF2B5EF4-FFF2-40B4-BE49-F238E27FC236}">
                    <a16:creationId xmlns:a16="http://schemas.microsoft.com/office/drawing/2014/main" id="{A1E1DC84-2E32-D205-E77A-6A6567EC3121}"/>
                  </a:ext>
                </a:extLst>
              </p:cNvPr>
              <p:cNvPicPr/>
              <p:nvPr/>
            </p:nvPicPr>
            <p:blipFill>
              <a:blip r:embed="rId15"/>
              <a:stretch>
                <a:fillRect/>
              </a:stretch>
            </p:blipFill>
            <p:spPr>
              <a:xfrm>
                <a:off x="2895827" y="3873543"/>
                <a:ext cx="135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59">
                <a:extLst>
                  <a:ext uri="{FF2B5EF4-FFF2-40B4-BE49-F238E27FC236}">
                    <a16:creationId xmlns:a16="http://schemas.microsoft.com/office/drawing/2014/main" id="{51E97FD7-ED15-D9C8-D54F-51D3E2BB0557}"/>
                  </a:ext>
                </a:extLst>
              </p14:cNvPr>
              <p14:cNvContentPartPr/>
              <p14:nvPr/>
            </p14:nvContentPartPr>
            <p14:xfrm>
              <a:off x="2897987" y="3844743"/>
              <a:ext cx="28620" cy="891540"/>
            </p14:xfrm>
          </p:contentPart>
        </mc:Choice>
        <mc:Fallback xmlns="">
          <p:pic>
            <p:nvPicPr>
              <p:cNvPr id="39" name="Ink 59">
                <a:extLst>
                  <a:ext uri="{FF2B5EF4-FFF2-40B4-BE49-F238E27FC236}">
                    <a16:creationId xmlns:a16="http://schemas.microsoft.com/office/drawing/2014/main" id="{51E97FD7-ED15-D9C8-D54F-51D3E2BB0557}"/>
                  </a:ext>
                </a:extLst>
              </p:cNvPr>
              <p:cNvPicPr/>
              <p:nvPr/>
            </p:nvPicPr>
            <p:blipFill>
              <a:blip r:embed="rId17"/>
              <a:stretch>
                <a:fillRect/>
              </a:stretch>
            </p:blipFill>
            <p:spPr>
              <a:xfrm>
                <a:off x="2882604" y="3829266"/>
                <a:ext cx="58671" cy="92177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2D767969-DE5C-2C31-5B67-69FBC0997E46}"/>
                  </a:ext>
                </a:extLst>
              </p14:cNvPr>
              <p14:cNvContentPartPr/>
              <p14:nvPr/>
            </p14:nvContentPartPr>
            <p14:xfrm>
              <a:off x="2714117" y="4566183"/>
              <a:ext cx="174690" cy="184140"/>
            </p14:xfrm>
          </p:contentPart>
        </mc:Choice>
        <mc:Fallback xmlns="">
          <p:pic>
            <p:nvPicPr>
              <p:cNvPr id="40" name="Ink 39">
                <a:extLst>
                  <a:ext uri="{FF2B5EF4-FFF2-40B4-BE49-F238E27FC236}">
                    <a16:creationId xmlns:a16="http://schemas.microsoft.com/office/drawing/2014/main" id="{2D767969-DE5C-2C31-5B67-69FBC0997E46}"/>
                  </a:ext>
                </a:extLst>
              </p:cNvPr>
              <p:cNvPicPr/>
              <p:nvPr/>
            </p:nvPicPr>
            <p:blipFill>
              <a:blip r:embed="rId19"/>
              <a:stretch>
                <a:fillRect/>
              </a:stretch>
            </p:blipFill>
            <p:spPr>
              <a:xfrm>
                <a:off x="2660200" y="4458288"/>
                <a:ext cx="282164" cy="39956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01E2B9DE-98A4-C702-424C-AEFAA4F1BD07}"/>
                  </a:ext>
                </a:extLst>
              </p14:cNvPr>
              <p14:cNvContentPartPr/>
              <p14:nvPr/>
            </p14:nvContentPartPr>
            <p14:xfrm>
              <a:off x="2596127" y="4370433"/>
              <a:ext cx="302130" cy="294840"/>
            </p14:xfrm>
          </p:contentPart>
        </mc:Choice>
        <mc:Fallback xmlns="">
          <p:pic>
            <p:nvPicPr>
              <p:cNvPr id="41" name="Ink 40">
                <a:extLst>
                  <a:ext uri="{FF2B5EF4-FFF2-40B4-BE49-F238E27FC236}">
                    <a16:creationId xmlns:a16="http://schemas.microsoft.com/office/drawing/2014/main" id="{01E2B9DE-98A4-C702-424C-AEFAA4F1BD07}"/>
                  </a:ext>
                </a:extLst>
              </p:cNvPr>
              <p:cNvPicPr/>
              <p:nvPr/>
            </p:nvPicPr>
            <p:blipFill>
              <a:blip r:embed="rId21"/>
              <a:stretch>
                <a:fillRect/>
              </a:stretch>
            </p:blipFill>
            <p:spPr>
              <a:xfrm>
                <a:off x="2542111" y="4262433"/>
                <a:ext cx="409802"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4C12349D-6C40-12C2-1E15-CB0522F17A1A}"/>
                  </a:ext>
                </a:extLst>
              </p14:cNvPr>
              <p14:cNvContentPartPr/>
              <p14:nvPr/>
            </p14:nvContentPartPr>
            <p14:xfrm>
              <a:off x="2327477" y="4132563"/>
              <a:ext cx="561330" cy="514350"/>
            </p14:xfrm>
          </p:contentPart>
        </mc:Choice>
        <mc:Fallback xmlns="">
          <p:pic>
            <p:nvPicPr>
              <p:cNvPr id="42" name="Ink 41">
                <a:extLst>
                  <a:ext uri="{FF2B5EF4-FFF2-40B4-BE49-F238E27FC236}">
                    <a16:creationId xmlns:a16="http://schemas.microsoft.com/office/drawing/2014/main" id="{4C12349D-6C40-12C2-1E15-CB0522F17A1A}"/>
                  </a:ext>
                </a:extLst>
              </p:cNvPr>
              <p:cNvPicPr/>
              <p:nvPr/>
            </p:nvPicPr>
            <p:blipFill>
              <a:blip r:embed="rId23"/>
              <a:stretch>
                <a:fillRect/>
              </a:stretch>
            </p:blipFill>
            <p:spPr>
              <a:xfrm>
                <a:off x="2273503" y="4024582"/>
                <a:ext cx="668918" cy="72995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Ink 42">
                <a:extLst>
                  <a:ext uri="{FF2B5EF4-FFF2-40B4-BE49-F238E27FC236}">
                    <a16:creationId xmlns:a16="http://schemas.microsoft.com/office/drawing/2014/main" id="{2C70CCE5-98B4-667C-A953-517D544EE19A}"/>
                  </a:ext>
                </a:extLst>
              </p14:cNvPr>
              <p14:cNvContentPartPr/>
              <p14:nvPr/>
            </p14:nvContentPartPr>
            <p14:xfrm>
              <a:off x="2318027" y="3906033"/>
              <a:ext cx="547290" cy="476550"/>
            </p14:xfrm>
          </p:contentPart>
        </mc:Choice>
        <mc:Fallback xmlns="">
          <p:pic>
            <p:nvPicPr>
              <p:cNvPr id="43" name="Ink 42">
                <a:extLst>
                  <a:ext uri="{FF2B5EF4-FFF2-40B4-BE49-F238E27FC236}">
                    <a16:creationId xmlns:a16="http://schemas.microsoft.com/office/drawing/2014/main" id="{2C70CCE5-98B4-667C-A953-517D544EE19A}"/>
                  </a:ext>
                </a:extLst>
              </p:cNvPr>
              <p:cNvPicPr/>
              <p:nvPr/>
            </p:nvPicPr>
            <p:blipFill>
              <a:blip r:embed="rId25"/>
              <a:stretch>
                <a:fillRect/>
              </a:stretch>
            </p:blipFill>
            <p:spPr>
              <a:xfrm>
                <a:off x="2264054" y="3798053"/>
                <a:ext cx="654877" cy="69214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5E794021-8873-EBCB-2CA3-DC9F1551D1D1}"/>
                  </a:ext>
                </a:extLst>
              </p14:cNvPr>
              <p14:cNvContentPartPr/>
              <p14:nvPr/>
            </p14:nvContentPartPr>
            <p14:xfrm>
              <a:off x="2378777" y="3741063"/>
              <a:ext cx="354510" cy="307260"/>
            </p14:xfrm>
          </p:contentPart>
        </mc:Choice>
        <mc:Fallback xmlns="">
          <p:pic>
            <p:nvPicPr>
              <p:cNvPr id="44" name="Ink 43">
                <a:extLst>
                  <a:ext uri="{FF2B5EF4-FFF2-40B4-BE49-F238E27FC236}">
                    <a16:creationId xmlns:a16="http://schemas.microsoft.com/office/drawing/2014/main" id="{5E794021-8873-EBCB-2CA3-DC9F1551D1D1}"/>
                  </a:ext>
                </a:extLst>
              </p:cNvPr>
              <p:cNvPicPr/>
              <p:nvPr/>
            </p:nvPicPr>
            <p:blipFill>
              <a:blip r:embed="rId27"/>
              <a:stretch>
                <a:fillRect/>
              </a:stretch>
            </p:blipFill>
            <p:spPr>
              <a:xfrm>
                <a:off x="2324791" y="3633126"/>
                <a:ext cx="462123" cy="5227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576E76AE-77DF-E254-EE91-D2C22FDD5BC4}"/>
                  </a:ext>
                </a:extLst>
              </p14:cNvPr>
              <p14:cNvContentPartPr/>
              <p14:nvPr/>
            </p14:nvContentPartPr>
            <p14:xfrm>
              <a:off x="2379317" y="3618483"/>
              <a:ext cx="254880" cy="245430"/>
            </p14:xfrm>
          </p:contentPart>
        </mc:Choice>
        <mc:Fallback xmlns="">
          <p:pic>
            <p:nvPicPr>
              <p:cNvPr id="45" name="Ink 44">
                <a:extLst>
                  <a:ext uri="{FF2B5EF4-FFF2-40B4-BE49-F238E27FC236}">
                    <a16:creationId xmlns:a16="http://schemas.microsoft.com/office/drawing/2014/main" id="{576E76AE-77DF-E254-EE91-D2C22FDD5BC4}"/>
                  </a:ext>
                </a:extLst>
              </p:cNvPr>
              <p:cNvPicPr/>
              <p:nvPr/>
            </p:nvPicPr>
            <p:blipFill>
              <a:blip r:embed="rId29"/>
              <a:stretch>
                <a:fillRect/>
              </a:stretch>
            </p:blipFill>
            <p:spPr>
              <a:xfrm>
                <a:off x="2325317" y="3510523"/>
                <a:ext cx="362520" cy="46099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966A86C8-762F-81F9-2707-0283A42D1702}"/>
                  </a:ext>
                </a:extLst>
              </p14:cNvPr>
              <p14:cNvContentPartPr/>
              <p14:nvPr/>
            </p14:nvContentPartPr>
            <p14:xfrm>
              <a:off x="2369867" y="3396813"/>
              <a:ext cx="170100" cy="212490"/>
            </p14:xfrm>
          </p:contentPart>
        </mc:Choice>
        <mc:Fallback xmlns="">
          <p:pic>
            <p:nvPicPr>
              <p:cNvPr id="46" name="Ink 45">
                <a:extLst>
                  <a:ext uri="{FF2B5EF4-FFF2-40B4-BE49-F238E27FC236}">
                    <a16:creationId xmlns:a16="http://schemas.microsoft.com/office/drawing/2014/main" id="{966A86C8-762F-81F9-2707-0283A42D1702}"/>
                  </a:ext>
                </a:extLst>
              </p:cNvPr>
              <p:cNvPicPr/>
              <p:nvPr/>
            </p:nvPicPr>
            <p:blipFill>
              <a:blip r:embed="rId31"/>
              <a:stretch>
                <a:fillRect/>
              </a:stretch>
            </p:blipFill>
            <p:spPr>
              <a:xfrm>
                <a:off x="2315924" y="3288950"/>
                <a:ext cx="277626" cy="42785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8728F076-0E7A-2D8C-8195-A8B299655DCB}"/>
                  </a:ext>
                </a:extLst>
              </p14:cNvPr>
              <p14:cNvContentPartPr/>
              <p14:nvPr/>
            </p14:nvContentPartPr>
            <p14:xfrm>
              <a:off x="2360417" y="3189453"/>
              <a:ext cx="189000" cy="160650"/>
            </p14:xfrm>
          </p:contentPart>
        </mc:Choice>
        <mc:Fallback xmlns="">
          <p:pic>
            <p:nvPicPr>
              <p:cNvPr id="47" name="Ink 46">
                <a:extLst>
                  <a:ext uri="{FF2B5EF4-FFF2-40B4-BE49-F238E27FC236}">
                    <a16:creationId xmlns:a16="http://schemas.microsoft.com/office/drawing/2014/main" id="{8728F076-0E7A-2D8C-8195-A8B299655DCB}"/>
                  </a:ext>
                </a:extLst>
              </p:cNvPr>
              <p:cNvPicPr/>
              <p:nvPr/>
            </p:nvPicPr>
            <p:blipFill>
              <a:blip r:embed="rId33"/>
              <a:stretch>
                <a:fillRect/>
              </a:stretch>
            </p:blipFill>
            <p:spPr>
              <a:xfrm>
                <a:off x="2306417" y="3081634"/>
                <a:ext cx="296640" cy="37592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1CBC36B3-8210-EF61-54CF-BF6858374235}"/>
                  </a:ext>
                </a:extLst>
              </p14:cNvPr>
              <p14:cNvContentPartPr/>
              <p14:nvPr/>
            </p14:nvContentPartPr>
            <p14:xfrm>
              <a:off x="2350967" y="2981823"/>
              <a:ext cx="165240" cy="184140"/>
            </p14:xfrm>
          </p:contentPart>
        </mc:Choice>
        <mc:Fallback xmlns="">
          <p:pic>
            <p:nvPicPr>
              <p:cNvPr id="48" name="Ink 47">
                <a:extLst>
                  <a:ext uri="{FF2B5EF4-FFF2-40B4-BE49-F238E27FC236}">
                    <a16:creationId xmlns:a16="http://schemas.microsoft.com/office/drawing/2014/main" id="{1CBC36B3-8210-EF61-54CF-BF6858374235}"/>
                  </a:ext>
                </a:extLst>
              </p:cNvPr>
              <p:cNvPicPr/>
              <p:nvPr/>
            </p:nvPicPr>
            <p:blipFill>
              <a:blip r:embed="rId35"/>
              <a:stretch>
                <a:fillRect/>
              </a:stretch>
            </p:blipFill>
            <p:spPr>
              <a:xfrm>
                <a:off x="2297084" y="2873928"/>
                <a:ext cx="272646" cy="39956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1ECE1E86-AF86-E16F-B0B9-20359028D340}"/>
                  </a:ext>
                </a:extLst>
              </p14:cNvPr>
              <p14:cNvContentPartPr/>
              <p14:nvPr/>
            </p14:nvContentPartPr>
            <p14:xfrm>
              <a:off x="2336657" y="2842503"/>
              <a:ext cx="179550" cy="172530"/>
            </p14:xfrm>
          </p:contentPart>
        </mc:Choice>
        <mc:Fallback xmlns="">
          <p:pic>
            <p:nvPicPr>
              <p:cNvPr id="49" name="Ink 48">
                <a:extLst>
                  <a:ext uri="{FF2B5EF4-FFF2-40B4-BE49-F238E27FC236}">
                    <a16:creationId xmlns:a16="http://schemas.microsoft.com/office/drawing/2014/main" id="{1ECE1E86-AF86-E16F-B0B9-20359028D340}"/>
                  </a:ext>
                </a:extLst>
              </p:cNvPr>
              <p:cNvPicPr/>
              <p:nvPr/>
            </p:nvPicPr>
            <p:blipFill>
              <a:blip r:embed="rId37"/>
              <a:stretch>
                <a:fillRect/>
              </a:stretch>
            </p:blipFill>
            <p:spPr>
              <a:xfrm>
                <a:off x="2282684" y="2734672"/>
                <a:ext cx="287136" cy="38783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74">
                <a:extLst>
                  <a:ext uri="{FF2B5EF4-FFF2-40B4-BE49-F238E27FC236}">
                    <a16:creationId xmlns:a16="http://schemas.microsoft.com/office/drawing/2014/main" id="{4301E12F-D512-93CD-95A7-3A25D3E69FDF}"/>
                  </a:ext>
                </a:extLst>
              </p14:cNvPr>
              <p14:cNvContentPartPr/>
              <p14:nvPr/>
            </p14:nvContentPartPr>
            <p14:xfrm>
              <a:off x="2256143" y="2581157"/>
              <a:ext cx="147420" cy="2170530"/>
            </p14:xfrm>
          </p:contentPart>
        </mc:Choice>
        <mc:Fallback xmlns="">
          <p:pic>
            <p:nvPicPr>
              <p:cNvPr id="50" name="Ink 74">
                <a:extLst>
                  <a:ext uri="{FF2B5EF4-FFF2-40B4-BE49-F238E27FC236}">
                    <a16:creationId xmlns:a16="http://schemas.microsoft.com/office/drawing/2014/main" id="{4301E12F-D512-93CD-95A7-3A25D3E69FDF}"/>
                  </a:ext>
                </a:extLst>
              </p:cNvPr>
              <p:cNvPicPr/>
              <p:nvPr/>
            </p:nvPicPr>
            <p:blipFill>
              <a:blip r:embed="rId39"/>
              <a:stretch>
                <a:fillRect/>
              </a:stretch>
            </p:blipFill>
            <p:spPr>
              <a:xfrm>
                <a:off x="2225221" y="2550201"/>
                <a:ext cx="208545" cy="223208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77">
                <a:extLst>
                  <a:ext uri="{FF2B5EF4-FFF2-40B4-BE49-F238E27FC236}">
                    <a16:creationId xmlns:a16="http://schemas.microsoft.com/office/drawing/2014/main" id="{43CB1780-F617-7DB5-A898-0EA908F16F83}"/>
                  </a:ext>
                </a:extLst>
              </p14:cNvPr>
              <p14:cNvContentPartPr/>
              <p14:nvPr/>
            </p14:nvContentPartPr>
            <p14:xfrm>
              <a:off x="7004741" y="4604267"/>
              <a:ext cx="180900" cy="165780"/>
            </p14:xfrm>
          </p:contentPart>
        </mc:Choice>
        <mc:Fallback xmlns="">
          <p:pic>
            <p:nvPicPr>
              <p:cNvPr id="51" name="Ink 77">
                <a:extLst>
                  <a:ext uri="{FF2B5EF4-FFF2-40B4-BE49-F238E27FC236}">
                    <a16:creationId xmlns:a16="http://schemas.microsoft.com/office/drawing/2014/main" id="{43CB1780-F617-7DB5-A898-0EA908F16F83}"/>
                  </a:ext>
                </a:extLst>
              </p:cNvPr>
              <p:cNvPicPr/>
              <p:nvPr/>
            </p:nvPicPr>
            <p:blipFill>
              <a:blip r:embed="rId41"/>
              <a:stretch>
                <a:fillRect/>
              </a:stretch>
            </p:blipFill>
            <p:spPr>
              <a:xfrm>
                <a:off x="6973873" y="4573341"/>
                <a:ext cx="241918" cy="226914"/>
              </a:xfrm>
              <a:prstGeom prst="rect">
                <a:avLst/>
              </a:prstGeom>
            </p:spPr>
          </p:pic>
        </mc:Fallback>
      </mc:AlternateContent>
      <p:sp>
        <p:nvSpPr>
          <p:cNvPr id="52" name="TextBox 51">
            <a:extLst>
              <a:ext uri="{FF2B5EF4-FFF2-40B4-BE49-F238E27FC236}">
                <a16:creationId xmlns:a16="http://schemas.microsoft.com/office/drawing/2014/main" id="{811C6602-12F2-21B7-E432-63FBCB7B8874}"/>
              </a:ext>
            </a:extLst>
          </p:cNvPr>
          <p:cNvSpPr txBox="1"/>
          <p:nvPr/>
        </p:nvSpPr>
        <p:spPr>
          <a:xfrm>
            <a:off x="7288188" y="4517853"/>
            <a:ext cx="976375" cy="253916"/>
          </a:xfrm>
          <a:prstGeom prst="rect">
            <a:avLst/>
          </a:prstGeom>
          <a:noFill/>
        </p:spPr>
        <p:txBody>
          <a:bodyPr wrap="square">
            <a:spAutoFit/>
          </a:bodyPr>
          <a:lstStyle/>
          <a:p>
            <a:r>
              <a:rPr lang="en-US" sz="1050"/>
              <a:t>tasks</a:t>
            </a:r>
          </a:p>
        </p:txBody>
      </p:sp>
      <p:sp>
        <p:nvSpPr>
          <p:cNvPr id="53" name="TextBox 52">
            <a:extLst>
              <a:ext uri="{FF2B5EF4-FFF2-40B4-BE49-F238E27FC236}">
                <a16:creationId xmlns:a16="http://schemas.microsoft.com/office/drawing/2014/main" id="{888864F0-3F4B-F6B0-93AA-7F5306A9EA41}"/>
              </a:ext>
            </a:extLst>
          </p:cNvPr>
          <p:cNvSpPr txBox="1"/>
          <p:nvPr/>
        </p:nvSpPr>
        <p:spPr>
          <a:xfrm rot="5400000">
            <a:off x="1640442" y="3550683"/>
            <a:ext cx="976375" cy="253916"/>
          </a:xfrm>
          <a:prstGeom prst="rect">
            <a:avLst/>
          </a:prstGeom>
          <a:noFill/>
        </p:spPr>
        <p:txBody>
          <a:bodyPr wrap="square">
            <a:spAutoFit/>
          </a:bodyPr>
          <a:lstStyle/>
          <a:p>
            <a:r>
              <a:rPr lang="en-US" sz="1050"/>
              <a:t>popularity</a:t>
            </a:r>
          </a:p>
        </p:txBody>
      </p:sp>
      <p:sp>
        <p:nvSpPr>
          <p:cNvPr id="54" name="TextBox 53">
            <a:extLst>
              <a:ext uri="{FF2B5EF4-FFF2-40B4-BE49-F238E27FC236}">
                <a16:creationId xmlns:a16="http://schemas.microsoft.com/office/drawing/2014/main" id="{850D3ABE-237F-49B9-4AF7-D1CA477D7428}"/>
              </a:ext>
            </a:extLst>
          </p:cNvPr>
          <p:cNvSpPr txBox="1"/>
          <p:nvPr/>
        </p:nvSpPr>
        <p:spPr>
          <a:xfrm>
            <a:off x="3073073" y="2745638"/>
            <a:ext cx="5903873" cy="1246495"/>
          </a:xfrm>
          <a:prstGeom prst="rect">
            <a:avLst/>
          </a:prstGeom>
          <a:noFill/>
        </p:spPr>
        <p:txBody>
          <a:bodyPr wrap="square">
            <a:spAutoFit/>
          </a:bodyPr>
          <a:lstStyle/>
          <a:p>
            <a:r>
              <a:rPr lang="en-US" sz="1500" b="1"/>
              <a:t>Tail tasks: </a:t>
            </a:r>
          </a:p>
          <a:p>
            <a:pPr marL="214313" indent="-214313">
              <a:buFont typeface="Arial" panose="020B0604020202020204" pitchFamily="34" charset="0"/>
              <a:buChar char="•"/>
            </a:pPr>
            <a:r>
              <a:rPr lang="en-US" sz="1500"/>
              <a:t>Translation while while retaining rhyme scheme.</a:t>
            </a:r>
          </a:p>
          <a:p>
            <a:pPr marL="214313" indent="-214313">
              <a:buFont typeface="Arial" panose="020B0604020202020204" pitchFamily="34" charset="0"/>
              <a:buChar char="•"/>
            </a:pPr>
            <a:r>
              <a:rPr lang="en-US" sz="1500"/>
              <a:t>Extract all ACL conference chairs since 1990.</a:t>
            </a:r>
          </a:p>
          <a:p>
            <a:pPr marL="214313" indent="-214313">
              <a:buFont typeface="Arial" panose="020B0604020202020204" pitchFamily="34" charset="0"/>
              <a:buChar char="•"/>
            </a:pPr>
            <a:r>
              <a:rPr lang="en-US" sz="1500"/>
              <a:t>Do literature review summarizing human studies on corona viruses.</a:t>
            </a:r>
          </a:p>
        </p:txBody>
      </p:sp>
      <p:cxnSp>
        <p:nvCxnSpPr>
          <p:cNvPr id="55" name="Straight Arrow Connector 54">
            <a:extLst>
              <a:ext uri="{FF2B5EF4-FFF2-40B4-BE49-F238E27FC236}">
                <a16:creationId xmlns:a16="http://schemas.microsoft.com/office/drawing/2014/main" id="{EDEEA2AC-D9D9-CCC2-1DA5-AA6E53FEE349}"/>
              </a:ext>
            </a:extLst>
          </p:cNvPr>
          <p:cNvCxnSpPr>
            <a:cxnSpLocks/>
          </p:cNvCxnSpPr>
          <p:nvPr/>
        </p:nvCxnSpPr>
        <p:spPr>
          <a:xfrm flipV="1">
            <a:off x="3518355" y="3813542"/>
            <a:ext cx="316157" cy="7349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20774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1222-92AA-7D77-E499-504C62A4457A}"/>
              </a:ext>
            </a:extLst>
          </p:cNvPr>
          <p:cNvSpPr>
            <a:spLocks noGrp="1"/>
          </p:cNvSpPr>
          <p:nvPr>
            <p:ph type="title"/>
          </p:nvPr>
        </p:nvSpPr>
        <p:spPr/>
        <p:txBody>
          <a:bodyPr/>
          <a:lstStyle/>
          <a:p>
            <a:r>
              <a:rPr lang="en-US" sz="3200" dirty="0"/>
              <a:t>Argument: Scale is </a:t>
            </a:r>
            <a:r>
              <a:rPr lang="en-US" sz="3200" b="1" dirty="0"/>
              <a:t>Not </a:t>
            </a:r>
            <a:r>
              <a:rPr lang="en-US" sz="3200" dirty="0"/>
              <a:t>all You Need Because of Tail Phenomena </a:t>
            </a:r>
            <a:endParaRPr lang="en-US" dirty="0"/>
          </a:p>
        </p:txBody>
      </p:sp>
      <p:sp>
        <p:nvSpPr>
          <p:cNvPr id="3" name="Text Placeholder 2">
            <a:extLst>
              <a:ext uri="{FF2B5EF4-FFF2-40B4-BE49-F238E27FC236}">
                <a16:creationId xmlns:a16="http://schemas.microsoft.com/office/drawing/2014/main" id="{929736B7-D654-162E-6995-5E702C8E4769}"/>
              </a:ext>
            </a:extLst>
          </p:cNvPr>
          <p:cNvSpPr>
            <a:spLocks noGrp="1"/>
          </p:cNvSpPr>
          <p:nvPr>
            <p:ph type="body" sz="quarter" idx="16"/>
          </p:nvPr>
        </p:nvSpPr>
        <p:spPr/>
        <p:txBody>
          <a:bodyPr/>
          <a:lstStyle/>
          <a:p>
            <a:endParaRPr lang="en-US"/>
          </a:p>
        </p:txBody>
      </p:sp>
      <p:pic>
        <p:nvPicPr>
          <p:cNvPr id="8" name="Content Placeholder 7" descr="Chart, scatter chart&#10;&#10;Description automatically generated">
            <a:extLst>
              <a:ext uri="{FF2B5EF4-FFF2-40B4-BE49-F238E27FC236}">
                <a16:creationId xmlns:a16="http://schemas.microsoft.com/office/drawing/2014/main" id="{63136065-A7DB-E276-5820-B3E4CD6E3AB7}"/>
              </a:ext>
            </a:extLst>
          </p:cNvPr>
          <p:cNvPicPr>
            <a:picLocks noGrp="1" noChangeAspect="1"/>
          </p:cNvPicPr>
          <p:nvPr>
            <p:ph idx="4294967295"/>
          </p:nvPr>
        </p:nvPicPr>
        <p:blipFill>
          <a:blip r:embed="rId2"/>
          <a:stretch>
            <a:fillRect/>
          </a:stretch>
        </p:blipFill>
        <p:spPr>
          <a:xfrm>
            <a:off x="0" y="1077913"/>
            <a:ext cx="3319463" cy="3656012"/>
          </a:xfrm>
        </p:spPr>
      </p:pic>
      <p:sp>
        <p:nvSpPr>
          <p:cNvPr id="4" name="Slide Number Placeholder 3">
            <a:extLst>
              <a:ext uri="{FF2B5EF4-FFF2-40B4-BE49-F238E27FC236}">
                <a16:creationId xmlns:a16="http://schemas.microsoft.com/office/drawing/2014/main" id="{3AB24515-E45B-9231-9509-8820D3FF040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345</a:t>
            </a:fld>
            <a:endParaRPr lang="en-US"/>
          </a:p>
        </p:txBody>
      </p:sp>
      <p:sp>
        <p:nvSpPr>
          <p:cNvPr id="5" name="Rectangle 4">
            <a:extLst>
              <a:ext uri="{FF2B5EF4-FFF2-40B4-BE49-F238E27FC236}">
                <a16:creationId xmlns:a16="http://schemas.microsoft.com/office/drawing/2014/main" id="{44D1395C-0C16-7780-C195-C81528754AB9}"/>
              </a:ext>
            </a:extLst>
          </p:cNvPr>
          <p:cNvSpPr/>
          <p:nvPr/>
        </p:nvSpPr>
        <p:spPr>
          <a:xfrm>
            <a:off x="619446" y="4733234"/>
            <a:ext cx="8049717" cy="461665"/>
          </a:xfrm>
          <a:prstGeom prst="rect">
            <a:avLst/>
          </a:prstGeom>
        </p:spPr>
        <p:txBody>
          <a:bodyPr wrap="square">
            <a:spAutoFit/>
          </a:bodyPr>
          <a:lstStyle/>
          <a:p>
            <a:pPr algn="ctr"/>
            <a:r>
              <a:rPr lang="en-US" sz="1200">
                <a:solidFill>
                  <a:schemeClr val="bg1">
                    <a:lumMod val="50000"/>
                  </a:schemeClr>
                </a:solidFill>
                <a:cs typeface="Consolas" panose="020B0609020204030204" pitchFamily="49" charset="0"/>
              </a:rPr>
              <a:t>Impact of Pretraining Term Frequencies on Few-Shot Reasoning, </a:t>
            </a:r>
            <a:r>
              <a:rPr lang="en-US" sz="1200" err="1">
                <a:solidFill>
                  <a:schemeClr val="bg1">
                    <a:lumMod val="50000"/>
                  </a:schemeClr>
                </a:solidFill>
                <a:cs typeface="Consolas" panose="020B0609020204030204" pitchFamily="49" charset="0"/>
              </a:rPr>
              <a:t>Razeghi</a:t>
            </a:r>
            <a:r>
              <a:rPr lang="en-US" sz="1200">
                <a:solidFill>
                  <a:schemeClr val="bg1">
                    <a:lumMod val="50000"/>
                  </a:schemeClr>
                </a:solidFill>
                <a:cs typeface="Consolas" panose="020B0609020204030204" pitchFamily="49" charset="0"/>
              </a:rPr>
              <a:t>+ 2022</a:t>
            </a:r>
          </a:p>
          <a:p>
            <a:pPr algn="ctr"/>
            <a:r>
              <a:rPr lang="en-US" sz="1200">
                <a:solidFill>
                  <a:schemeClr val="bg1">
                    <a:lumMod val="50000"/>
                  </a:schemeClr>
                </a:solidFill>
                <a:cs typeface="Consolas" panose="020B0609020204030204" pitchFamily="49" charset="0"/>
              </a:rPr>
              <a:t>Large Language Models Struggle to Learn Long-Tail Knowledge, </a:t>
            </a:r>
            <a:r>
              <a:rPr lang="en-US" sz="1200" err="1">
                <a:solidFill>
                  <a:schemeClr val="bg1">
                    <a:lumMod val="50000"/>
                  </a:schemeClr>
                </a:solidFill>
                <a:cs typeface="Consolas" panose="020B0609020204030204" pitchFamily="49" charset="0"/>
              </a:rPr>
              <a:t>Kandpal</a:t>
            </a:r>
            <a:r>
              <a:rPr lang="en-US" sz="1200">
                <a:solidFill>
                  <a:schemeClr val="bg1">
                    <a:lumMod val="50000"/>
                  </a:schemeClr>
                </a:solidFill>
                <a:cs typeface="Consolas" panose="020B0609020204030204" pitchFamily="49" charset="0"/>
              </a:rPr>
              <a:t>+ 2022</a:t>
            </a:r>
          </a:p>
        </p:txBody>
      </p:sp>
      <p:pic>
        <p:nvPicPr>
          <p:cNvPr id="10" name="Picture 9" descr="Chart&#10;&#10;Description automatically generated">
            <a:extLst>
              <a:ext uri="{FF2B5EF4-FFF2-40B4-BE49-F238E27FC236}">
                <a16:creationId xmlns:a16="http://schemas.microsoft.com/office/drawing/2014/main" id="{57A98A3C-2F60-A338-9494-9F644C336D93}"/>
              </a:ext>
            </a:extLst>
          </p:cNvPr>
          <p:cNvPicPr>
            <a:picLocks noChangeAspect="1"/>
          </p:cNvPicPr>
          <p:nvPr/>
        </p:nvPicPr>
        <p:blipFill>
          <a:blip r:embed="rId3"/>
          <a:stretch>
            <a:fillRect/>
          </a:stretch>
        </p:blipFill>
        <p:spPr>
          <a:xfrm>
            <a:off x="4501364" y="964661"/>
            <a:ext cx="3636076" cy="3676702"/>
          </a:xfrm>
          <a:prstGeom prst="rect">
            <a:avLst/>
          </a:prstGeom>
        </p:spPr>
      </p:pic>
    </p:spTree>
    <p:extLst>
      <p:ext uri="{BB962C8B-B14F-4D97-AF65-F5344CB8AC3E}">
        <p14:creationId xmlns:p14="http://schemas.microsoft.com/office/powerpoint/2010/main" val="385588588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9BFB-9ED6-69B6-5DA6-56B08962C2F0}"/>
              </a:ext>
            </a:extLst>
          </p:cNvPr>
          <p:cNvSpPr>
            <a:spLocks noGrp="1"/>
          </p:cNvSpPr>
          <p:nvPr>
            <p:ph type="title"/>
          </p:nvPr>
        </p:nvSpPr>
        <p:spPr/>
        <p:txBody>
          <a:bodyPr/>
          <a:lstStyle/>
          <a:p>
            <a:r>
              <a:rPr lang="en-US" sz="2700" dirty="0"/>
              <a:t>Argument: Scale is </a:t>
            </a:r>
            <a:r>
              <a:rPr lang="en-US" sz="2700" b="1" dirty="0"/>
              <a:t>Not </a:t>
            </a:r>
            <a:r>
              <a:rPr lang="en-US" sz="2700" dirty="0"/>
              <a:t>all You Need Because of Tail Phenomena </a:t>
            </a:r>
          </a:p>
        </p:txBody>
      </p:sp>
      <p:sp>
        <p:nvSpPr>
          <p:cNvPr id="3" name="Content Placeholder 2">
            <a:extLst>
              <a:ext uri="{FF2B5EF4-FFF2-40B4-BE49-F238E27FC236}">
                <a16:creationId xmlns:a16="http://schemas.microsoft.com/office/drawing/2014/main" id="{D9BE18A5-CE3F-64B6-6D6F-ADC26E8B059E}"/>
              </a:ext>
            </a:extLst>
          </p:cNvPr>
          <p:cNvSpPr>
            <a:spLocks noGrp="1"/>
          </p:cNvSpPr>
          <p:nvPr>
            <p:ph type="body" sz="quarter" idx="16"/>
          </p:nvPr>
        </p:nvSpPr>
        <p:spPr/>
        <p:txBody>
          <a:bodyPr/>
          <a:lstStyle/>
          <a:p>
            <a:r>
              <a:rPr lang="en-US"/>
              <a:t>Hence, scale won’t solve the tail phenomena. [QED] </a:t>
            </a:r>
          </a:p>
        </p:txBody>
      </p:sp>
      <p:sp>
        <p:nvSpPr>
          <p:cNvPr id="4" name="Slide Number Placeholder 3">
            <a:extLst>
              <a:ext uri="{FF2B5EF4-FFF2-40B4-BE49-F238E27FC236}">
                <a16:creationId xmlns:a16="http://schemas.microsoft.com/office/drawing/2014/main" id="{C4CEC6CC-CF06-D566-E251-CDDE0692AE03}"/>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346</a:t>
            </a:fld>
            <a:endParaRPr lang="en-US"/>
          </a:p>
        </p:txBody>
      </p:sp>
      <p:grpSp>
        <p:nvGrpSpPr>
          <p:cNvPr id="5" name="Group 4">
            <a:extLst>
              <a:ext uri="{FF2B5EF4-FFF2-40B4-BE49-F238E27FC236}">
                <a16:creationId xmlns:a16="http://schemas.microsoft.com/office/drawing/2014/main" id="{62B21488-F358-ED1A-7B80-0193E6AB18B4}"/>
              </a:ext>
            </a:extLst>
          </p:cNvPr>
          <p:cNvGrpSpPr/>
          <p:nvPr/>
        </p:nvGrpSpPr>
        <p:grpSpPr>
          <a:xfrm>
            <a:off x="2318027" y="2842503"/>
            <a:ext cx="608580" cy="1907820"/>
            <a:chOff x="3090703" y="3790004"/>
            <a:chExt cx="811440" cy="2543760"/>
          </a:xfrm>
        </p:grpSpPr>
        <mc:AlternateContent xmlns:mc="http://schemas.openxmlformats.org/markup-compatibility/2006">
          <mc:Choice xmlns:p14="http://schemas.microsoft.com/office/powerpoint/2010/main" xmlns:aink="http://schemas.microsoft.com/office/drawing/2016/ink" Requires="p14 aink">
            <p:contentPart p14:bwMode="auto" r:id="rId2">
              <p14:nvContentPartPr>
                <p14:cNvPr id="6" name="Ink 5">
                  <a:extLst>
                    <a:ext uri="{FF2B5EF4-FFF2-40B4-BE49-F238E27FC236}">
                      <a16:creationId xmlns:a16="http://schemas.microsoft.com/office/drawing/2014/main" id="{F673382E-003B-E471-7C79-B8BB7ACA3034}"/>
                    </a:ext>
                  </a:extLst>
                </p14:cNvPr>
                <p14:cNvContentPartPr/>
                <p14:nvPr/>
              </p14:nvContentPartPr>
              <p14:xfrm>
                <a:off x="3870103" y="5176724"/>
                <a:ext cx="360" cy="12960"/>
              </p14:xfrm>
            </p:contentPart>
          </mc:Choice>
          <mc:Fallback>
            <p:pic>
              <p:nvPicPr>
                <p:cNvPr id="6" name="Ink 5">
                  <a:extLst>
                    <a:ext uri="{FF2B5EF4-FFF2-40B4-BE49-F238E27FC236}">
                      <a16:creationId xmlns:a16="http://schemas.microsoft.com/office/drawing/2014/main" id="{F673382E-003B-E471-7C79-B8BB7ACA3034}"/>
                    </a:ext>
                  </a:extLst>
                </p:cNvPr>
                <p:cNvPicPr/>
                <p:nvPr/>
              </p:nvPicPr>
              <p:blipFill>
                <a:blip r:embed="rId3"/>
                <a:stretch>
                  <a:fillRect/>
                </a:stretch>
              </p:blipFill>
              <p:spPr>
                <a:xfrm>
                  <a:off x="3861103" y="5164724"/>
                  <a:ext cx="18000" cy="36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59">
                  <a:extLst>
                    <a:ext uri="{FF2B5EF4-FFF2-40B4-BE49-F238E27FC236}">
                      <a16:creationId xmlns:a16="http://schemas.microsoft.com/office/drawing/2014/main" id="{2BC46550-E88D-5D5D-5D1B-345C967BB3E0}"/>
                    </a:ext>
                  </a:extLst>
                </p14:cNvPr>
                <p14:cNvContentPartPr/>
                <p14:nvPr/>
              </p14:nvContentPartPr>
              <p14:xfrm>
                <a:off x="3863983" y="5126324"/>
                <a:ext cx="38160" cy="1188720"/>
              </p14:xfrm>
            </p:contentPart>
          </mc:Choice>
          <mc:Fallback>
            <p:pic>
              <p:nvPicPr>
                <p:cNvPr id="7" name="Ink 59">
                  <a:extLst>
                    <a:ext uri="{FF2B5EF4-FFF2-40B4-BE49-F238E27FC236}">
                      <a16:creationId xmlns:a16="http://schemas.microsoft.com/office/drawing/2014/main" id="{2BC46550-E88D-5D5D-5D1B-345C967BB3E0}"/>
                    </a:ext>
                  </a:extLst>
                </p:cNvPr>
                <p:cNvPicPr/>
                <p:nvPr/>
              </p:nvPicPr>
              <p:blipFill>
                <a:blip r:embed="rId5"/>
                <a:stretch>
                  <a:fillRect/>
                </a:stretch>
              </p:blipFill>
              <p:spPr>
                <a:xfrm>
                  <a:off x="3843472" y="5105688"/>
                  <a:ext cx="78705" cy="122951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ADAA805F-FDEA-F9BE-5255-942263CF566C}"/>
                    </a:ext>
                  </a:extLst>
                </p14:cNvPr>
                <p14:cNvContentPartPr/>
                <p14:nvPr/>
              </p14:nvContentPartPr>
              <p14:xfrm>
                <a:off x="3618823" y="6088244"/>
                <a:ext cx="232920" cy="245520"/>
              </p14:xfrm>
            </p:contentPart>
          </mc:Choice>
          <mc:Fallback>
            <p:pic>
              <p:nvPicPr>
                <p:cNvPr id="8" name="Ink 7">
                  <a:extLst>
                    <a:ext uri="{FF2B5EF4-FFF2-40B4-BE49-F238E27FC236}">
                      <a16:creationId xmlns:a16="http://schemas.microsoft.com/office/drawing/2014/main" id="{ADAA805F-FDEA-F9BE-5255-942263CF566C}"/>
                    </a:ext>
                  </a:extLst>
                </p:cNvPr>
                <p:cNvPicPr/>
                <p:nvPr/>
              </p:nvPicPr>
              <p:blipFill>
                <a:blip r:embed="rId7"/>
                <a:stretch>
                  <a:fillRect/>
                </a:stretch>
              </p:blipFill>
              <p:spPr>
                <a:xfrm>
                  <a:off x="3546934" y="5944385"/>
                  <a:ext cx="376219" cy="53275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453946D-7200-EEFE-1763-3ED4F9229502}"/>
                    </a:ext>
                  </a:extLst>
                </p14:cNvPr>
                <p14:cNvContentPartPr/>
                <p14:nvPr/>
              </p14:nvContentPartPr>
              <p14:xfrm>
                <a:off x="3461503" y="5827244"/>
                <a:ext cx="402840" cy="393120"/>
              </p14:xfrm>
            </p:contentPart>
          </mc:Choice>
          <mc:Fallback>
            <p:pic>
              <p:nvPicPr>
                <p:cNvPr id="9" name="Ink 8">
                  <a:extLst>
                    <a:ext uri="{FF2B5EF4-FFF2-40B4-BE49-F238E27FC236}">
                      <a16:creationId xmlns:a16="http://schemas.microsoft.com/office/drawing/2014/main" id="{A453946D-7200-EEFE-1763-3ED4F9229502}"/>
                    </a:ext>
                  </a:extLst>
                </p:cNvPr>
                <p:cNvPicPr/>
                <p:nvPr/>
              </p:nvPicPr>
              <p:blipFill>
                <a:blip r:embed="rId9"/>
                <a:stretch>
                  <a:fillRect/>
                </a:stretch>
              </p:blipFill>
              <p:spPr>
                <a:xfrm>
                  <a:off x="3389482" y="5683244"/>
                  <a:ext cx="546403" cy="680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17CCC44C-1781-0965-BB69-FB4D4E3B544C}"/>
                    </a:ext>
                  </a:extLst>
                </p14:cNvPr>
                <p14:cNvContentPartPr/>
                <p14:nvPr/>
              </p14:nvContentPartPr>
              <p14:xfrm>
                <a:off x="3103303" y="5510084"/>
                <a:ext cx="748440" cy="685800"/>
              </p14:xfrm>
            </p:contentPart>
          </mc:Choice>
          <mc:Fallback>
            <p:pic>
              <p:nvPicPr>
                <p:cNvPr id="10" name="Ink 9">
                  <a:extLst>
                    <a:ext uri="{FF2B5EF4-FFF2-40B4-BE49-F238E27FC236}">
                      <a16:creationId xmlns:a16="http://schemas.microsoft.com/office/drawing/2014/main" id="{17CCC44C-1781-0965-BB69-FB4D4E3B544C}"/>
                    </a:ext>
                  </a:extLst>
                </p:cNvPr>
                <p:cNvPicPr/>
                <p:nvPr/>
              </p:nvPicPr>
              <p:blipFill>
                <a:blip r:embed="rId11"/>
                <a:stretch>
                  <a:fillRect/>
                </a:stretch>
              </p:blipFill>
              <p:spPr>
                <a:xfrm>
                  <a:off x="3031338" y="5366109"/>
                  <a:ext cx="891891" cy="97327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54DE8328-DB1F-58E3-1E48-63298A6677C2}"/>
                    </a:ext>
                  </a:extLst>
                </p14:cNvPr>
                <p14:cNvContentPartPr/>
                <p14:nvPr/>
              </p14:nvContentPartPr>
              <p14:xfrm>
                <a:off x="3090703" y="5208044"/>
                <a:ext cx="729720" cy="635400"/>
              </p14:xfrm>
            </p:contentPart>
          </mc:Choice>
          <mc:Fallback>
            <p:pic>
              <p:nvPicPr>
                <p:cNvPr id="11" name="Ink 10">
                  <a:extLst>
                    <a:ext uri="{FF2B5EF4-FFF2-40B4-BE49-F238E27FC236}">
                      <a16:creationId xmlns:a16="http://schemas.microsoft.com/office/drawing/2014/main" id="{54DE8328-DB1F-58E3-1E48-63298A6677C2}"/>
                    </a:ext>
                  </a:extLst>
                </p:cNvPr>
                <p:cNvPicPr/>
                <p:nvPr/>
              </p:nvPicPr>
              <p:blipFill>
                <a:blip r:embed="rId13"/>
                <a:stretch>
                  <a:fillRect/>
                </a:stretch>
              </p:blipFill>
              <p:spPr>
                <a:xfrm>
                  <a:off x="3018739" y="5064071"/>
                  <a:ext cx="873169" cy="922866"/>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53E71C32-8107-B5C3-49DD-56DEFC176710}"/>
                    </a:ext>
                  </a:extLst>
                </p14:cNvPr>
                <p14:cNvContentPartPr/>
                <p14:nvPr/>
              </p14:nvContentPartPr>
              <p14:xfrm>
                <a:off x="3171703" y="4988084"/>
                <a:ext cx="472680" cy="409680"/>
              </p14:xfrm>
            </p:contentPart>
          </mc:Choice>
          <mc:Fallback>
            <p:pic>
              <p:nvPicPr>
                <p:cNvPr id="12" name="Ink 11">
                  <a:extLst>
                    <a:ext uri="{FF2B5EF4-FFF2-40B4-BE49-F238E27FC236}">
                      <a16:creationId xmlns:a16="http://schemas.microsoft.com/office/drawing/2014/main" id="{53E71C32-8107-B5C3-49DD-56DEFC176710}"/>
                    </a:ext>
                  </a:extLst>
                </p:cNvPr>
                <p:cNvPicPr/>
                <p:nvPr/>
              </p:nvPicPr>
              <p:blipFill>
                <a:blip r:embed="rId15"/>
                <a:stretch>
                  <a:fillRect/>
                </a:stretch>
              </p:blipFill>
              <p:spPr>
                <a:xfrm>
                  <a:off x="3099721" y="4844168"/>
                  <a:ext cx="616164" cy="69703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A650D5EB-6FC8-C529-E596-AEEA70B4753A}"/>
                    </a:ext>
                  </a:extLst>
                </p14:cNvPr>
                <p14:cNvContentPartPr/>
                <p14:nvPr/>
              </p14:nvContentPartPr>
              <p14:xfrm>
                <a:off x="3172423" y="4824644"/>
                <a:ext cx="339840" cy="327240"/>
              </p14:xfrm>
            </p:contentPart>
          </mc:Choice>
          <mc:Fallback>
            <p:pic>
              <p:nvPicPr>
                <p:cNvPr id="13" name="Ink 12">
                  <a:extLst>
                    <a:ext uri="{FF2B5EF4-FFF2-40B4-BE49-F238E27FC236}">
                      <a16:creationId xmlns:a16="http://schemas.microsoft.com/office/drawing/2014/main" id="{A650D5EB-6FC8-C529-E596-AEEA70B4753A}"/>
                    </a:ext>
                  </a:extLst>
                </p:cNvPr>
                <p:cNvPicPr/>
                <p:nvPr/>
              </p:nvPicPr>
              <p:blipFill>
                <a:blip r:embed="rId17"/>
                <a:stretch>
                  <a:fillRect/>
                </a:stretch>
              </p:blipFill>
              <p:spPr>
                <a:xfrm>
                  <a:off x="3100423" y="4680697"/>
                  <a:ext cx="483360" cy="614655"/>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FF10FE09-E5F6-FC8F-53BF-9C59056B1B57}"/>
                    </a:ext>
                  </a:extLst>
                </p14:cNvPr>
                <p14:cNvContentPartPr/>
                <p14:nvPr/>
              </p14:nvContentPartPr>
              <p14:xfrm>
                <a:off x="3159823" y="4529084"/>
                <a:ext cx="226800" cy="283320"/>
              </p14:xfrm>
            </p:contentPart>
          </mc:Choice>
          <mc:Fallback>
            <p:pic>
              <p:nvPicPr>
                <p:cNvPr id="14" name="Ink 13">
                  <a:extLst>
                    <a:ext uri="{FF2B5EF4-FFF2-40B4-BE49-F238E27FC236}">
                      <a16:creationId xmlns:a16="http://schemas.microsoft.com/office/drawing/2014/main" id="{FF10FE09-E5F6-FC8F-53BF-9C59056B1B57}"/>
                    </a:ext>
                  </a:extLst>
                </p:cNvPr>
                <p:cNvPicPr/>
                <p:nvPr/>
              </p:nvPicPr>
              <p:blipFill>
                <a:blip r:embed="rId19"/>
                <a:stretch>
                  <a:fillRect/>
                </a:stretch>
              </p:blipFill>
              <p:spPr>
                <a:xfrm>
                  <a:off x="3087899" y="4385267"/>
                  <a:ext cx="370168" cy="570475"/>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2256C900-F6D3-17B4-06AC-852686742334}"/>
                    </a:ext>
                  </a:extLst>
                </p14:cNvPr>
                <p14:cNvContentPartPr/>
                <p14:nvPr/>
              </p14:nvContentPartPr>
              <p14:xfrm>
                <a:off x="3147223" y="4252604"/>
                <a:ext cx="252000" cy="214200"/>
              </p14:xfrm>
            </p:contentPart>
          </mc:Choice>
          <mc:Fallback>
            <p:pic>
              <p:nvPicPr>
                <p:cNvPr id="15" name="Ink 14">
                  <a:extLst>
                    <a:ext uri="{FF2B5EF4-FFF2-40B4-BE49-F238E27FC236}">
                      <a16:creationId xmlns:a16="http://schemas.microsoft.com/office/drawing/2014/main" id="{2256C900-F6D3-17B4-06AC-852686742334}"/>
                    </a:ext>
                  </a:extLst>
                </p:cNvPr>
                <p:cNvPicPr/>
                <p:nvPr/>
              </p:nvPicPr>
              <p:blipFill>
                <a:blip r:embed="rId21"/>
                <a:stretch>
                  <a:fillRect/>
                </a:stretch>
              </p:blipFill>
              <p:spPr>
                <a:xfrm>
                  <a:off x="3075223" y="4108846"/>
                  <a:ext cx="395520" cy="50123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D5E76FD2-4E39-B6CC-3D73-58EDB7990D7F}"/>
                    </a:ext>
                  </a:extLst>
                </p14:cNvPr>
                <p14:cNvContentPartPr/>
                <p14:nvPr/>
              </p14:nvContentPartPr>
              <p14:xfrm>
                <a:off x="3134623" y="3975764"/>
                <a:ext cx="220320" cy="245520"/>
              </p14:xfrm>
            </p:contentPart>
          </mc:Choice>
          <mc:Fallback>
            <p:pic>
              <p:nvPicPr>
                <p:cNvPr id="16" name="Ink 15">
                  <a:extLst>
                    <a:ext uri="{FF2B5EF4-FFF2-40B4-BE49-F238E27FC236}">
                      <a16:creationId xmlns:a16="http://schemas.microsoft.com/office/drawing/2014/main" id="{D5E76FD2-4E39-B6CC-3D73-58EDB7990D7F}"/>
                    </a:ext>
                  </a:extLst>
                </p:cNvPr>
                <p:cNvPicPr/>
                <p:nvPr/>
              </p:nvPicPr>
              <p:blipFill>
                <a:blip r:embed="rId23"/>
                <a:stretch>
                  <a:fillRect/>
                </a:stretch>
              </p:blipFill>
              <p:spPr>
                <a:xfrm>
                  <a:off x="3062780" y="3831905"/>
                  <a:ext cx="363528" cy="532759"/>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393A0596-55EA-D8F6-559A-322B43D71FE5}"/>
                    </a:ext>
                  </a:extLst>
                </p14:cNvPr>
                <p14:cNvContentPartPr/>
                <p14:nvPr/>
              </p14:nvContentPartPr>
              <p14:xfrm>
                <a:off x="3115543" y="3790004"/>
                <a:ext cx="239400" cy="230040"/>
              </p14:xfrm>
            </p:contentPart>
          </mc:Choice>
          <mc:Fallback>
            <p:pic>
              <p:nvPicPr>
                <p:cNvPr id="17" name="Ink 16">
                  <a:extLst>
                    <a:ext uri="{FF2B5EF4-FFF2-40B4-BE49-F238E27FC236}">
                      <a16:creationId xmlns:a16="http://schemas.microsoft.com/office/drawing/2014/main" id="{393A0596-55EA-D8F6-559A-322B43D71FE5}"/>
                    </a:ext>
                  </a:extLst>
                </p:cNvPr>
                <p:cNvPicPr/>
                <p:nvPr/>
              </p:nvPicPr>
              <p:blipFill>
                <a:blip r:embed="rId25"/>
                <a:stretch>
                  <a:fillRect/>
                </a:stretch>
              </p:blipFill>
              <p:spPr>
                <a:xfrm>
                  <a:off x="3043579" y="3646229"/>
                  <a:ext cx="382848" cy="517111"/>
                </a:xfrm>
                <a:prstGeom prst="rect">
                  <a:avLst/>
                </a:prstGeom>
              </p:spPr>
            </p:pic>
          </mc:Fallback>
        </mc:AlternateContent>
      </p:grpSp>
      <p:sp>
        <p:nvSpPr>
          <p:cNvPr id="18" name="TextBox 17">
            <a:extLst>
              <a:ext uri="{FF2B5EF4-FFF2-40B4-BE49-F238E27FC236}">
                <a16:creationId xmlns:a16="http://schemas.microsoft.com/office/drawing/2014/main" id="{122B08DB-9983-F3F3-1FE4-EA517D4B3FC0}"/>
              </a:ext>
            </a:extLst>
          </p:cNvPr>
          <p:cNvSpPr txBox="1"/>
          <p:nvPr/>
        </p:nvSpPr>
        <p:spPr>
          <a:xfrm>
            <a:off x="7288188" y="4507302"/>
            <a:ext cx="976375" cy="253916"/>
          </a:xfrm>
          <a:prstGeom prst="rect">
            <a:avLst/>
          </a:prstGeom>
          <a:noFill/>
        </p:spPr>
        <p:txBody>
          <a:bodyPr wrap="square">
            <a:spAutoFit/>
          </a:bodyPr>
          <a:lstStyle/>
          <a:p>
            <a:r>
              <a:rPr lang="en-US" sz="1050"/>
              <a:t>tasks</a:t>
            </a:r>
          </a:p>
        </p:txBody>
      </p:sp>
      <p:grpSp>
        <p:nvGrpSpPr>
          <p:cNvPr id="19" name="Group 18">
            <a:extLst>
              <a:ext uri="{FF2B5EF4-FFF2-40B4-BE49-F238E27FC236}">
                <a16:creationId xmlns:a16="http://schemas.microsoft.com/office/drawing/2014/main" id="{16C4664C-136F-5F28-2525-DD833AF4F808}"/>
              </a:ext>
            </a:extLst>
          </p:cNvPr>
          <p:cNvGrpSpPr/>
          <p:nvPr/>
        </p:nvGrpSpPr>
        <p:grpSpPr>
          <a:xfrm>
            <a:off x="2001671" y="2570592"/>
            <a:ext cx="5239537" cy="2192940"/>
            <a:chOff x="2668894" y="3427456"/>
            <a:chExt cx="6986049" cy="2923920"/>
          </a:xfrm>
        </p:grpSpPr>
        <mc:AlternateContent xmlns:mc="http://schemas.openxmlformats.org/markup-compatibility/2006">
          <mc:Choice xmlns:p14="http://schemas.microsoft.com/office/powerpoint/2010/main" Requires="p14">
            <p:contentPart p14:bwMode="auto" r:id="rId26">
              <p14:nvContentPartPr>
                <p14:cNvPr id="20" name="Ink 12">
                  <a:extLst>
                    <a:ext uri="{FF2B5EF4-FFF2-40B4-BE49-F238E27FC236}">
                      <a16:creationId xmlns:a16="http://schemas.microsoft.com/office/drawing/2014/main" id="{16F2BAEC-FB36-DC24-E247-54DC07BF28C7}"/>
                    </a:ext>
                  </a:extLst>
                </p14:cNvPr>
                <p14:cNvContentPartPr/>
                <p14:nvPr/>
              </p14:nvContentPartPr>
              <p14:xfrm>
                <a:off x="2980903" y="3449056"/>
                <a:ext cx="298800" cy="2858400"/>
              </p14:xfrm>
            </p:contentPart>
          </mc:Choice>
          <mc:Fallback>
            <p:pic>
              <p:nvPicPr>
                <p:cNvPr id="20" name="Ink 12">
                  <a:extLst>
                    <a:ext uri="{FF2B5EF4-FFF2-40B4-BE49-F238E27FC236}">
                      <a16:creationId xmlns:a16="http://schemas.microsoft.com/office/drawing/2014/main" id="{16F2BAEC-FB36-DC24-E247-54DC07BF28C7}"/>
                    </a:ext>
                  </a:extLst>
                </p:cNvPr>
                <p:cNvPicPr/>
                <p:nvPr/>
              </p:nvPicPr>
              <p:blipFill>
                <a:blip r:embed="rId27"/>
                <a:stretch>
                  <a:fillRect/>
                </a:stretch>
              </p:blipFill>
              <p:spPr>
                <a:xfrm>
                  <a:off x="2960280" y="3428416"/>
                  <a:ext cx="339567" cy="2899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15">
                  <a:extLst>
                    <a:ext uri="{FF2B5EF4-FFF2-40B4-BE49-F238E27FC236}">
                      <a16:creationId xmlns:a16="http://schemas.microsoft.com/office/drawing/2014/main" id="{87CE050D-C824-82B4-564A-74D4747CE49C}"/>
                    </a:ext>
                  </a:extLst>
                </p14:cNvPr>
                <p14:cNvContentPartPr/>
                <p14:nvPr/>
              </p14:nvContentPartPr>
              <p14:xfrm>
                <a:off x="3165943" y="6093976"/>
                <a:ext cx="6489000" cy="257400"/>
              </p14:xfrm>
            </p:contentPart>
          </mc:Choice>
          <mc:Fallback>
            <p:pic>
              <p:nvPicPr>
                <p:cNvPr id="21" name="Ink 15">
                  <a:extLst>
                    <a:ext uri="{FF2B5EF4-FFF2-40B4-BE49-F238E27FC236}">
                      <a16:creationId xmlns:a16="http://schemas.microsoft.com/office/drawing/2014/main" id="{87CE050D-C824-82B4-564A-74D4747CE49C}"/>
                    </a:ext>
                  </a:extLst>
                </p:cNvPr>
                <p:cNvPicPr/>
                <p:nvPr/>
              </p:nvPicPr>
              <p:blipFill>
                <a:blip r:embed="rId29"/>
                <a:stretch>
                  <a:fillRect/>
                </a:stretch>
              </p:blipFill>
              <p:spPr>
                <a:xfrm>
                  <a:off x="3138581" y="6073365"/>
                  <a:ext cx="6536523" cy="298622"/>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10">
                  <a:extLst>
                    <a:ext uri="{FF2B5EF4-FFF2-40B4-BE49-F238E27FC236}">
                      <a16:creationId xmlns:a16="http://schemas.microsoft.com/office/drawing/2014/main" id="{972B42C6-A700-140D-A9AB-AF0AAD59AFBB}"/>
                    </a:ext>
                  </a:extLst>
                </p14:cNvPr>
                <p14:cNvContentPartPr/>
                <p14:nvPr/>
              </p14:nvContentPartPr>
              <p14:xfrm>
                <a:off x="3423703" y="3427456"/>
                <a:ext cx="119880" cy="786240"/>
              </p14:xfrm>
            </p:contentPart>
          </mc:Choice>
          <mc:Fallback>
            <p:pic>
              <p:nvPicPr>
                <p:cNvPr id="22" name="Ink 10">
                  <a:extLst>
                    <a:ext uri="{FF2B5EF4-FFF2-40B4-BE49-F238E27FC236}">
                      <a16:creationId xmlns:a16="http://schemas.microsoft.com/office/drawing/2014/main" id="{972B42C6-A700-140D-A9AB-AF0AAD59AFBB}"/>
                    </a:ext>
                  </a:extLst>
                </p:cNvPr>
                <p:cNvPicPr/>
                <p:nvPr/>
              </p:nvPicPr>
              <p:blipFill>
                <a:blip r:embed="rId31"/>
                <a:stretch>
                  <a:fillRect/>
                </a:stretch>
              </p:blipFill>
              <p:spPr>
                <a:xfrm>
                  <a:off x="3382464" y="3386201"/>
                  <a:ext cx="201398" cy="86779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1">
                  <a:extLst>
                    <a:ext uri="{FF2B5EF4-FFF2-40B4-BE49-F238E27FC236}">
                      <a16:creationId xmlns:a16="http://schemas.microsoft.com/office/drawing/2014/main" id="{35BB944C-0490-E9E0-B088-C7395D982A99}"/>
                    </a:ext>
                  </a:extLst>
                </p14:cNvPr>
                <p14:cNvContentPartPr/>
                <p14:nvPr/>
              </p14:nvContentPartPr>
              <p14:xfrm>
                <a:off x="3500383" y="4035136"/>
                <a:ext cx="5631120" cy="2040120"/>
              </p14:xfrm>
            </p:contentPart>
          </mc:Choice>
          <mc:Fallback>
            <p:pic>
              <p:nvPicPr>
                <p:cNvPr id="23" name="Ink 21">
                  <a:extLst>
                    <a:ext uri="{FF2B5EF4-FFF2-40B4-BE49-F238E27FC236}">
                      <a16:creationId xmlns:a16="http://schemas.microsoft.com/office/drawing/2014/main" id="{35BB944C-0490-E9E0-B088-C7395D982A99}"/>
                    </a:ext>
                  </a:extLst>
                </p:cNvPr>
                <p:cNvPicPr/>
                <p:nvPr/>
              </p:nvPicPr>
              <p:blipFill>
                <a:blip r:embed="rId33"/>
                <a:stretch>
                  <a:fillRect/>
                </a:stretch>
              </p:blipFill>
              <p:spPr>
                <a:xfrm>
                  <a:off x="3459105" y="3993863"/>
                  <a:ext cx="5712717" cy="2105868"/>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2C0E49BF-A4A6-493C-202B-64D91033DB7E}"/>
                    </a:ext>
                  </a:extLst>
                </p14:cNvPr>
                <p14:cNvContentPartPr/>
                <p14:nvPr/>
              </p14:nvContentPartPr>
              <p14:xfrm>
                <a:off x="4549831" y="5722144"/>
                <a:ext cx="119160" cy="30240"/>
              </p14:xfrm>
            </p:contentPart>
          </mc:Choice>
          <mc:Fallback>
            <p:pic>
              <p:nvPicPr>
                <p:cNvPr id="24" name="Ink 23">
                  <a:extLst>
                    <a:ext uri="{FF2B5EF4-FFF2-40B4-BE49-F238E27FC236}">
                      <a16:creationId xmlns:a16="http://schemas.microsoft.com/office/drawing/2014/main" id="{2C0E49BF-A4A6-493C-202B-64D91033DB7E}"/>
                    </a:ext>
                  </a:extLst>
                </p:cNvPr>
                <p:cNvPicPr/>
                <p:nvPr/>
              </p:nvPicPr>
              <p:blipFill>
                <a:blip r:embed="rId35"/>
                <a:stretch>
                  <a:fillRect/>
                </a:stretch>
              </p:blipFill>
              <p:spPr>
                <a:xfrm>
                  <a:off x="4508675" y="5680864"/>
                  <a:ext cx="200514" cy="111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867CE8A6-4413-AE69-F2A6-F9E9651B2517}"/>
                    </a:ext>
                  </a:extLst>
                </p14:cNvPr>
                <p14:cNvContentPartPr/>
                <p14:nvPr/>
              </p14:nvContentPartPr>
              <p14:xfrm>
                <a:off x="3945031" y="5262784"/>
                <a:ext cx="843120" cy="525600"/>
              </p14:xfrm>
            </p:contentPart>
          </mc:Choice>
          <mc:Fallback>
            <p:pic>
              <p:nvPicPr>
                <p:cNvPr id="25" name="Ink 24">
                  <a:extLst>
                    <a:ext uri="{FF2B5EF4-FFF2-40B4-BE49-F238E27FC236}">
                      <a16:creationId xmlns:a16="http://schemas.microsoft.com/office/drawing/2014/main" id="{867CE8A6-4413-AE69-F2A6-F9E9651B2517}"/>
                    </a:ext>
                  </a:extLst>
                </p:cNvPr>
                <p:cNvPicPr/>
                <p:nvPr/>
              </p:nvPicPr>
              <p:blipFill>
                <a:blip r:embed="rId37"/>
                <a:stretch>
                  <a:fillRect/>
                </a:stretch>
              </p:blipFill>
              <p:spPr>
                <a:xfrm>
                  <a:off x="3903763" y="5221504"/>
                  <a:ext cx="924697" cy="607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74">
                  <a:extLst>
                    <a:ext uri="{FF2B5EF4-FFF2-40B4-BE49-F238E27FC236}">
                      <a16:creationId xmlns:a16="http://schemas.microsoft.com/office/drawing/2014/main" id="{986425AB-19DA-0C92-F075-1E1B877751D6}"/>
                    </a:ext>
                  </a:extLst>
                </p14:cNvPr>
                <p14:cNvContentPartPr/>
                <p14:nvPr/>
              </p14:nvContentPartPr>
              <p14:xfrm>
                <a:off x="3008191" y="3427474"/>
                <a:ext cx="196560" cy="2894040"/>
              </p14:xfrm>
            </p:contentPart>
          </mc:Choice>
          <mc:Fallback>
            <p:pic>
              <p:nvPicPr>
                <p:cNvPr id="26" name="Ink 74">
                  <a:extLst>
                    <a:ext uri="{FF2B5EF4-FFF2-40B4-BE49-F238E27FC236}">
                      <a16:creationId xmlns:a16="http://schemas.microsoft.com/office/drawing/2014/main" id="{986425AB-19DA-0C92-F075-1E1B877751D6}"/>
                    </a:ext>
                  </a:extLst>
                </p:cNvPr>
                <p:cNvPicPr/>
                <p:nvPr/>
              </p:nvPicPr>
              <p:blipFill>
                <a:blip r:embed="rId39"/>
                <a:stretch>
                  <a:fillRect/>
                </a:stretch>
              </p:blipFill>
              <p:spPr>
                <a:xfrm>
                  <a:off x="2966961" y="3386199"/>
                  <a:ext cx="278060" cy="297563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77">
                  <a:extLst>
                    <a:ext uri="{FF2B5EF4-FFF2-40B4-BE49-F238E27FC236}">
                      <a16:creationId xmlns:a16="http://schemas.microsoft.com/office/drawing/2014/main" id="{E0AAC7FF-599B-1CA1-2BAF-0CE5F2198E2D}"/>
                    </a:ext>
                  </a:extLst>
                </p14:cNvPr>
                <p14:cNvContentPartPr/>
                <p14:nvPr/>
              </p14:nvContentPartPr>
              <p14:xfrm>
                <a:off x="9339655" y="6124954"/>
                <a:ext cx="241200" cy="221040"/>
              </p14:xfrm>
            </p:contentPart>
          </mc:Choice>
          <mc:Fallback>
            <p:pic>
              <p:nvPicPr>
                <p:cNvPr id="27" name="Ink 77">
                  <a:extLst>
                    <a:ext uri="{FF2B5EF4-FFF2-40B4-BE49-F238E27FC236}">
                      <a16:creationId xmlns:a16="http://schemas.microsoft.com/office/drawing/2014/main" id="{E0AAC7FF-599B-1CA1-2BAF-0CE5F2198E2D}"/>
                    </a:ext>
                  </a:extLst>
                </p:cNvPr>
                <p:cNvPicPr/>
                <p:nvPr/>
              </p:nvPicPr>
              <p:blipFill>
                <a:blip r:embed="rId41"/>
                <a:stretch>
                  <a:fillRect/>
                </a:stretch>
              </p:blipFill>
              <p:spPr>
                <a:xfrm>
                  <a:off x="9298498" y="6083719"/>
                  <a:ext cx="322557" cy="302551"/>
                </a:xfrm>
                <a:prstGeom prst="rect">
                  <a:avLst/>
                </a:prstGeom>
              </p:spPr>
            </p:pic>
          </mc:Fallback>
        </mc:AlternateContent>
        <p:sp>
          <p:nvSpPr>
            <p:cNvPr id="28" name="TextBox 27">
              <a:extLst>
                <a:ext uri="{FF2B5EF4-FFF2-40B4-BE49-F238E27FC236}">
                  <a16:creationId xmlns:a16="http://schemas.microsoft.com/office/drawing/2014/main" id="{EDD5F5B9-085C-E8FF-D9B4-6E7132CA7F5E}"/>
                </a:ext>
              </a:extLst>
            </p:cNvPr>
            <p:cNvSpPr txBox="1"/>
            <p:nvPr/>
          </p:nvSpPr>
          <p:spPr>
            <a:xfrm rot="5400000">
              <a:off x="2187255" y="4720176"/>
              <a:ext cx="1301833" cy="338555"/>
            </a:xfrm>
            <a:prstGeom prst="rect">
              <a:avLst/>
            </a:prstGeom>
            <a:noFill/>
          </p:spPr>
          <p:txBody>
            <a:bodyPr wrap="square">
              <a:spAutoFit/>
            </a:bodyPr>
            <a:lstStyle/>
            <a:p>
              <a:r>
                <a:rPr lang="en-US" sz="1050"/>
                <a:t>popularity</a:t>
              </a:r>
            </a:p>
          </p:txBody>
        </p:sp>
      </p:grpSp>
      <p:grpSp>
        <p:nvGrpSpPr>
          <p:cNvPr id="29" name="Group 28">
            <a:extLst>
              <a:ext uri="{FF2B5EF4-FFF2-40B4-BE49-F238E27FC236}">
                <a16:creationId xmlns:a16="http://schemas.microsoft.com/office/drawing/2014/main" id="{B027DAE1-3F98-10E3-306D-B4C972EB142F}"/>
              </a:ext>
            </a:extLst>
          </p:cNvPr>
          <p:cNvGrpSpPr/>
          <p:nvPr/>
        </p:nvGrpSpPr>
        <p:grpSpPr>
          <a:xfrm>
            <a:off x="2625287" y="2701677"/>
            <a:ext cx="4662900" cy="1246495"/>
            <a:chOff x="3500383" y="3602235"/>
            <a:chExt cx="6217200" cy="1661993"/>
          </a:xfrm>
        </p:grpSpPr>
        <p:sp>
          <p:nvSpPr>
            <p:cNvPr id="30" name="TextBox 29">
              <a:extLst>
                <a:ext uri="{FF2B5EF4-FFF2-40B4-BE49-F238E27FC236}">
                  <a16:creationId xmlns:a16="http://schemas.microsoft.com/office/drawing/2014/main" id="{C0D5513C-5BFE-F020-C3DD-2FDC7F1F0F99}"/>
                </a:ext>
              </a:extLst>
            </p:cNvPr>
            <p:cNvSpPr txBox="1"/>
            <p:nvPr/>
          </p:nvSpPr>
          <p:spPr>
            <a:xfrm>
              <a:off x="4366574" y="3602235"/>
              <a:ext cx="5351009" cy="1661993"/>
            </a:xfrm>
            <a:prstGeom prst="rect">
              <a:avLst/>
            </a:prstGeom>
            <a:noFill/>
          </p:spPr>
          <p:txBody>
            <a:bodyPr wrap="square">
              <a:spAutoFit/>
            </a:bodyPr>
            <a:lstStyle/>
            <a:p>
              <a:r>
                <a:rPr lang="en-US" sz="1500" b="1"/>
                <a:t>Head tasks: </a:t>
              </a:r>
            </a:p>
            <a:p>
              <a:pPr marL="214313" indent="-214313">
                <a:buFont typeface="Arial" panose="020B0604020202020204" pitchFamily="34" charset="0"/>
                <a:buChar char="•"/>
              </a:pPr>
              <a:r>
                <a:rPr lang="en-US" sz="1500"/>
                <a:t>Translating simple sentences </a:t>
              </a:r>
            </a:p>
            <a:p>
              <a:pPr marL="214313" indent="-214313">
                <a:buFont typeface="Arial" panose="020B0604020202020204" pitchFamily="34" charset="0"/>
                <a:buChar char="•"/>
              </a:pPr>
              <a:r>
                <a:rPr lang="en-US" sz="1500"/>
                <a:t>Generate rhyming sentence </a:t>
              </a:r>
            </a:p>
            <a:p>
              <a:pPr marL="214313" indent="-214313">
                <a:buFont typeface="Arial" panose="020B0604020202020204" pitchFamily="34" charset="0"/>
                <a:buChar char="•"/>
              </a:pPr>
              <a:r>
                <a:rPr lang="en-US" sz="1500"/>
                <a:t>Indicating spans of location</a:t>
              </a:r>
            </a:p>
            <a:p>
              <a:pPr marL="214313" indent="-214313">
                <a:buFont typeface="Arial" panose="020B0604020202020204" pitchFamily="34" charset="0"/>
                <a:buChar char="•"/>
              </a:pPr>
              <a:r>
                <a:rPr lang="en-US" sz="1500"/>
                <a:t>…</a:t>
              </a:r>
            </a:p>
          </p:txBody>
        </p:sp>
        <p:cxnSp>
          <p:nvCxnSpPr>
            <p:cNvPr id="31" name="Straight Arrow Connector 30">
              <a:extLst>
                <a:ext uri="{FF2B5EF4-FFF2-40B4-BE49-F238E27FC236}">
                  <a16:creationId xmlns:a16="http://schemas.microsoft.com/office/drawing/2014/main" id="{E1F9FACA-92B9-9ABE-E6ED-13FEE3698BAF}"/>
                </a:ext>
              </a:extLst>
            </p:cNvPr>
            <p:cNvCxnSpPr>
              <a:endCxn id="30" idx="1"/>
            </p:cNvCxnSpPr>
            <p:nvPr/>
          </p:nvCxnSpPr>
          <p:spPr>
            <a:xfrm flipV="1">
              <a:off x="3500383" y="4433232"/>
              <a:ext cx="866191" cy="55485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F49DF979-5C21-C50F-848F-3A3B1546F6C8}"/>
              </a:ext>
            </a:extLst>
          </p:cNvPr>
          <p:cNvSpPr txBox="1"/>
          <p:nvPr/>
        </p:nvSpPr>
        <p:spPr>
          <a:xfrm>
            <a:off x="5552303" y="1962938"/>
            <a:ext cx="2796749" cy="507831"/>
          </a:xfrm>
          <a:prstGeom prst="rect">
            <a:avLst/>
          </a:prstGeom>
          <a:noFill/>
        </p:spPr>
        <p:txBody>
          <a:bodyPr wrap="square">
            <a:spAutoFit/>
          </a:bodyPr>
          <a:lstStyle/>
          <a:p>
            <a:r>
              <a:rPr lang="en-US" sz="2700" dirty="0">
                <a:solidFill>
                  <a:srgbClr val="C00000"/>
                </a:solidFill>
              </a:rPr>
              <a:t>Let’s do a poll! </a:t>
            </a:r>
          </a:p>
        </p:txBody>
      </p:sp>
    </p:spTree>
    <p:extLst>
      <p:ext uri="{BB962C8B-B14F-4D97-AF65-F5344CB8AC3E}">
        <p14:creationId xmlns:p14="http://schemas.microsoft.com/office/powerpoint/2010/main" val="11415054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6A13B-5E84-4AFB-DF6A-BA8138B1CA14}"/>
              </a:ext>
            </a:extLst>
          </p:cNvPr>
          <p:cNvSpPr>
            <a:spLocks noGrp="1"/>
          </p:cNvSpPr>
          <p:nvPr>
            <p:ph type="title"/>
          </p:nvPr>
        </p:nvSpPr>
        <p:spPr/>
        <p:txBody>
          <a:bodyPr/>
          <a:lstStyle/>
          <a:p>
            <a:r>
              <a:rPr lang="en-US" sz="3200" dirty="0"/>
              <a:t>Argument: Scale is </a:t>
            </a:r>
            <a:r>
              <a:rPr lang="en-US" sz="3200" b="1" dirty="0"/>
              <a:t>Not </a:t>
            </a:r>
            <a:r>
              <a:rPr lang="en-US" sz="3200" dirty="0"/>
              <a:t>all You Need Because of Tail Phenomena </a:t>
            </a:r>
            <a:endParaRPr lang="en-US" dirty="0"/>
          </a:p>
        </p:txBody>
      </p:sp>
      <p:sp>
        <p:nvSpPr>
          <p:cNvPr id="3" name="Text Placeholder 2">
            <a:extLst>
              <a:ext uri="{FF2B5EF4-FFF2-40B4-BE49-F238E27FC236}">
                <a16:creationId xmlns:a16="http://schemas.microsoft.com/office/drawing/2014/main" id="{052F2E87-7A0B-B6B8-DD5D-1688FDDD131B}"/>
              </a:ext>
            </a:extLst>
          </p:cNvPr>
          <p:cNvSpPr>
            <a:spLocks noGrp="1"/>
          </p:cNvSpPr>
          <p:nvPr>
            <p:ph type="body" sz="quarter" idx="16"/>
          </p:nvPr>
        </p:nvSpPr>
        <p:spPr/>
        <p:txBody>
          <a:bodyPr/>
          <a:lstStyle/>
          <a:p>
            <a:r>
              <a:rPr lang="en-US" dirty="0"/>
              <a:t>How do you rebut this??</a:t>
            </a:r>
          </a:p>
        </p:txBody>
      </p:sp>
    </p:spTree>
    <p:extLst>
      <p:ext uri="{BB962C8B-B14F-4D97-AF65-F5344CB8AC3E}">
        <p14:creationId xmlns:p14="http://schemas.microsoft.com/office/powerpoint/2010/main" val="3121639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529377"/>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9" name="object 6">
            <a:extLst>
              <a:ext uri="{FF2B5EF4-FFF2-40B4-BE49-F238E27FC236}">
                <a16:creationId xmlns:a16="http://schemas.microsoft.com/office/drawing/2014/main" id="{980A25DA-5D27-7874-82B3-01E84161E110}"/>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73335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355600" indent="-342900">
              <a:lnSpc>
                <a:spcPts val="2725"/>
              </a:lnSpc>
              <a:spcBef>
                <a:spcPts val="100"/>
              </a:spcBef>
              <a:buClr>
                <a:srgbClr val="8C1515"/>
              </a:buClr>
              <a:buFont typeface="Times New Roman"/>
              <a:buChar cha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a:cxnSpLocks/>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of 	0.308 </a:t>
            </a:r>
          </a:p>
          <a:p>
            <a:r>
              <a:rPr lang="en-US" dirty="0">
                <a:latin typeface="Consolas" panose="020B0609020204030204" pitchFamily="49" charset="0"/>
                <a:cs typeface="Consolas" panose="020B0609020204030204" pitchFamily="49" charset="0"/>
              </a:rPr>
              <a:t>for 	0.050 </a:t>
            </a:r>
          </a:p>
          <a:p>
            <a:r>
              <a:rPr lang="en-US" dirty="0">
                <a:latin typeface="Consolas" panose="020B0609020204030204" pitchFamily="49" charset="0"/>
                <a:cs typeface="Consolas" panose="020B0609020204030204" pitchFamily="49" charset="0"/>
              </a:rPr>
              <a:t>it 	0.046 </a:t>
            </a:r>
          </a:p>
          <a:p>
            <a:r>
              <a:rPr lang="en-US" dirty="0">
                <a:latin typeface="Consolas" panose="020B0609020204030204" pitchFamily="49" charset="0"/>
                <a:cs typeface="Consolas" panose="020B0609020204030204" pitchFamily="49" charset="0"/>
              </a:rPr>
              <a:t>to 	0.046 </a:t>
            </a:r>
          </a:p>
          <a:p>
            <a:r>
              <a:rPr lang="en-US" dirty="0">
                <a:latin typeface="Consolas" panose="020B0609020204030204" pitchFamily="49" charset="0"/>
                <a:cs typeface="Consolas" panose="020B0609020204030204" pitchFamily="49" charset="0"/>
              </a:rPr>
              <a:t>is 	0.031</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081321"/>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object 14">
            <a:extLst>
              <a:ext uri="{FF2B5EF4-FFF2-40B4-BE49-F238E27FC236}">
                <a16:creationId xmlns:a16="http://schemas.microsoft.com/office/drawing/2014/main" id="{829B102E-F6EC-F6EA-1A29-EBB8559E60D3}"/>
              </a:ext>
            </a:extLst>
          </p:cNvPr>
          <p:cNvSpPr/>
          <p:nvPr/>
        </p:nvSpPr>
        <p:spPr>
          <a:xfrm>
            <a:off x="1911052" y="2262678"/>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11" name="TextBox 10">
            <a:extLst>
              <a:ext uri="{FF2B5EF4-FFF2-40B4-BE49-F238E27FC236}">
                <a16:creationId xmlns:a16="http://schemas.microsoft.com/office/drawing/2014/main" id="{C98235FB-02EE-8307-9666-211BB9CE4C15}"/>
              </a:ext>
            </a:extLst>
          </p:cNvPr>
          <p:cNvSpPr txBox="1"/>
          <p:nvPr/>
        </p:nvSpPr>
        <p:spPr>
          <a:xfrm>
            <a:off x="1796796"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10" name="object 6">
            <a:extLst>
              <a:ext uri="{FF2B5EF4-FFF2-40B4-BE49-F238E27FC236}">
                <a16:creationId xmlns:a16="http://schemas.microsoft.com/office/drawing/2014/main" id="{865B1036-094F-0BB7-A05F-1E320D61BDB8}"/>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31568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11"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of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the 	0.072 </a:t>
            </a:r>
          </a:p>
          <a:p>
            <a:r>
              <a:rPr lang="en-US" dirty="0">
                <a:latin typeface="Consolas" panose="020B0609020204030204" pitchFamily="49" charset="0"/>
                <a:cs typeface="Consolas" panose="020B0609020204030204" pitchFamily="49" charset="0"/>
              </a:rPr>
              <a:t>18 	0.043 </a:t>
            </a:r>
          </a:p>
          <a:p>
            <a:r>
              <a:rPr lang="en-US" dirty="0">
                <a:latin typeface="Consolas" panose="020B0609020204030204" pitchFamily="49" charset="0"/>
                <a:cs typeface="Consolas" panose="020B0609020204030204" pitchFamily="49" charset="0"/>
              </a:rPr>
              <a:t>oil 	0.043 </a:t>
            </a:r>
          </a:p>
          <a:p>
            <a:r>
              <a:rPr lang="en-US" dirty="0">
                <a:latin typeface="Consolas" panose="020B0609020204030204" pitchFamily="49" charset="0"/>
                <a:cs typeface="Consolas" panose="020B0609020204030204" pitchFamily="49" charset="0"/>
              </a:rPr>
              <a:t>its 	0.036 </a:t>
            </a:r>
          </a:p>
          <a:p>
            <a:r>
              <a:rPr lang="en-US" dirty="0">
                <a:latin typeface="Consolas" panose="020B0609020204030204" pitchFamily="49" charset="0"/>
                <a:cs typeface="Consolas" panose="020B0609020204030204" pitchFamily="49" charset="0"/>
              </a:rPr>
              <a:t>gold 	0.018</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968289"/>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object 14">
            <a:extLst>
              <a:ext uri="{FF2B5EF4-FFF2-40B4-BE49-F238E27FC236}">
                <a16:creationId xmlns:a16="http://schemas.microsoft.com/office/drawing/2014/main" id="{BF575608-852C-39B6-BA9A-FD090F735A46}"/>
              </a:ext>
            </a:extLst>
          </p:cNvPr>
          <p:cNvSpPr/>
          <p:nvPr/>
        </p:nvSpPr>
        <p:spPr>
          <a:xfrm>
            <a:off x="2496268" y="2236102"/>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9" name="TextBox 8">
            <a:extLst>
              <a:ext uri="{FF2B5EF4-FFF2-40B4-BE49-F238E27FC236}">
                <a16:creationId xmlns:a16="http://schemas.microsoft.com/office/drawing/2014/main" id="{0292FBD2-EC3B-17CE-6FE6-5FEF772FFE02}"/>
              </a:ext>
            </a:extLst>
          </p:cNvPr>
          <p:cNvSpPr txBox="1"/>
          <p:nvPr/>
        </p:nvSpPr>
        <p:spPr>
          <a:xfrm>
            <a:off x="2473452"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11" name="object 6">
            <a:extLst>
              <a:ext uri="{FF2B5EF4-FFF2-40B4-BE49-F238E27FC236}">
                <a16:creationId xmlns:a16="http://schemas.microsoft.com/office/drawing/2014/main" id="{6F8A6B76-522B-0A44-4D60-CD41A1EF0078}"/>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404976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9"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N-Gram Models in Practice</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D202D45A-2008-CA6C-0239-272FD8AD7D8B}"/>
              </a:ext>
            </a:extLst>
          </p:cNvPr>
          <p:cNvSpPr txBox="1"/>
          <p:nvPr/>
        </p:nvSpPr>
        <p:spPr>
          <a:xfrm>
            <a:off x="722376" y="1733229"/>
            <a:ext cx="8083296" cy="1200329"/>
          </a:xfrm>
          <a:prstGeom prst="rect">
            <a:avLst/>
          </a:prstGeom>
          <a:solidFill>
            <a:schemeClr val="bg1">
              <a:lumMod val="85000"/>
            </a:schemeClr>
          </a:solidFill>
        </p:spPr>
        <p:txBody>
          <a:bodyPr wrap="square">
            <a:spAutoFit/>
          </a:bodyPr>
          <a:lstStyle/>
          <a:p>
            <a:r>
              <a:rPr lang="en-US" sz="1800" dirty="0">
                <a:latin typeface="Consolas" panose="020B0609020204030204" pitchFamily="49" charset="0"/>
                <a:cs typeface="Consolas" panose="020B0609020204030204" pitchFamily="49" charset="0"/>
              </a:rPr>
              <a:t>today the price of gold per ton , while production of shoe lasts and shoe industry , the bank intervened just after it considered and rejected an </a:t>
            </a:r>
            <a:r>
              <a:rPr lang="en-US" sz="1800" dirty="0" err="1">
                <a:latin typeface="Consolas" panose="020B0609020204030204" pitchFamily="49" charset="0"/>
                <a:cs typeface="Consolas" panose="020B0609020204030204" pitchFamily="49" charset="0"/>
              </a:rPr>
              <a:t>imf</a:t>
            </a:r>
            <a:r>
              <a:rPr lang="en-US" sz="1800" dirty="0">
                <a:latin typeface="Consolas" panose="020B0609020204030204" pitchFamily="49" charset="0"/>
                <a:cs typeface="Consolas" panose="020B0609020204030204" pitchFamily="49" charset="0"/>
              </a:rPr>
              <a:t> demand to rebuild depleted </a:t>
            </a:r>
            <a:r>
              <a:rPr lang="en-US" sz="1800" dirty="0" err="1">
                <a:latin typeface="Consolas" panose="020B0609020204030204" pitchFamily="49" charset="0"/>
                <a:cs typeface="Consolas" panose="020B0609020204030204" pitchFamily="49" charset="0"/>
              </a:rPr>
              <a:t>european</a:t>
            </a:r>
            <a:r>
              <a:rPr lang="en-US" sz="1800" dirty="0">
                <a:latin typeface="Consolas" panose="020B0609020204030204" pitchFamily="49" charset="0"/>
                <a:cs typeface="Consolas" panose="020B0609020204030204" pitchFamily="49" charset="0"/>
              </a:rPr>
              <a:t> stocks , sept 30 end primary 76 </a:t>
            </a:r>
            <a:r>
              <a:rPr lang="en-US" sz="1800" dirty="0" err="1">
                <a:latin typeface="Consolas" panose="020B0609020204030204" pitchFamily="49" charset="0"/>
                <a:cs typeface="Consolas" panose="020B0609020204030204" pitchFamily="49" charset="0"/>
              </a:rPr>
              <a:t>cts</a:t>
            </a:r>
            <a:r>
              <a:rPr lang="en-US" sz="1800" dirty="0">
                <a:latin typeface="Consolas" panose="020B0609020204030204" pitchFamily="49" charset="0"/>
                <a:cs typeface="Consolas" panose="020B0609020204030204" pitchFamily="49" charset="0"/>
              </a:rPr>
              <a:t> a share .</a:t>
            </a:r>
          </a:p>
        </p:txBody>
      </p:sp>
      <p:sp>
        <p:nvSpPr>
          <p:cNvPr id="19" name="TextBox 18">
            <a:extLst>
              <a:ext uri="{FF2B5EF4-FFF2-40B4-BE49-F238E27FC236}">
                <a16:creationId xmlns:a16="http://schemas.microsoft.com/office/drawing/2014/main" id="{142FFA13-BA31-461D-455A-C20301B3DC94}"/>
              </a:ext>
            </a:extLst>
          </p:cNvPr>
          <p:cNvSpPr txBox="1"/>
          <p:nvPr/>
        </p:nvSpPr>
        <p:spPr>
          <a:xfrm>
            <a:off x="923544" y="2994649"/>
            <a:ext cx="7516368" cy="1200329"/>
          </a:xfrm>
          <a:prstGeom prst="rect">
            <a:avLst/>
          </a:prstGeom>
          <a:noFill/>
        </p:spPr>
        <p:txBody>
          <a:bodyPr wrap="square">
            <a:spAutoFit/>
          </a:bodyPr>
          <a:lstStyle/>
          <a:p>
            <a:r>
              <a:rPr lang="en-US" sz="1800" dirty="0">
                <a:solidFill>
                  <a:srgbClr val="00B050"/>
                </a:solidFill>
                <a:latin typeface="Corbel" panose="020B0503020204020204" pitchFamily="34" charset="0"/>
              </a:rPr>
              <a:t>Surprisingly grammatical! </a:t>
            </a:r>
            <a:br>
              <a:rPr lang="en-US" sz="1800" dirty="0">
                <a:solidFill>
                  <a:srgbClr val="00B050"/>
                </a:solidFill>
                <a:latin typeface="Corbel" panose="020B0503020204020204" pitchFamily="34" charset="0"/>
              </a:rPr>
            </a:br>
            <a:endParaRPr lang="en-US" sz="1800" dirty="0">
              <a:solidFill>
                <a:srgbClr val="00B050"/>
              </a:solidFill>
              <a:latin typeface="Corbel" panose="020B0503020204020204" pitchFamily="34" charset="0"/>
            </a:endParaRPr>
          </a:p>
          <a:p>
            <a:r>
              <a:rPr lang="en-US" sz="1800" dirty="0">
                <a:latin typeface="Corbel" panose="020B0503020204020204" pitchFamily="34" charset="0"/>
              </a:rPr>
              <a:t>But </a:t>
            </a:r>
            <a:r>
              <a:rPr lang="en-US" sz="1800" dirty="0">
                <a:solidFill>
                  <a:srgbClr val="C00000"/>
                </a:solidFill>
                <a:latin typeface="Corbel" panose="020B0503020204020204" pitchFamily="34" charset="0"/>
              </a:rPr>
              <a:t>quite incoherent!</a:t>
            </a:r>
            <a:r>
              <a:rPr lang="en-US" sz="1800" dirty="0">
                <a:latin typeface="Corbel" panose="020B0503020204020204" pitchFamily="34" charset="0"/>
              </a:rPr>
              <a:t> To improve coherence, one may consider increasing larger than 3-grams, but that would </a:t>
            </a:r>
            <a:r>
              <a:rPr lang="en-US" sz="1800" dirty="0">
                <a:solidFill>
                  <a:srgbClr val="C00000"/>
                </a:solidFill>
                <a:latin typeface="Corbel" panose="020B0503020204020204" pitchFamily="34" charset="0"/>
              </a:rPr>
              <a:t>worsen the sparsity problem</a:t>
            </a:r>
            <a:r>
              <a:rPr lang="en-US" sz="1800" dirty="0">
                <a:latin typeface="Corbel" panose="020B0503020204020204" pitchFamily="34" charset="0"/>
              </a:rPr>
              <a:t>! </a:t>
            </a:r>
          </a:p>
        </p:txBody>
      </p:sp>
      <p:sp>
        <p:nvSpPr>
          <p:cNvPr id="7" name="TextBox 6">
            <a:extLst>
              <a:ext uri="{FF2B5EF4-FFF2-40B4-BE49-F238E27FC236}">
                <a16:creationId xmlns:a16="http://schemas.microsoft.com/office/drawing/2014/main" id="{2F6CB95E-D69B-1229-0C5C-9DECE929902A}"/>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849158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41646-C64D-CB65-A373-F69B140FB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2C51D-72EA-EA32-5268-19A2A4B3532C}"/>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F48A293C-73D0-3853-F475-6BCEE08DC8D9}"/>
              </a:ext>
            </a:extLst>
          </p:cNvPr>
          <p:cNvSpPr>
            <a:spLocks noGrp="1"/>
          </p:cNvSpPr>
          <p:nvPr>
            <p:ph type="body" sz="quarter" idx="16"/>
          </p:nvPr>
        </p:nvSpPr>
        <p:spPr/>
        <p:txBody>
          <a:bodyPr/>
          <a:lstStyle/>
          <a:p>
            <a:endParaRPr lang="en-US"/>
          </a:p>
        </p:txBody>
      </p:sp>
      <p:pic>
        <p:nvPicPr>
          <p:cNvPr id="11" name="Content Placeholder 10" descr="Chart, line chart&#10;&#10;Description automatically generated">
            <a:extLst>
              <a:ext uri="{FF2B5EF4-FFF2-40B4-BE49-F238E27FC236}">
                <a16:creationId xmlns:a16="http://schemas.microsoft.com/office/drawing/2014/main" id="{F8032370-1291-F7B0-C147-08FBCADA85BF}"/>
              </a:ext>
            </a:extLst>
          </p:cNvPr>
          <p:cNvPicPr>
            <a:picLocks noGrp="1" noChangeAspect="1"/>
          </p:cNvPicPr>
          <p:nvPr>
            <p:ph idx="4294967295"/>
          </p:nvPr>
        </p:nvPicPr>
        <p:blipFill>
          <a:blip r:embed="rId2"/>
          <a:stretch>
            <a:fillRect/>
          </a:stretch>
        </p:blipFill>
        <p:spPr>
          <a:xfrm>
            <a:off x="0" y="1317625"/>
            <a:ext cx="8521700" cy="3086100"/>
          </a:xfrm>
          <a:prstGeom prst="rect">
            <a:avLst/>
          </a:prstGeom>
        </p:spPr>
      </p:pic>
      <p:sp>
        <p:nvSpPr>
          <p:cNvPr id="5" name="TextBox 4">
            <a:extLst>
              <a:ext uri="{FF2B5EF4-FFF2-40B4-BE49-F238E27FC236}">
                <a16:creationId xmlns:a16="http://schemas.microsoft.com/office/drawing/2014/main" id="{3D7BD9EB-2D3E-221A-F04D-CF404AF78B8A}"/>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pic>
        <p:nvPicPr>
          <p:cNvPr id="13" name="Picture 12" descr="A picture containing logo&#10;&#10;Description automatically generated">
            <a:extLst>
              <a:ext uri="{FF2B5EF4-FFF2-40B4-BE49-F238E27FC236}">
                <a16:creationId xmlns:a16="http://schemas.microsoft.com/office/drawing/2014/main" id="{5B2140FA-5D5A-001B-44F2-4C3E776ACBB4}"/>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405187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a:t>
            </a:r>
          </a:p>
        </p:txBody>
      </p:sp>
      <p:sp>
        <p:nvSpPr>
          <p:cNvPr id="2" name="Slide Number Placeholder 1">
            <a:extLst>
              <a:ext uri="{FF2B5EF4-FFF2-40B4-BE49-F238E27FC236}">
                <a16:creationId xmlns:a16="http://schemas.microsoft.com/office/drawing/2014/main" id="{F6BE07AD-AD61-315D-E088-5308DAE1EDEA}"/>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a:t>
            </a:fld>
            <a:endParaRPr lang="en-US" dirty="0"/>
          </a:p>
        </p:txBody>
      </p:sp>
    </p:spTree>
    <p:extLst>
      <p:ext uri="{BB962C8B-B14F-4D97-AF65-F5344CB8AC3E}">
        <p14:creationId xmlns:p14="http://schemas.microsoft.com/office/powerpoint/2010/main" val="1747116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843B2-746A-BA21-5C68-6C6D79697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6014D-CB9D-97AC-1174-4CDB8129B9B6}"/>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A09406F0-69D6-2BAC-9688-154A93BAD258}"/>
              </a:ext>
            </a:extLst>
          </p:cNvPr>
          <p:cNvSpPr>
            <a:spLocks noGrp="1"/>
          </p:cNvSpPr>
          <p:nvPr>
            <p:ph type="body" sz="quarter" idx="16"/>
          </p:nvPr>
        </p:nvSpPr>
        <p:spPr/>
        <p:txBody>
          <a:bodyPr/>
          <a:lstStyle/>
          <a:p>
            <a:endParaRPr lang="en-US"/>
          </a:p>
        </p:txBody>
      </p:sp>
      <p:pic>
        <p:nvPicPr>
          <p:cNvPr id="7" name="Content Placeholder 6" descr="Chart, line chart&#10;&#10;Description automatically generated">
            <a:extLst>
              <a:ext uri="{FF2B5EF4-FFF2-40B4-BE49-F238E27FC236}">
                <a16:creationId xmlns:a16="http://schemas.microsoft.com/office/drawing/2014/main" id="{DE5C3D12-5AA0-AA20-7E32-69B11AE56630}"/>
              </a:ext>
            </a:extLst>
          </p:cNvPr>
          <p:cNvPicPr>
            <a:picLocks noGrp="1" noChangeAspect="1"/>
          </p:cNvPicPr>
          <p:nvPr>
            <p:ph idx="4294967295"/>
          </p:nvPr>
        </p:nvPicPr>
        <p:blipFill>
          <a:blip r:embed="rId2"/>
          <a:stretch>
            <a:fillRect/>
          </a:stretch>
        </p:blipFill>
        <p:spPr>
          <a:xfrm>
            <a:off x="0" y="1349375"/>
            <a:ext cx="8940800" cy="3105150"/>
          </a:xfrm>
          <a:prstGeom prst="rect">
            <a:avLst/>
          </a:prstGeom>
        </p:spPr>
      </p:pic>
      <p:sp>
        <p:nvSpPr>
          <p:cNvPr id="5" name="TextBox 4">
            <a:extLst>
              <a:ext uri="{FF2B5EF4-FFF2-40B4-BE49-F238E27FC236}">
                <a16:creationId xmlns:a16="http://schemas.microsoft.com/office/drawing/2014/main" id="{270AEC62-A04B-F4A7-3FAF-2C6292E89F50}"/>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pic>
        <p:nvPicPr>
          <p:cNvPr id="4" name="Picture 3" descr="A picture containing logo&#10;&#10;Description automatically generated">
            <a:extLst>
              <a:ext uri="{FF2B5EF4-FFF2-40B4-BE49-F238E27FC236}">
                <a16:creationId xmlns:a16="http://schemas.microsoft.com/office/drawing/2014/main" id="{010CCBD3-22FF-C770-1381-40B742C3F59F}"/>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2576754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C01B-100B-C462-DE3C-CE54E18AB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D34A7-45C9-5947-C26B-93D0EDC036CD}"/>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D9656849-8734-9020-B0AD-622D15221C30}"/>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3F347676-C061-A6DF-83A0-006F37946166}"/>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2"/>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3"/>
              </a:rPr>
              <a:t>http://storage.googleapis.com/books/ngrams/books/datasetsv2.html</a:t>
            </a:r>
            <a:r>
              <a:rPr lang="en-US" dirty="0">
                <a:latin typeface="Corbel" panose="020B0503020204020204" pitchFamily="34" charset="0"/>
              </a:rPr>
              <a:t> </a:t>
            </a:r>
          </a:p>
        </p:txBody>
      </p:sp>
      <p:pic>
        <p:nvPicPr>
          <p:cNvPr id="6" name="Content Placeholder 4" descr="Chart, line chart&#10;&#10;Description automatically generated">
            <a:extLst>
              <a:ext uri="{FF2B5EF4-FFF2-40B4-BE49-F238E27FC236}">
                <a16:creationId xmlns:a16="http://schemas.microsoft.com/office/drawing/2014/main" id="{3A7FBF1F-CB5C-B602-81DA-8B4798D90EC4}"/>
              </a:ext>
            </a:extLst>
          </p:cNvPr>
          <p:cNvPicPr>
            <a:picLocks noChangeAspect="1"/>
          </p:cNvPicPr>
          <p:nvPr/>
        </p:nvPicPr>
        <p:blipFill rotWithShape="1">
          <a:blip r:embed="rId4"/>
          <a:srcRect b="3637"/>
          <a:stretch/>
        </p:blipFill>
        <p:spPr>
          <a:xfrm>
            <a:off x="117486" y="1302551"/>
            <a:ext cx="9116296" cy="3099117"/>
          </a:xfrm>
          <a:prstGeom prst="rect">
            <a:avLst/>
          </a:prstGeom>
          <a:noFill/>
          <a:ln>
            <a:noFill/>
          </a:ln>
        </p:spPr>
      </p:pic>
      <p:sp>
        <p:nvSpPr>
          <p:cNvPr id="8" name="TextBox 7">
            <a:extLst>
              <a:ext uri="{FF2B5EF4-FFF2-40B4-BE49-F238E27FC236}">
                <a16:creationId xmlns:a16="http://schemas.microsoft.com/office/drawing/2014/main" id="{6C5FCB3A-9D86-C6ED-A4FC-E54AB1D98E25}"/>
              </a:ext>
            </a:extLst>
          </p:cNvPr>
          <p:cNvSpPr txBox="1"/>
          <p:nvPr/>
        </p:nvSpPr>
        <p:spPr>
          <a:xfrm>
            <a:off x="927561" y="1257448"/>
            <a:ext cx="2341855" cy="578882"/>
          </a:xfrm>
          <a:prstGeom prst="wedgeRoundRectCallout">
            <a:avLst>
              <a:gd name="adj1" fmla="val 32660"/>
              <a:gd name="adj2" fmla="val 926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Language models can tell us something about us … </a:t>
            </a:r>
          </a:p>
        </p:txBody>
      </p:sp>
      <p:pic>
        <p:nvPicPr>
          <p:cNvPr id="7" name="Picture 6" descr="A picture containing logo&#10;&#10;Description automatically generated">
            <a:extLst>
              <a:ext uri="{FF2B5EF4-FFF2-40B4-BE49-F238E27FC236}">
                <a16:creationId xmlns:a16="http://schemas.microsoft.com/office/drawing/2014/main" id="{7C0BEA76-C66E-AE9E-D5E5-0FB4B7FDCB55}"/>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245505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D716-FCB0-86C0-66F1-26419F3F0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D04C7-2D28-7DB8-19AA-E8417A3AD3FB}"/>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0FD0FA3D-02E9-19D2-9EC8-8F555B560073}"/>
              </a:ext>
            </a:extLst>
          </p:cNvPr>
          <p:cNvSpPr>
            <a:spLocks noGrp="1"/>
          </p:cNvSpPr>
          <p:nvPr>
            <p:ph type="body" sz="quarter" idx="16"/>
          </p:nvPr>
        </p:nvSpPr>
        <p:spPr/>
        <p:txBody>
          <a:bodyPr/>
          <a:lstStyle/>
          <a:p>
            <a:endParaRPr lang="en-US"/>
          </a:p>
        </p:txBody>
      </p:sp>
      <p:pic>
        <p:nvPicPr>
          <p:cNvPr id="7" name="Content Placeholder 6" descr="Chart, line chart&#10;&#10;Description automatically generated">
            <a:extLst>
              <a:ext uri="{FF2B5EF4-FFF2-40B4-BE49-F238E27FC236}">
                <a16:creationId xmlns:a16="http://schemas.microsoft.com/office/drawing/2014/main" id="{C3E0FBFC-E19E-0936-FF56-B997C4EAC19C}"/>
              </a:ext>
            </a:extLst>
          </p:cNvPr>
          <p:cNvPicPr>
            <a:picLocks noGrp="1" noChangeAspect="1"/>
          </p:cNvPicPr>
          <p:nvPr>
            <p:ph idx="4294967295"/>
          </p:nvPr>
        </p:nvPicPr>
        <p:blipFill>
          <a:blip r:embed="rId2"/>
          <a:stretch>
            <a:fillRect/>
          </a:stretch>
        </p:blipFill>
        <p:spPr>
          <a:xfrm>
            <a:off x="0" y="1227138"/>
            <a:ext cx="8521700" cy="3267075"/>
          </a:xfrm>
          <a:prstGeom prst="rect">
            <a:avLst/>
          </a:prstGeom>
        </p:spPr>
      </p:pic>
      <p:sp>
        <p:nvSpPr>
          <p:cNvPr id="5" name="TextBox 4">
            <a:extLst>
              <a:ext uri="{FF2B5EF4-FFF2-40B4-BE49-F238E27FC236}">
                <a16:creationId xmlns:a16="http://schemas.microsoft.com/office/drawing/2014/main" id="{135D31B1-7550-B131-02D0-FBE4FB4DF384}"/>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sp>
        <p:nvSpPr>
          <p:cNvPr id="9" name="TextBox 8">
            <a:extLst>
              <a:ext uri="{FF2B5EF4-FFF2-40B4-BE49-F238E27FC236}">
                <a16:creationId xmlns:a16="http://schemas.microsoft.com/office/drawing/2014/main" id="{ABEF2434-18A9-D084-E34D-2D89351FD8B2}"/>
              </a:ext>
            </a:extLst>
          </p:cNvPr>
          <p:cNvSpPr txBox="1"/>
          <p:nvPr/>
        </p:nvSpPr>
        <p:spPr>
          <a:xfrm>
            <a:off x="3501022" y="1203681"/>
            <a:ext cx="2341855" cy="578882"/>
          </a:xfrm>
          <a:prstGeom prst="wedgeRoundRectCallout">
            <a:avLst>
              <a:gd name="adj1" fmla="val -61097"/>
              <a:gd name="adj2" fmla="val 425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Language models can tell us something about us … </a:t>
            </a:r>
          </a:p>
        </p:txBody>
      </p:sp>
      <p:pic>
        <p:nvPicPr>
          <p:cNvPr id="4" name="Picture 3" descr="A picture containing logo&#10;&#10;Description automatically generated">
            <a:extLst>
              <a:ext uri="{FF2B5EF4-FFF2-40B4-BE49-F238E27FC236}">
                <a16:creationId xmlns:a16="http://schemas.microsoft.com/office/drawing/2014/main" id="{B94DAD3C-B8B5-9705-50B7-ED81CBCC842C}"/>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3443185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87378-BBD9-AA8B-79AE-13D6DABA1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CB72E-D53A-3F03-98B5-32F668E51D99}"/>
              </a:ext>
            </a:extLst>
          </p:cNvPr>
          <p:cNvSpPr>
            <a:spLocks noGrp="1"/>
          </p:cNvSpPr>
          <p:nvPr>
            <p:ph type="title"/>
          </p:nvPr>
        </p:nvSpPr>
        <p:spPr/>
        <p:txBody>
          <a:bodyPr>
            <a:normAutofit/>
          </a:bodyPr>
          <a:lstStyle/>
          <a:p>
            <a:r>
              <a:rPr lang="en-US" sz="2400" dirty="0"/>
              <a:t>Limits of N-Grams LMs: Long-range Dependencies</a:t>
            </a:r>
          </a:p>
        </p:txBody>
      </p:sp>
      <p:sp>
        <p:nvSpPr>
          <p:cNvPr id="3" name="Content Placeholder 2">
            <a:extLst>
              <a:ext uri="{FF2B5EF4-FFF2-40B4-BE49-F238E27FC236}">
                <a16:creationId xmlns:a16="http://schemas.microsoft.com/office/drawing/2014/main" id="{875E2948-9EDE-9290-933F-86CD0AC97D15}"/>
              </a:ext>
            </a:extLst>
          </p:cNvPr>
          <p:cNvSpPr>
            <a:spLocks noGrp="1"/>
          </p:cNvSpPr>
          <p:nvPr>
            <p:ph type="body" sz="quarter" idx="16"/>
          </p:nvPr>
        </p:nvSpPr>
        <p:spPr/>
        <p:txBody>
          <a:bodyPr>
            <a:normAutofit/>
          </a:bodyPr>
          <a:lstStyle/>
          <a:p>
            <a:r>
              <a:rPr lang="en-US" sz="2000" dirty="0">
                <a:solidFill>
                  <a:schemeClr val="tx1"/>
                </a:solidFill>
              </a:rPr>
              <a:t>In general, count-based LMs are insufficient models of language because language has </a:t>
            </a:r>
            <a:r>
              <a:rPr lang="en-US" sz="2000" dirty="0">
                <a:solidFill>
                  <a:srgbClr val="289A00"/>
                </a:solidFill>
              </a:rPr>
              <a:t>long-distance dependencies</a:t>
            </a:r>
            <a:r>
              <a:rPr lang="en-US" sz="2000" dirty="0">
                <a:solidFill>
                  <a:schemeClr val="tx1"/>
                </a:solidFill>
              </a:rPr>
              <a:t>:</a:t>
            </a:r>
          </a:p>
          <a:p>
            <a:endParaRPr lang="en-US" sz="2000" dirty="0"/>
          </a:p>
        </p:txBody>
      </p:sp>
      <p:sp>
        <p:nvSpPr>
          <p:cNvPr id="5" name="TextBox 4">
            <a:extLst>
              <a:ext uri="{FF2B5EF4-FFF2-40B4-BE49-F238E27FC236}">
                <a16:creationId xmlns:a16="http://schemas.microsoft.com/office/drawing/2014/main" id="{C29D1687-A3E4-4DCD-8819-27036733AC5F}"/>
              </a:ext>
            </a:extLst>
          </p:cNvPr>
          <p:cNvSpPr txBox="1"/>
          <p:nvPr/>
        </p:nvSpPr>
        <p:spPr>
          <a:xfrm>
            <a:off x="1271673" y="2827035"/>
            <a:ext cx="6600653" cy="954107"/>
          </a:xfrm>
          <a:prstGeom prst="rect">
            <a:avLst/>
          </a:prstGeom>
          <a:noFill/>
        </p:spPr>
        <p:txBody>
          <a:bodyPr wrap="square">
            <a:spAutoFit/>
          </a:bodyPr>
          <a:lstStyle/>
          <a:p>
            <a:r>
              <a:rPr lang="en-US" sz="2800" dirty="0">
                <a:latin typeface="Corbel" panose="020B0503020204020204" pitchFamily="34" charset="0"/>
              </a:rPr>
              <a:t>“</a:t>
            </a:r>
            <a:r>
              <a:rPr lang="en-US" sz="2800" dirty="0">
                <a:solidFill>
                  <a:srgbClr val="C00000"/>
                </a:solidFill>
                <a:latin typeface="Corbel" panose="020B0503020204020204" pitchFamily="34" charset="0"/>
              </a:rPr>
              <a:t>The computer </a:t>
            </a:r>
            <a:r>
              <a:rPr lang="en-US" sz="2800" dirty="0">
                <a:latin typeface="Corbel" panose="020B0503020204020204" pitchFamily="34" charset="0"/>
              </a:rPr>
              <a:t>which I had just put into the machine room on the fifth floor </a:t>
            </a:r>
            <a:r>
              <a:rPr lang="en-US" sz="2800" dirty="0">
                <a:solidFill>
                  <a:srgbClr val="C00000"/>
                </a:solidFill>
                <a:latin typeface="Corbel" panose="020B0503020204020204" pitchFamily="34" charset="0"/>
              </a:rPr>
              <a:t>crashed</a:t>
            </a:r>
            <a:r>
              <a:rPr lang="en-US" sz="2800" dirty="0">
                <a:latin typeface="Corbel" panose="020B0503020204020204" pitchFamily="34" charset="0"/>
              </a:rPr>
              <a:t>.”</a:t>
            </a:r>
          </a:p>
        </p:txBody>
      </p:sp>
    </p:spTree>
    <p:extLst>
      <p:ext uri="{BB962C8B-B14F-4D97-AF65-F5344CB8AC3E}">
        <p14:creationId xmlns:p14="http://schemas.microsoft.com/office/powerpoint/2010/main" val="2139931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4">
          <a:extLst>
            <a:ext uri="{FF2B5EF4-FFF2-40B4-BE49-F238E27FC236}">
              <a16:creationId xmlns:a16="http://schemas.microsoft.com/office/drawing/2014/main" id="{4481E6B0-74F0-1C24-0CA4-28E79EC5F609}"/>
            </a:ext>
          </a:extLst>
        </p:cNvPr>
        <p:cNvGrpSpPr/>
        <p:nvPr/>
      </p:nvGrpSpPr>
      <p:grpSpPr>
        <a:xfrm>
          <a:off x="0" y="0"/>
          <a:ext cx="0" cy="0"/>
          <a:chOff x="0" y="0"/>
          <a:chExt cx="0" cy="0"/>
        </a:xfrm>
      </p:grpSpPr>
      <p:sp>
        <p:nvSpPr>
          <p:cNvPr id="285" name="Google Shape;285;p47">
            <a:extLst>
              <a:ext uri="{FF2B5EF4-FFF2-40B4-BE49-F238E27FC236}">
                <a16:creationId xmlns:a16="http://schemas.microsoft.com/office/drawing/2014/main" id="{6435189D-AFE4-EA46-C945-071E54479E05}"/>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N-Gram Language Models, A Historical Highlight </a:t>
            </a:r>
            <a:endParaRPr dirty="0"/>
          </a:p>
        </p:txBody>
      </p:sp>
      <p:sp>
        <p:nvSpPr>
          <p:cNvPr id="2" name="Text Placeholder 1">
            <a:extLst>
              <a:ext uri="{FF2B5EF4-FFF2-40B4-BE49-F238E27FC236}">
                <a16:creationId xmlns:a16="http://schemas.microsoft.com/office/drawing/2014/main" id="{CD01D5FC-4E05-E953-E41F-A5F8DB55B890}"/>
              </a:ext>
            </a:extLst>
          </p:cNvPr>
          <p:cNvSpPr>
            <a:spLocks noGrp="1"/>
          </p:cNvSpPr>
          <p:nvPr>
            <p:ph type="body" sz="quarter" idx="16"/>
          </p:nvPr>
        </p:nvSpPr>
        <p:spPr/>
        <p:txBody>
          <a:bodyPr/>
          <a:lstStyle/>
          <a:p>
            <a:pPr marL="457200" indent="-342900">
              <a:spcBef>
                <a:spcPts val="0"/>
              </a:spcBef>
              <a:buSzPts val="1800"/>
              <a:buFont typeface="Arial" panose="020B0604020202020204" pitchFamily="34" charset="0"/>
              <a:buChar char="●"/>
            </a:pPr>
            <a:r>
              <a:rPr lang="en-US" dirty="0"/>
              <a:t>Probabilistic n-gram models of text generation </a:t>
            </a:r>
            <a:r>
              <a:rPr lang="en-US" sz="1400" dirty="0">
                <a:solidFill>
                  <a:schemeClr val="bg1">
                    <a:lumMod val="50000"/>
                  </a:schemeClr>
                </a:solidFill>
              </a:rPr>
              <a:t>[Jelinek+ 1980’s, …]</a:t>
            </a:r>
            <a:endParaRPr lang="en-US" dirty="0"/>
          </a:p>
          <a:p>
            <a:pPr marL="914400" lvl="1" indent="-342900">
              <a:spcBef>
                <a:spcPts val="0"/>
              </a:spcBef>
              <a:buSzPts val="1800"/>
              <a:buChar char="●"/>
            </a:pPr>
            <a:r>
              <a:rPr lang="en-US" dirty="0"/>
              <a:t>Applications: Speech Recognition, Machine Translation</a:t>
            </a:r>
          </a:p>
          <a:p>
            <a:pPr marL="914400" lvl="1" indent="-342900">
              <a:spcBef>
                <a:spcPts val="0"/>
              </a:spcBef>
              <a:buSzPts val="1800"/>
              <a:buChar char="●"/>
            </a:pPr>
            <a:endParaRPr lang="en-US" dirty="0"/>
          </a:p>
          <a:p>
            <a:endParaRPr lang="en-US" dirty="0"/>
          </a:p>
        </p:txBody>
      </p:sp>
      <p:pic>
        <p:nvPicPr>
          <p:cNvPr id="5" name="Picture 4" descr="Text&#10;&#10;Description automatically generated">
            <a:extLst>
              <a:ext uri="{FF2B5EF4-FFF2-40B4-BE49-F238E27FC236}">
                <a16:creationId xmlns:a16="http://schemas.microsoft.com/office/drawing/2014/main" id="{95415D80-8BE6-B197-E316-1BDE70396484}"/>
              </a:ext>
            </a:extLst>
          </p:cNvPr>
          <p:cNvPicPr>
            <a:picLocks noChangeAspect="1"/>
          </p:cNvPicPr>
          <p:nvPr/>
        </p:nvPicPr>
        <p:blipFill>
          <a:blip r:embed="rId4"/>
          <a:stretch>
            <a:fillRect/>
          </a:stretch>
        </p:blipFill>
        <p:spPr>
          <a:xfrm>
            <a:off x="1085830" y="1987241"/>
            <a:ext cx="7188926" cy="2783456"/>
          </a:xfrm>
          <a:prstGeom prst="rect">
            <a:avLst/>
          </a:prstGeom>
        </p:spPr>
      </p:pic>
      <p:pic>
        <p:nvPicPr>
          <p:cNvPr id="1026" name="Picture 2" descr="Frederick Jelinek, 77, pioneer in speech and text ...">
            <a:extLst>
              <a:ext uri="{FF2B5EF4-FFF2-40B4-BE49-F238E27FC236}">
                <a16:creationId xmlns:a16="http://schemas.microsoft.com/office/drawing/2014/main" id="{A71E5264-1F4F-8DD4-42D4-047D27D302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79" r="11627" b="25300"/>
          <a:stretch/>
        </p:blipFill>
        <p:spPr bwMode="auto">
          <a:xfrm>
            <a:off x="7738740" y="267844"/>
            <a:ext cx="1103603" cy="13431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B5E45A-FC16-E584-DFE2-5C3FF6918163}"/>
              </a:ext>
            </a:extLst>
          </p:cNvPr>
          <p:cNvSpPr txBox="1"/>
          <p:nvPr/>
        </p:nvSpPr>
        <p:spPr>
          <a:xfrm>
            <a:off x="7730743" y="1592114"/>
            <a:ext cx="1103603" cy="430887"/>
          </a:xfrm>
          <a:prstGeom prst="rect">
            <a:avLst/>
          </a:prstGeom>
          <a:noFill/>
        </p:spPr>
        <p:txBody>
          <a:bodyPr wrap="square">
            <a:spAutoFit/>
          </a:bodyPr>
          <a:lstStyle/>
          <a:p>
            <a:pPr algn="ctr"/>
            <a:r>
              <a:rPr lang="en-US" sz="1100" dirty="0">
                <a:solidFill>
                  <a:schemeClr val="bg1">
                    <a:lumMod val="50000"/>
                  </a:schemeClr>
                </a:solidFill>
              </a:rPr>
              <a:t>Fred Jelinek </a:t>
            </a:r>
            <a:br>
              <a:rPr lang="en-US" sz="1100" dirty="0">
                <a:solidFill>
                  <a:schemeClr val="bg1">
                    <a:lumMod val="50000"/>
                  </a:schemeClr>
                </a:solidFill>
              </a:rPr>
            </a:br>
            <a:r>
              <a:rPr lang="en-US" sz="1100" dirty="0">
                <a:solidFill>
                  <a:schemeClr val="bg1">
                    <a:lumMod val="50000"/>
                  </a:schemeClr>
                </a:solidFill>
              </a:rPr>
              <a:t>(1932-2010)</a:t>
            </a:r>
            <a:endParaRPr lang="en-US" sz="1100" dirty="0"/>
          </a:p>
        </p:txBody>
      </p:sp>
      <p:sp>
        <p:nvSpPr>
          <p:cNvPr id="3" name="TextBox 2">
            <a:extLst>
              <a:ext uri="{FF2B5EF4-FFF2-40B4-BE49-F238E27FC236}">
                <a16:creationId xmlns:a16="http://schemas.microsoft.com/office/drawing/2014/main" id="{1933B47D-1BAC-6F18-3DE4-29514B4F843C}"/>
              </a:ext>
            </a:extLst>
          </p:cNvPr>
          <p:cNvSpPr txBox="1"/>
          <p:nvPr/>
        </p:nvSpPr>
        <p:spPr>
          <a:xfrm>
            <a:off x="3641270" y="685432"/>
            <a:ext cx="3801807" cy="578882"/>
          </a:xfrm>
          <a:prstGeom prst="wedgeRoundRectCallout">
            <a:avLst>
              <a:gd name="adj1" fmla="val 55497"/>
              <a:gd name="adj2" fmla="val 3550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“Every time I fire a linguist, the performance of the speech recognizer goes up”!!</a:t>
            </a:r>
          </a:p>
        </p:txBody>
      </p:sp>
    </p:spTree>
    <p:extLst>
      <p:ext uri="{BB962C8B-B14F-4D97-AF65-F5344CB8AC3E}">
        <p14:creationId xmlns:p14="http://schemas.microsoft.com/office/powerpoint/2010/main" val="3260704403"/>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07EF-1DC6-429A-E18C-3C0CDFD9D77C}"/>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DB6C120A-F227-93C8-8BB5-31AF28F386EC}"/>
              </a:ext>
            </a:extLst>
          </p:cNvPr>
          <p:cNvSpPr>
            <a:spLocks noGrp="1"/>
          </p:cNvSpPr>
          <p:nvPr>
            <p:ph type="body" sz="quarter" idx="16"/>
          </p:nvPr>
        </p:nvSpPr>
        <p:spPr/>
        <p:txBody>
          <a:bodyPr/>
          <a:lstStyle/>
          <a:p>
            <a:r>
              <a:rPr lang="en-US" dirty="0"/>
              <a:t>Learning a language model ~ learning </a:t>
            </a:r>
            <a:r>
              <a:rPr lang="en-US" dirty="0">
                <a:solidFill>
                  <a:srgbClr val="289A00"/>
                </a:solidFill>
              </a:rPr>
              <a:t>conditional probabilities</a:t>
            </a:r>
            <a:r>
              <a:rPr lang="en-US" dirty="0"/>
              <a:t> over language. </a:t>
            </a:r>
          </a:p>
          <a:p>
            <a:r>
              <a:rPr lang="en-US" dirty="0"/>
              <a:t>One approach to estimating these probabilities: </a:t>
            </a:r>
            <a:r>
              <a:rPr lang="en-US" dirty="0">
                <a:solidFill>
                  <a:srgbClr val="289A00"/>
                </a:solidFill>
              </a:rPr>
              <a:t>counting word co-occurrences</a:t>
            </a:r>
            <a:r>
              <a:rPr lang="en-US" dirty="0"/>
              <a:t>.</a:t>
            </a:r>
          </a:p>
          <a:p>
            <a:pPr marL="0" indent="0">
              <a:buNone/>
            </a:pPr>
            <a:endParaRPr lang="en-US" dirty="0"/>
          </a:p>
          <a:p>
            <a:r>
              <a:rPr lang="en-US" dirty="0"/>
              <a:t>Challenges: </a:t>
            </a:r>
          </a:p>
          <a:p>
            <a:pPr lvl="1"/>
            <a:r>
              <a:rPr lang="en-US" dirty="0"/>
              <a:t>Word co-occurrences become </a:t>
            </a:r>
            <a:r>
              <a:rPr lang="en-US" dirty="0">
                <a:solidFill>
                  <a:srgbClr val="C00000"/>
                </a:solidFill>
              </a:rPr>
              <a:t>rare</a:t>
            </a:r>
            <a:r>
              <a:rPr lang="en-US" dirty="0"/>
              <a:t> for long sequences. (the sparsity issue)  </a:t>
            </a:r>
          </a:p>
          <a:p>
            <a:pPr lvl="1"/>
            <a:r>
              <a:rPr lang="en-US" dirty="0"/>
              <a:t>But language understanding requires </a:t>
            </a:r>
            <a:r>
              <a:rPr lang="en-US" dirty="0">
                <a:solidFill>
                  <a:srgbClr val="289A00"/>
                </a:solidFill>
              </a:rPr>
              <a:t>long-range</a:t>
            </a:r>
            <a:r>
              <a:rPr lang="en-US" dirty="0"/>
              <a:t> dependencies. </a:t>
            </a:r>
          </a:p>
          <a:p>
            <a:endParaRPr lang="en-US" dirty="0"/>
          </a:p>
          <a:p>
            <a:r>
              <a:rPr lang="en-US" dirty="0"/>
              <a:t>We need a better alternative! 😤  </a:t>
            </a:r>
          </a:p>
          <a:p>
            <a:endParaRPr lang="en-US" b="1" dirty="0"/>
          </a:p>
          <a:p>
            <a:r>
              <a:rPr lang="en-US" b="1" dirty="0"/>
              <a:t>Next: </a:t>
            </a:r>
            <a:r>
              <a:rPr lang="en-US" dirty="0"/>
              <a:t>Measuring quality of language models. </a:t>
            </a:r>
            <a:endParaRPr lang="en-US" b="1" dirty="0"/>
          </a:p>
          <a:p>
            <a:endParaRPr lang="en-US" dirty="0"/>
          </a:p>
          <a:p>
            <a:endParaRPr lang="en-US" dirty="0"/>
          </a:p>
          <a:p>
            <a:endParaRPr lang="en-US" dirty="0"/>
          </a:p>
        </p:txBody>
      </p:sp>
    </p:spTree>
    <p:extLst>
      <p:ext uri="{BB962C8B-B14F-4D97-AF65-F5344CB8AC3E}">
        <p14:creationId xmlns:p14="http://schemas.microsoft.com/office/powerpoint/2010/main" val="1408707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B5CB2D-1B00-C237-32F7-C5FB3F2465AB}"/>
              </a:ext>
            </a:extLst>
          </p:cNvPr>
          <p:cNvSpPr>
            <a:spLocks noGrp="1"/>
          </p:cNvSpPr>
          <p:nvPr>
            <p:ph type="body" sz="quarter" idx="16"/>
          </p:nvPr>
        </p:nvSpPr>
        <p:spPr/>
        <p:txBody>
          <a:bodyPr/>
          <a:lstStyle/>
          <a:p>
            <a:pPr algn="ctr"/>
            <a:r>
              <a:rPr lang="en-US" sz="6600" dirty="0"/>
              <a:t>How Good are Language Models? </a:t>
            </a:r>
          </a:p>
        </p:txBody>
      </p:sp>
      <p:sp>
        <p:nvSpPr>
          <p:cNvPr id="4" name="Text Placeholder 3">
            <a:extLst>
              <a:ext uri="{FF2B5EF4-FFF2-40B4-BE49-F238E27FC236}">
                <a16:creationId xmlns:a16="http://schemas.microsoft.com/office/drawing/2014/main" id="{F900FCDF-4A3D-1F25-2299-B7B373F1CA7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7920732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ED54-7025-1435-058C-90519009F4D6}"/>
              </a:ext>
            </a:extLst>
          </p:cNvPr>
          <p:cNvSpPr>
            <a:spLocks noGrp="1"/>
          </p:cNvSpPr>
          <p:nvPr>
            <p:ph type="title"/>
          </p:nvPr>
        </p:nvSpPr>
        <p:spPr/>
        <p:txBody>
          <a:bodyPr>
            <a:normAutofit/>
          </a:bodyPr>
          <a:lstStyle/>
          <a:p>
            <a:r>
              <a:rPr lang="en-US" dirty="0"/>
              <a:t>Evaluating Language Models </a:t>
            </a:r>
          </a:p>
        </p:txBody>
      </p:sp>
      <p:sp>
        <p:nvSpPr>
          <p:cNvPr id="3" name="Content Placeholder 2">
            <a:extLst>
              <a:ext uri="{FF2B5EF4-FFF2-40B4-BE49-F238E27FC236}">
                <a16:creationId xmlns:a16="http://schemas.microsoft.com/office/drawing/2014/main" id="{360788F3-1D0A-31CB-3E4E-9BAC07B4D5BE}"/>
              </a:ext>
            </a:extLst>
          </p:cNvPr>
          <p:cNvSpPr>
            <a:spLocks noGrp="1"/>
          </p:cNvSpPr>
          <p:nvPr>
            <p:ph type="body" sz="quarter" idx="16"/>
          </p:nvPr>
        </p:nvSpPr>
        <p:spPr/>
        <p:txBody>
          <a:bodyPr/>
          <a:lstStyle/>
          <a:p>
            <a:r>
              <a:rPr lang="en-US" dirty="0"/>
              <a:t>Does our language model prefer good sentences to bad ones?</a:t>
            </a:r>
          </a:p>
          <a:p>
            <a:pPr lvl="1"/>
            <a:r>
              <a:rPr lang="en-US" dirty="0"/>
              <a:t>Assign higher probability to “real” or “frequently observed” sentences</a:t>
            </a:r>
          </a:p>
          <a:p>
            <a:pPr lvl="1"/>
            <a:r>
              <a:rPr lang="en-US" dirty="0"/>
              <a:t>Than “ungrammatical” or “rarely observed” sentences?</a:t>
            </a:r>
          </a:p>
          <a:p>
            <a:r>
              <a:rPr lang="en-US" dirty="0"/>
              <a:t>We test the model’s performance on data we haven’t seen.</a:t>
            </a:r>
          </a:p>
          <a:p>
            <a:endParaRPr lang="en-US" dirty="0"/>
          </a:p>
          <a:p>
            <a:endParaRPr lang="en-US" dirty="0"/>
          </a:p>
        </p:txBody>
      </p:sp>
    </p:spTree>
    <p:extLst>
      <p:ext uri="{BB962C8B-B14F-4D97-AF65-F5344CB8AC3E}">
        <p14:creationId xmlns:p14="http://schemas.microsoft.com/office/powerpoint/2010/main" val="4167194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Evaluating Language Models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a:xfrm>
            <a:off x="533919" y="1279140"/>
            <a:ext cx="8085415" cy="3077573"/>
          </a:xfrm>
        </p:spPr>
        <p:txBody>
          <a:bodyPr>
            <a:noAutofit/>
          </a:bodyPr>
          <a:lstStyle/>
          <a:p>
            <a:pPr marL="115888" lvl="1" indent="-1588">
              <a:buNone/>
            </a:pPr>
            <a:r>
              <a:rPr lang="en-US" sz="1800" dirty="0">
                <a:solidFill>
                  <a:schemeClr val="tx1"/>
                </a:solidFill>
              </a:rPr>
              <a:t>Setup: </a:t>
            </a:r>
            <a:endParaRPr lang="en-US" sz="1800" dirty="0">
              <a:solidFill>
                <a:srgbClr val="C00000"/>
              </a:solidFill>
            </a:endParaRPr>
          </a:p>
          <a:p>
            <a:pPr marL="457200" lvl="1" indent="-342900"/>
            <a:r>
              <a:rPr lang="en-US" sz="1800" dirty="0">
                <a:solidFill>
                  <a:srgbClr val="C00000"/>
                </a:solidFill>
              </a:rPr>
              <a:t>Train</a:t>
            </a:r>
            <a:r>
              <a:rPr lang="en-US" sz="1800" dirty="0"/>
              <a:t> it on a suitable training documents. </a:t>
            </a:r>
            <a:endParaRPr lang="en-US" sz="1800" dirty="0">
              <a:solidFill>
                <a:srgbClr val="C00000"/>
              </a:solidFill>
            </a:endParaRPr>
          </a:p>
          <a:p>
            <a:pPr marL="457200" lvl="1" indent="-342900"/>
            <a:r>
              <a:rPr lang="en-US" sz="1800" dirty="0">
                <a:solidFill>
                  <a:srgbClr val="C00000"/>
                </a:solidFill>
              </a:rPr>
              <a:t>Evaluate </a:t>
            </a:r>
            <a:r>
              <a:rPr lang="en-US" sz="1800" dirty="0"/>
              <a:t>their </a:t>
            </a:r>
            <a:r>
              <a:rPr lang="en-US" sz="1800" dirty="0">
                <a:solidFill>
                  <a:srgbClr val="C00000"/>
                </a:solidFill>
              </a:rPr>
              <a:t>predictions </a:t>
            </a:r>
            <a:r>
              <a:rPr lang="en-US" sz="1800" dirty="0"/>
              <a:t>on different, unseen documents. </a:t>
            </a:r>
          </a:p>
          <a:p>
            <a:pPr marL="457200" lvl="1" indent="-342900"/>
            <a:r>
              <a:rPr lang="en-US" sz="1800" dirty="0"/>
              <a:t>An </a:t>
            </a:r>
            <a:r>
              <a:rPr lang="en-US" sz="1800" dirty="0">
                <a:solidFill>
                  <a:srgbClr val="C00000"/>
                </a:solidFill>
              </a:rPr>
              <a:t>evaluation metric </a:t>
            </a:r>
            <a:r>
              <a:rPr lang="en-US" sz="1800" dirty="0"/>
              <a:t>tells us how well our model does on the test set.</a:t>
            </a:r>
          </a:p>
          <a:p>
            <a:pPr marL="115888" indent="-1588">
              <a:buNone/>
            </a:pPr>
            <a:endParaRPr lang="en-US" sz="1800" dirty="0"/>
          </a:p>
          <a:p>
            <a:pPr marL="115888" lvl="1" indent="-1588">
              <a:buNone/>
            </a:pPr>
            <a:endParaRPr lang="en-US" sz="1800" dirty="0">
              <a:solidFill>
                <a:srgbClr val="C00000"/>
              </a:solidFill>
            </a:endParaRPr>
          </a:p>
          <a:p>
            <a:pPr marL="115888" indent="-1588">
              <a:buNone/>
            </a:pPr>
            <a:endParaRPr lang="en-US" sz="1800" dirty="0"/>
          </a:p>
        </p:txBody>
      </p:sp>
      <p:pic>
        <p:nvPicPr>
          <p:cNvPr id="9" name="Picture 8" descr="A picture containing diagram&#10;&#10;Description automatically generated">
            <a:extLst>
              <a:ext uri="{FF2B5EF4-FFF2-40B4-BE49-F238E27FC236}">
                <a16:creationId xmlns:a16="http://schemas.microsoft.com/office/drawing/2014/main" id="{3FDD8CEC-F224-5BF5-9F33-B394DC0F1C0F}"/>
              </a:ext>
            </a:extLst>
          </p:cNvPr>
          <p:cNvPicPr>
            <a:picLocks noChangeAspect="1"/>
          </p:cNvPicPr>
          <p:nvPr/>
        </p:nvPicPr>
        <p:blipFill rotWithShape="1">
          <a:blip r:embed="rId2"/>
          <a:srcRect b="4779"/>
          <a:stretch/>
        </p:blipFill>
        <p:spPr>
          <a:xfrm>
            <a:off x="1210531" y="2747194"/>
            <a:ext cx="6174440" cy="939848"/>
          </a:xfrm>
          <a:prstGeom prst="rect">
            <a:avLst/>
          </a:prstGeom>
        </p:spPr>
      </p:pic>
      <p:pic>
        <p:nvPicPr>
          <p:cNvPr id="7" name="object 2">
            <a:extLst>
              <a:ext uri="{FF2B5EF4-FFF2-40B4-BE49-F238E27FC236}">
                <a16:creationId xmlns:a16="http://schemas.microsoft.com/office/drawing/2014/main" id="{FB23EB69-AA96-A78A-9EAC-80C3C132F0AD}"/>
              </a:ext>
            </a:extLst>
          </p:cNvPr>
          <p:cNvPicPr/>
          <p:nvPr/>
        </p:nvPicPr>
        <p:blipFill>
          <a:blip r:embed="rId3" cstate="print"/>
          <a:stretch>
            <a:fillRect/>
          </a:stretch>
        </p:blipFill>
        <p:spPr>
          <a:xfrm>
            <a:off x="1085839" y="3821792"/>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3413494" y="4302749"/>
            <a:ext cx="1280160"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3746666" y="3950007"/>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4663018" y="4153207"/>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4663018" y="4153207"/>
                <a:ext cx="3259645" cy="400110"/>
              </a:xfrm>
              <a:prstGeom prst="rect">
                <a:avLst/>
              </a:prstGeom>
              <a:blipFill>
                <a:blip r:embed="rId4"/>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638986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Evaluating Language Models: Example</a:t>
            </a:r>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49</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2"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3"/>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sp>
        <p:nvSpPr>
          <p:cNvPr id="28" name="TextBox 27">
            <a:extLst>
              <a:ext uri="{FF2B5EF4-FFF2-40B4-BE49-F238E27FC236}">
                <a16:creationId xmlns:a16="http://schemas.microsoft.com/office/drawing/2014/main" id="{47FBCED0-72EB-5145-E877-CC2C9E63979F}"/>
              </a:ext>
            </a:extLst>
          </p:cNvPr>
          <p:cNvSpPr txBox="1"/>
          <p:nvPr/>
        </p:nvSpPr>
        <p:spPr>
          <a:xfrm>
            <a:off x="3025333" y="2846562"/>
            <a:ext cx="3093333" cy="1029148"/>
          </a:xfrm>
          <a:prstGeom prst="wedgeRoundRectCallout">
            <a:avLst>
              <a:gd name="adj1" fmla="val 60414"/>
              <a:gd name="adj2" fmla="val 156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800" dirty="0">
                <a:latin typeface="Corbel" panose="020B0503020204020204" pitchFamily="34" charset="0"/>
                <a:cs typeface="Arial"/>
              </a:rPr>
              <a:t>A</a:t>
            </a:r>
            <a:r>
              <a:rPr lang="en-US" sz="1800" spc="-85" dirty="0">
                <a:latin typeface="Corbel" panose="020B0503020204020204" pitchFamily="34" charset="0"/>
                <a:cs typeface="Arial"/>
              </a:rPr>
              <a:t> </a:t>
            </a:r>
            <a:r>
              <a:rPr lang="en-US" sz="1800" dirty="0">
                <a:latin typeface="Corbel" panose="020B0503020204020204" pitchFamily="34" charset="0"/>
                <a:cs typeface="Arial"/>
              </a:rPr>
              <a:t>good</a:t>
            </a:r>
            <a:r>
              <a:rPr lang="en-US" sz="1800" spc="-80" dirty="0">
                <a:latin typeface="Corbel" panose="020B0503020204020204" pitchFamily="34" charset="0"/>
                <a:cs typeface="Arial"/>
              </a:rPr>
              <a:t> language </a:t>
            </a:r>
            <a:r>
              <a:rPr lang="en-US" sz="1800" spc="-10" dirty="0">
                <a:latin typeface="Corbel" panose="020B0503020204020204" pitchFamily="34" charset="0"/>
                <a:cs typeface="Arial"/>
              </a:rPr>
              <a:t>model </a:t>
            </a:r>
            <a:r>
              <a:rPr lang="en-US" sz="1800" spc="-20" dirty="0">
                <a:latin typeface="Corbel" panose="020B0503020204020204" pitchFamily="34" charset="0"/>
                <a:cs typeface="Arial"/>
              </a:rPr>
              <a:t>should</a:t>
            </a:r>
            <a:r>
              <a:rPr lang="en-US" sz="1800" spc="-180" dirty="0">
                <a:latin typeface="Corbel" panose="020B0503020204020204" pitchFamily="34" charset="0"/>
                <a:cs typeface="Arial"/>
              </a:rPr>
              <a:t> </a:t>
            </a:r>
            <a:r>
              <a:rPr lang="en-US" sz="1800" spc="-55" dirty="0">
                <a:latin typeface="Corbel" panose="020B0503020204020204" pitchFamily="34" charset="0"/>
                <a:cs typeface="Arial"/>
              </a:rPr>
              <a:t>assign</a:t>
            </a:r>
            <a:r>
              <a:rPr lang="en-US" sz="1800" spc="-175" dirty="0">
                <a:latin typeface="Corbel" panose="020B0503020204020204" pitchFamily="34" charset="0"/>
                <a:cs typeface="Arial"/>
              </a:rPr>
              <a:t> </a:t>
            </a:r>
            <a:r>
              <a:rPr lang="en-US" sz="1800" dirty="0">
                <a:latin typeface="Corbel" panose="020B0503020204020204" pitchFamily="34" charset="0"/>
                <a:cs typeface="Arial"/>
              </a:rPr>
              <a:t>a</a:t>
            </a:r>
            <a:r>
              <a:rPr lang="en-US" sz="1800" spc="-175" dirty="0">
                <a:latin typeface="Corbel" panose="020B0503020204020204" pitchFamily="34" charset="0"/>
                <a:cs typeface="Arial"/>
              </a:rPr>
              <a:t> </a:t>
            </a:r>
            <a:r>
              <a:rPr lang="en-US" sz="1800" spc="-20" dirty="0">
                <a:latin typeface="Corbel" panose="020B0503020204020204" pitchFamily="34" charset="0"/>
                <a:cs typeface="Arial"/>
              </a:rPr>
              <a:t>high </a:t>
            </a:r>
            <a:r>
              <a:rPr lang="en-US" sz="1800" spc="-40" dirty="0">
                <a:latin typeface="Corbel" panose="020B0503020204020204" pitchFamily="34" charset="0"/>
                <a:cs typeface="Arial"/>
              </a:rPr>
              <a:t>probability</a:t>
            </a:r>
            <a:r>
              <a:rPr lang="en-US" sz="1800" spc="-114" dirty="0">
                <a:latin typeface="Corbel" panose="020B0503020204020204" pitchFamily="34" charset="0"/>
                <a:cs typeface="Arial"/>
              </a:rPr>
              <a:t> </a:t>
            </a:r>
            <a:r>
              <a:rPr lang="en-US" sz="1800" dirty="0">
                <a:latin typeface="Corbel" panose="020B0503020204020204" pitchFamily="34" charset="0"/>
                <a:cs typeface="Arial"/>
              </a:rPr>
              <a:t>to</a:t>
            </a:r>
            <a:r>
              <a:rPr lang="en-US" sz="1800" spc="-114" dirty="0">
                <a:latin typeface="Corbel" panose="020B0503020204020204" pitchFamily="34" charset="0"/>
                <a:cs typeface="Arial"/>
              </a:rPr>
              <a:t> </a:t>
            </a:r>
            <a:r>
              <a:rPr lang="en-US" sz="1800" spc="-20" dirty="0">
                <a:latin typeface="Corbel" panose="020B0503020204020204" pitchFamily="34" charset="0"/>
                <a:cs typeface="Arial"/>
              </a:rPr>
              <a:t>held-out</a:t>
            </a:r>
            <a:r>
              <a:rPr lang="en-US" sz="1800" spc="-110" dirty="0">
                <a:latin typeface="Corbel" panose="020B0503020204020204" pitchFamily="34" charset="0"/>
                <a:cs typeface="Arial"/>
              </a:rPr>
              <a:t> </a:t>
            </a:r>
            <a:r>
              <a:rPr lang="en-US" sz="1800" spc="-20" dirty="0">
                <a:latin typeface="Corbel" panose="020B0503020204020204" pitchFamily="34" charset="0"/>
                <a:cs typeface="Arial"/>
              </a:rPr>
              <a:t>text!</a:t>
            </a:r>
            <a:endParaRPr lang="en-US" sz="1800" dirty="0">
              <a:latin typeface="Corbel" panose="020B0503020204020204" pitchFamily="34" charset="0"/>
              <a:cs typeface="Arial"/>
            </a:endParaRPr>
          </a:p>
        </p:txBody>
      </p:sp>
      <p:sp>
        <p:nvSpPr>
          <p:cNvPr id="9" name="Content Placeholder 2">
            <a:extLst>
              <a:ext uri="{FF2B5EF4-FFF2-40B4-BE49-F238E27FC236}">
                <a16:creationId xmlns:a16="http://schemas.microsoft.com/office/drawing/2014/main" id="{6BBAACA5-E852-31DB-270A-C8A18A2ED560}"/>
              </a:ext>
            </a:extLst>
          </p:cNvPr>
          <p:cNvSpPr>
            <a:spLocks noGrp="1"/>
          </p:cNvSpPr>
          <p:nvPr>
            <p:ph type="body" sz="quarter" idx="16"/>
          </p:nvPr>
        </p:nvSpPr>
        <p:spPr>
          <a:xfrm>
            <a:off x="533919" y="1279140"/>
            <a:ext cx="8085415" cy="3077573"/>
          </a:xfrm>
        </p:spPr>
        <p:txBody>
          <a:bodyPr>
            <a:noAutofit/>
          </a:bodyPr>
          <a:lstStyle/>
          <a:p>
            <a:pPr marL="115888" lvl="1" indent="-1588">
              <a:buNone/>
            </a:pPr>
            <a:r>
              <a:rPr lang="en-US" sz="1800" dirty="0">
                <a:solidFill>
                  <a:schemeClr val="tx1"/>
                </a:solidFill>
              </a:rPr>
              <a:t>Setup: </a:t>
            </a:r>
            <a:endParaRPr lang="en-US" sz="1800" dirty="0">
              <a:solidFill>
                <a:srgbClr val="C00000"/>
              </a:solidFill>
            </a:endParaRPr>
          </a:p>
          <a:p>
            <a:pPr marL="457200" lvl="1" indent="-342900"/>
            <a:r>
              <a:rPr lang="en-US" sz="1800" dirty="0">
                <a:solidFill>
                  <a:srgbClr val="C00000"/>
                </a:solidFill>
              </a:rPr>
              <a:t>Train</a:t>
            </a:r>
            <a:r>
              <a:rPr lang="en-US" sz="1800" dirty="0"/>
              <a:t> it on a suitable training documents. </a:t>
            </a:r>
            <a:endParaRPr lang="en-US" sz="1800" dirty="0">
              <a:solidFill>
                <a:srgbClr val="C00000"/>
              </a:solidFill>
            </a:endParaRPr>
          </a:p>
          <a:p>
            <a:pPr marL="457200" lvl="1" indent="-342900"/>
            <a:r>
              <a:rPr lang="en-US" sz="1800" dirty="0">
                <a:solidFill>
                  <a:srgbClr val="C00000"/>
                </a:solidFill>
              </a:rPr>
              <a:t>Evaluate </a:t>
            </a:r>
            <a:r>
              <a:rPr lang="en-US" sz="1800" dirty="0"/>
              <a:t>their </a:t>
            </a:r>
            <a:r>
              <a:rPr lang="en-US" sz="1800" dirty="0">
                <a:solidFill>
                  <a:srgbClr val="C00000"/>
                </a:solidFill>
              </a:rPr>
              <a:t>predictions </a:t>
            </a:r>
            <a:r>
              <a:rPr lang="en-US" sz="1800" dirty="0"/>
              <a:t>on different, unseen documents. </a:t>
            </a:r>
          </a:p>
          <a:p>
            <a:pPr marL="457200" lvl="1" indent="-342900"/>
            <a:r>
              <a:rPr lang="en-US" sz="1800" dirty="0"/>
              <a:t>An </a:t>
            </a:r>
            <a:r>
              <a:rPr lang="en-US" sz="1800" dirty="0">
                <a:solidFill>
                  <a:srgbClr val="C00000"/>
                </a:solidFill>
              </a:rPr>
              <a:t>evaluation metric </a:t>
            </a:r>
            <a:r>
              <a:rPr lang="en-US" sz="1800" dirty="0"/>
              <a:t>tells us how well our model does on the test set.</a:t>
            </a:r>
          </a:p>
          <a:p>
            <a:pPr marL="115888" indent="-1588">
              <a:buNone/>
            </a:pPr>
            <a:endParaRPr lang="en-US" sz="1800" dirty="0"/>
          </a:p>
          <a:p>
            <a:pPr marL="115888" lvl="1" indent="-1588">
              <a:buNone/>
            </a:pPr>
            <a:endParaRPr lang="en-US" sz="1800" dirty="0">
              <a:solidFill>
                <a:srgbClr val="C00000"/>
              </a:solidFill>
            </a:endParaRPr>
          </a:p>
          <a:p>
            <a:pPr marL="115888" indent="-1588">
              <a:buNone/>
            </a:pPr>
            <a:endParaRPr lang="en-US" sz="1800" dirty="0"/>
          </a:p>
        </p:txBody>
      </p:sp>
    </p:spTree>
    <p:extLst>
      <p:ext uri="{BB962C8B-B14F-4D97-AF65-F5344CB8AC3E}">
        <p14:creationId xmlns:p14="http://schemas.microsoft.com/office/powerpoint/2010/main" val="61838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a:t>
            </a:r>
          </a:p>
        </p:txBody>
      </p:sp>
      <p:sp>
        <p:nvSpPr>
          <p:cNvPr id="2" name="Slide Number Placeholder 1">
            <a:extLst>
              <a:ext uri="{FF2B5EF4-FFF2-40B4-BE49-F238E27FC236}">
                <a16:creationId xmlns:a16="http://schemas.microsoft.com/office/drawing/2014/main" id="{9F61A390-C483-4EE6-E2CB-A49C3AF410C9}"/>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a:t>
            </a:fld>
            <a:endParaRPr lang="en-US" dirty="0"/>
          </a:p>
        </p:txBody>
      </p:sp>
    </p:spTree>
    <p:extLst>
      <p:ext uri="{BB962C8B-B14F-4D97-AF65-F5344CB8AC3E}">
        <p14:creationId xmlns:p14="http://schemas.microsoft.com/office/powerpoint/2010/main" val="4041694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Be Careful About Data Leakage!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a:xfrm>
            <a:off x="533919" y="1390650"/>
            <a:ext cx="8705774" cy="3077573"/>
          </a:xfrm>
        </p:spPr>
        <p:txBody>
          <a:bodyPr>
            <a:noAutofit/>
          </a:bodyPr>
          <a:lstStyle/>
          <a:p>
            <a:pPr marL="115888" indent="-1588">
              <a:buNone/>
            </a:pPr>
            <a:r>
              <a:rPr lang="en-US" sz="2000" b="1" dirty="0"/>
              <a:t>Advice from a grandpa👴: </a:t>
            </a:r>
          </a:p>
          <a:p>
            <a:pPr marL="115888" indent="-1588">
              <a:buNone/>
            </a:pPr>
            <a:r>
              <a:rPr lang="en-US" sz="2000" b="1" dirty="0"/>
              <a:t>	 - </a:t>
            </a:r>
            <a:r>
              <a:rPr lang="en-US" sz="2000" dirty="0"/>
              <a:t>Don’t allow test sentences to leak into into training set. </a:t>
            </a:r>
          </a:p>
          <a:p>
            <a:pPr marL="115888" indent="-1588">
              <a:buNone/>
            </a:pPr>
            <a:r>
              <a:rPr lang="en-US" sz="2000" dirty="0"/>
              <a:t> - Otherwise, you will assign it an artificially high probability (==cheating). </a:t>
            </a:r>
          </a:p>
          <a:p>
            <a:pPr marL="115888" indent="-1588">
              <a:buNone/>
            </a:pPr>
            <a:endParaRPr lang="en-US" sz="2000" dirty="0"/>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50</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2"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3"/>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sp>
        <p:nvSpPr>
          <p:cNvPr id="28" name="TextBox 27">
            <a:extLst>
              <a:ext uri="{FF2B5EF4-FFF2-40B4-BE49-F238E27FC236}">
                <a16:creationId xmlns:a16="http://schemas.microsoft.com/office/drawing/2014/main" id="{47FBCED0-72EB-5145-E877-CC2C9E63979F}"/>
              </a:ext>
            </a:extLst>
          </p:cNvPr>
          <p:cNvSpPr txBox="1"/>
          <p:nvPr/>
        </p:nvSpPr>
        <p:spPr>
          <a:xfrm>
            <a:off x="3025333" y="2846562"/>
            <a:ext cx="3093333" cy="1029148"/>
          </a:xfrm>
          <a:prstGeom prst="wedgeRoundRectCallout">
            <a:avLst>
              <a:gd name="adj1" fmla="val 60414"/>
              <a:gd name="adj2" fmla="val 156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800" dirty="0">
                <a:latin typeface="Corbel" panose="020B0503020204020204" pitchFamily="34" charset="0"/>
                <a:cs typeface="Arial"/>
              </a:rPr>
              <a:t>A</a:t>
            </a:r>
            <a:r>
              <a:rPr lang="en-US" sz="1800" spc="-85" dirty="0">
                <a:latin typeface="Corbel" panose="020B0503020204020204" pitchFamily="34" charset="0"/>
                <a:cs typeface="Arial"/>
              </a:rPr>
              <a:t> </a:t>
            </a:r>
            <a:r>
              <a:rPr lang="en-US" sz="1800" dirty="0">
                <a:latin typeface="Corbel" panose="020B0503020204020204" pitchFamily="34" charset="0"/>
                <a:cs typeface="Arial"/>
              </a:rPr>
              <a:t>good</a:t>
            </a:r>
            <a:r>
              <a:rPr lang="en-US" sz="1800" spc="-80" dirty="0">
                <a:latin typeface="Corbel" panose="020B0503020204020204" pitchFamily="34" charset="0"/>
                <a:cs typeface="Arial"/>
              </a:rPr>
              <a:t> language </a:t>
            </a:r>
            <a:r>
              <a:rPr lang="en-US" sz="1800" spc="-10" dirty="0">
                <a:latin typeface="Corbel" panose="020B0503020204020204" pitchFamily="34" charset="0"/>
                <a:cs typeface="Arial"/>
              </a:rPr>
              <a:t>model </a:t>
            </a:r>
            <a:r>
              <a:rPr lang="en-US" sz="1800" spc="-20" dirty="0">
                <a:latin typeface="Corbel" panose="020B0503020204020204" pitchFamily="34" charset="0"/>
                <a:cs typeface="Arial"/>
              </a:rPr>
              <a:t>should</a:t>
            </a:r>
            <a:r>
              <a:rPr lang="en-US" sz="1800" spc="-180" dirty="0">
                <a:latin typeface="Corbel" panose="020B0503020204020204" pitchFamily="34" charset="0"/>
                <a:cs typeface="Arial"/>
              </a:rPr>
              <a:t> </a:t>
            </a:r>
            <a:r>
              <a:rPr lang="en-US" sz="1800" spc="-55" dirty="0">
                <a:latin typeface="Corbel" panose="020B0503020204020204" pitchFamily="34" charset="0"/>
                <a:cs typeface="Arial"/>
              </a:rPr>
              <a:t>assign</a:t>
            </a:r>
            <a:r>
              <a:rPr lang="en-US" sz="1800" spc="-175" dirty="0">
                <a:latin typeface="Corbel" panose="020B0503020204020204" pitchFamily="34" charset="0"/>
                <a:cs typeface="Arial"/>
              </a:rPr>
              <a:t> </a:t>
            </a:r>
            <a:r>
              <a:rPr lang="en-US" sz="1800" dirty="0">
                <a:latin typeface="Corbel" panose="020B0503020204020204" pitchFamily="34" charset="0"/>
                <a:cs typeface="Arial"/>
              </a:rPr>
              <a:t>a</a:t>
            </a:r>
            <a:r>
              <a:rPr lang="en-US" sz="1800" spc="-175" dirty="0">
                <a:latin typeface="Corbel" panose="020B0503020204020204" pitchFamily="34" charset="0"/>
                <a:cs typeface="Arial"/>
              </a:rPr>
              <a:t> </a:t>
            </a:r>
            <a:r>
              <a:rPr lang="en-US" sz="1800" spc="-20" dirty="0">
                <a:latin typeface="Corbel" panose="020B0503020204020204" pitchFamily="34" charset="0"/>
                <a:cs typeface="Arial"/>
              </a:rPr>
              <a:t>high </a:t>
            </a:r>
            <a:r>
              <a:rPr lang="en-US" sz="1800" spc="-40" dirty="0">
                <a:latin typeface="Corbel" panose="020B0503020204020204" pitchFamily="34" charset="0"/>
                <a:cs typeface="Arial"/>
              </a:rPr>
              <a:t>probability</a:t>
            </a:r>
            <a:r>
              <a:rPr lang="en-US" sz="1800" spc="-114" dirty="0">
                <a:latin typeface="Corbel" panose="020B0503020204020204" pitchFamily="34" charset="0"/>
                <a:cs typeface="Arial"/>
              </a:rPr>
              <a:t> </a:t>
            </a:r>
            <a:r>
              <a:rPr lang="en-US" sz="1800" dirty="0">
                <a:latin typeface="Corbel" panose="020B0503020204020204" pitchFamily="34" charset="0"/>
                <a:cs typeface="Arial"/>
              </a:rPr>
              <a:t>to</a:t>
            </a:r>
            <a:r>
              <a:rPr lang="en-US" sz="1800" spc="-114" dirty="0">
                <a:latin typeface="Corbel" panose="020B0503020204020204" pitchFamily="34" charset="0"/>
                <a:cs typeface="Arial"/>
              </a:rPr>
              <a:t> </a:t>
            </a:r>
            <a:r>
              <a:rPr lang="en-US" sz="1800" spc="-20" dirty="0">
                <a:latin typeface="Corbel" panose="020B0503020204020204" pitchFamily="34" charset="0"/>
                <a:cs typeface="Arial"/>
              </a:rPr>
              <a:t>held-out</a:t>
            </a:r>
            <a:r>
              <a:rPr lang="en-US" sz="1800" spc="-110" dirty="0">
                <a:latin typeface="Corbel" panose="020B0503020204020204" pitchFamily="34" charset="0"/>
                <a:cs typeface="Arial"/>
              </a:rPr>
              <a:t> </a:t>
            </a:r>
            <a:r>
              <a:rPr lang="en-US" sz="1800" spc="-20" dirty="0">
                <a:latin typeface="Corbel" panose="020B0503020204020204" pitchFamily="34" charset="0"/>
                <a:cs typeface="Arial"/>
              </a:rPr>
              <a:t>text!</a:t>
            </a:r>
            <a:endParaRPr lang="en-US" sz="1800" dirty="0">
              <a:latin typeface="Corbel" panose="020B0503020204020204" pitchFamily="34" charset="0"/>
              <a:cs typeface="Arial"/>
            </a:endParaRPr>
          </a:p>
        </p:txBody>
      </p:sp>
    </p:spTree>
    <p:extLst>
      <p:ext uri="{BB962C8B-B14F-4D97-AF65-F5344CB8AC3E}">
        <p14:creationId xmlns:p14="http://schemas.microsoft.com/office/powerpoint/2010/main" val="183722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a:xfrm>
            <a:off x="234725" y="107119"/>
            <a:ext cx="8909275" cy="857542"/>
          </a:xfrm>
        </p:spPr>
        <p:txBody>
          <a:bodyPr>
            <a:normAutofit fontScale="90000"/>
          </a:bodyPr>
          <a:lstStyle/>
          <a:p>
            <a:r>
              <a:rPr lang="en-US" dirty="0"/>
              <a:t>Evaluating Language Models: Intrinsic vs Extrinsic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p:txBody>
          <a:bodyPr>
            <a:noAutofit/>
          </a:bodyPr>
          <a:lstStyle/>
          <a:p>
            <a:pPr marL="400050" lvl="1" indent="-285750"/>
            <a:r>
              <a:rPr lang="en-US" sz="2000" dirty="0">
                <a:solidFill>
                  <a:srgbClr val="C00000"/>
                </a:solidFill>
              </a:rPr>
              <a:t>Intrinsic: </a:t>
            </a:r>
            <a:r>
              <a:rPr lang="en-US" sz="2000" dirty="0">
                <a:solidFill>
                  <a:schemeClr val="tx1"/>
                </a:solidFill>
              </a:rPr>
              <a:t>measure how good we are at modeling language</a:t>
            </a:r>
            <a:endParaRPr lang="en-US" sz="2000" dirty="0">
              <a:solidFill>
                <a:srgbClr val="C00000"/>
              </a:solidFill>
            </a:endParaRPr>
          </a:p>
          <a:p>
            <a:pPr marL="400050" lvl="1" indent="-285750"/>
            <a:r>
              <a:rPr lang="en-US" sz="2000" dirty="0">
                <a:solidFill>
                  <a:srgbClr val="C00000"/>
                </a:solidFill>
              </a:rPr>
              <a:t>Extrinsic: </a:t>
            </a:r>
            <a:r>
              <a:rPr lang="en-US" sz="2000" dirty="0">
                <a:solidFill>
                  <a:schemeClr val="tx1"/>
                </a:solidFill>
              </a:rPr>
              <a:t>build a new language model, use it for some task (MT, ASR, etc.)</a:t>
            </a:r>
          </a:p>
          <a:p>
            <a:pPr marL="115888" lvl="1" indent="-1588">
              <a:buNone/>
            </a:pPr>
            <a:endParaRPr lang="en-US" sz="2000" dirty="0">
              <a:solidFill>
                <a:srgbClr val="C00000"/>
              </a:solidFill>
            </a:endParaRPr>
          </a:p>
          <a:p>
            <a:pPr marL="115888" indent="-1588">
              <a:buNone/>
            </a:pPr>
            <a:endParaRPr lang="en-US" sz="2000" dirty="0"/>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51</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2"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3"/>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pic>
        <p:nvPicPr>
          <p:cNvPr id="4" name="Picture 2" descr="Google Translate's Neural Machine Technology Now Supports More Languages">
            <a:extLst>
              <a:ext uri="{FF2B5EF4-FFF2-40B4-BE49-F238E27FC236}">
                <a16:creationId xmlns:a16="http://schemas.microsoft.com/office/drawing/2014/main" id="{7DF884EB-29EF-690D-6A3F-492E2AD38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975" y="2293011"/>
            <a:ext cx="1837746" cy="8950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5">
            <a:extLst>
              <a:ext uri="{FF2B5EF4-FFF2-40B4-BE49-F238E27FC236}">
                <a16:creationId xmlns:a16="http://schemas.microsoft.com/office/drawing/2014/main" id="{4B40C3AC-19CB-8C8A-A108-5A8B02571E0F}"/>
              </a:ext>
            </a:extLst>
          </p:cNvPr>
          <p:cNvGrpSpPr/>
          <p:nvPr/>
        </p:nvGrpSpPr>
        <p:grpSpPr>
          <a:xfrm rot="16200000">
            <a:off x="4210776" y="3451039"/>
            <a:ext cx="888145" cy="213360"/>
            <a:chOff x="5187539" y="3271520"/>
            <a:chExt cx="1280160" cy="213360"/>
          </a:xfrm>
        </p:grpSpPr>
        <p:sp>
          <p:nvSpPr>
            <p:cNvPr id="9" name="object 6">
              <a:extLst>
                <a:ext uri="{FF2B5EF4-FFF2-40B4-BE49-F238E27FC236}">
                  <a16:creationId xmlns:a16="http://schemas.microsoft.com/office/drawing/2014/main" id="{88835158-4BBF-963A-8030-5CA92083E94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3" name="object 7">
              <a:extLst>
                <a:ext uri="{FF2B5EF4-FFF2-40B4-BE49-F238E27FC236}">
                  <a16:creationId xmlns:a16="http://schemas.microsoft.com/office/drawing/2014/main" id="{4041CECC-A6F8-11FD-DB31-C3881AAC16E5}"/>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5" name="object 8">
            <a:extLst>
              <a:ext uri="{FF2B5EF4-FFF2-40B4-BE49-F238E27FC236}">
                <a16:creationId xmlns:a16="http://schemas.microsoft.com/office/drawing/2014/main" id="{72FA1D50-0AFA-1D5D-5084-F98DCFA13FB3}"/>
              </a:ext>
            </a:extLst>
          </p:cNvPr>
          <p:cNvSpPr txBox="1"/>
          <p:nvPr/>
        </p:nvSpPr>
        <p:spPr>
          <a:xfrm>
            <a:off x="3279565" y="3208766"/>
            <a:ext cx="1219845" cy="782265"/>
          </a:xfrm>
          <a:prstGeom prst="rect">
            <a:avLst/>
          </a:prstGeom>
        </p:spPr>
        <p:txBody>
          <a:bodyPr vert="horz" wrap="square" lIns="0" tIns="12700" rIns="0" bIns="0" rtlCol="0">
            <a:spAutoFit/>
          </a:bodyPr>
          <a:lstStyle/>
          <a:p>
            <a:pPr marL="12700" algn="r">
              <a:lnSpc>
                <a:spcPct val="100000"/>
              </a:lnSpc>
              <a:spcBef>
                <a:spcPts val="100"/>
              </a:spcBef>
            </a:pPr>
            <a:r>
              <a:rPr lang="en-US" sz="2500" spc="-45" dirty="0">
                <a:latin typeface="Corbel" panose="020B0503020204020204" pitchFamily="34" charset="0"/>
              </a:rPr>
              <a:t>extrinsic eval</a:t>
            </a:r>
            <a:endParaRPr sz="2500" dirty="0">
              <a:latin typeface="Corbel" panose="020B0503020204020204" pitchFamily="34" charset="0"/>
            </a:endParaRPr>
          </a:p>
        </p:txBody>
      </p:sp>
    </p:spTree>
    <p:extLst>
      <p:ext uri="{BB962C8B-B14F-4D97-AF65-F5344CB8AC3E}">
        <p14:creationId xmlns:p14="http://schemas.microsoft.com/office/powerpoint/2010/main" val="4204578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A026-54CF-66E6-1758-A65C03FB8E48}"/>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b="1" dirty="0">
                <a:solidFill>
                  <a:srgbClr val="C00000"/>
                </a:solidFill>
              </a:rPr>
              <a:t>Perplexity</a:t>
            </a:r>
            <a:r>
              <a:rPr lang="en-US" dirty="0"/>
              <a:t> is the inverse probability of the test set, normalized by the number of words: </a:t>
            </a:r>
          </a:p>
          <a:p>
            <a:endParaRPr lang="en-US" dirty="0"/>
          </a:p>
          <a:p>
            <a:endParaRPr lang="en-US" dirty="0"/>
          </a:p>
          <a:p>
            <a:endParaRPr lang="en-US" dirty="0"/>
          </a:p>
          <a:p>
            <a:endParaRPr lang="en-US" dirty="0"/>
          </a:p>
          <a:p>
            <a:r>
              <a:rPr lang="en-US" sz="1800" dirty="0">
                <a:solidFill>
                  <a:schemeClr val="tx1"/>
                </a:solidFill>
              </a:rPr>
              <a:t>A measure of </a:t>
            </a:r>
            <a:r>
              <a:rPr lang="en-US" sz="1800" dirty="0">
                <a:solidFill>
                  <a:srgbClr val="C00000"/>
                </a:solidFill>
              </a:rPr>
              <a:t>predictive quality</a:t>
            </a:r>
            <a:r>
              <a:rPr lang="en-US" sz="1800" dirty="0">
                <a:solidFill>
                  <a:schemeClr val="tx1"/>
                </a:solidFill>
              </a:rPr>
              <a:t> of a language model. </a:t>
            </a:r>
          </a:p>
          <a:p>
            <a:r>
              <a:rPr lang="en-US" dirty="0">
                <a:solidFill>
                  <a:srgbClr val="C00000"/>
                </a:solidFill>
              </a:rPr>
              <a:t>Minimizing </a:t>
            </a:r>
            <a:r>
              <a:rPr lang="en-US" dirty="0">
                <a:solidFill>
                  <a:schemeClr val="tx1"/>
                </a:solidFill>
              </a:rPr>
              <a:t>perplexity is the same as </a:t>
            </a:r>
            <a:r>
              <a:rPr lang="en-US" dirty="0">
                <a:solidFill>
                  <a:srgbClr val="C00000"/>
                </a:solidFill>
              </a:rPr>
              <a:t>maximizing </a:t>
            </a:r>
            <a:r>
              <a:rPr lang="en-US" dirty="0">
                <a:solidFill>
                  <a:schemeClr val="tx1"/>
                </a:solidFill>
              </a:rPr>
              <a:t>probability</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74986E-09F5-C70D-1CE1-02748DA8DE0B}"/>
                  </a:ext>
                </a:extLst>
              </p:cNvPr>
              <p:cNvSpPr txBox="1"/>
              <p:nvPr/>
            </p:nvSpPr>
            <p:spPr>
              <a:xfrm>
                <a:off x="1823324" y="2000702"/>
                <a:ext cx="5330350" cy="996683"/>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endParaRPr lang="en-US" sz="2400" dirty="0">
                  <a:latin typeface="Corbel" panose="020B0503020204020204" pitchFamily="34" charset="0"/>
                </a:endParaRPr>
              </a:p>
            </p:txBody>
          </p:sp>
        </mc:Choice>
        <mc:Fallback xmlns="">
          <p:sp>
            <p:nvSpPr>
              <p:cNvPr id="5" name="TextBox 4">
                <a:extLst>
                  <a:ext uri="{FF2B5EF4-FFF2-40B4-BE49-F238E27FC236}">
                    <a16:creationId xmlns:a16="http://schemas.microsoft.com/office/drawing/2014/main" id="{6774986E-09F5-C70D-1CE1-02748DA8DE0B}"/>
                  </a:ext>
                </a:extLst>
              </p:cNvPr>
              <p:cNvSpPr txBox="1">
                <a:spLocks noRot="1" noChangeAspect="1" noMove="1" noResize="1" noEditPoints="1" noAdjustHandles="1" noChangeArrowheads="1" noChangeShapeType="1" noTextEdit="1"/>
              </p:cNvSpPr>
              <p:nvPr/>
            </p:nvSpPr>
            <p:spPr>
              <a:xfrm>
                <a:off x="1823324" y="2000702"/>
                <a:ext cx="5330350" cy="9966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2124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b="1" dirty="0">
                <a:solidFill>
                  <a:srgbClr val="C00000"/>
                </a:solidFill>
              </a:rPr>
              <a:t>Perplexity</a:t>
            </a:r>
            <a:r>
              <a:rPr lang="en-US" dirty="0"/>
              <a:t> is the inverse probability of the test set, normalized by the number of words: </a:t>
            </a:r>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C3D3BE-1496-B273-6F15-A100ECA50CD8}"/>
                  </a:ext>
                </a:extLst>
              </p:cNvPr>
              <p:cNvSpPr txBox="1"/>
              <p:nvPr/>
            </p:nvSpPr>
            <p:spPr>
              <a:xfrm>
                <a:off x="1664300" y="1729036"/>
                <a:ext cx="5330350" cy="996683"/>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endParaRPr lang="en-US" sz="24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F7C3D3BE-1496-B273-6F15-A100ECA50CD8}"/>
                  </a:ext>
                </a:extLst>
              </p:cNvPr>
              <p:cNvSpPr txBox="1">
                <a:spLocks noRot="1" noChangeAspect="1" noMove="1" noResize="1" noEditPoints="1" noAdjustHandles="1" noChangeArrowheads="1" noChangeShapeType="1" noTextEdit="1"/>
              </p:cNvSpPr>
              <p:nvPr/>
            </p:nvSpPr>
            <p:spPr>
              <a:xfrm>
                <a:off x="1664300" y="1729036"/>
                <a:ext cx="5330350" cy="996683"/>
              </a:xfrm>
              <a:prstGeom prst="rect">
                <a:avLst/>
              </a:prstGeom>
              <a:blipFill>
                <a:blip r:embed="rId2"/>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E9B322E0-0232-25EC-3811-BDD28FB054E0}"/>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Tree>
    <p:extLst>
      <p:ext uri="{BB962C8B-B14F-4D97-AF65-F5344CB8AC3E}">
        <p14:creationId xmlns:p14="http://schemas.microsoft.com/office/powerpoint/2010/main" val="3123348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b="1" dirty="0">
                <a:solidFill>
                  <a:srgbClr val="C00000"/>
                </a:solidFill>
              </a:rPr>
              <a:t>Perplexity</a:t>
            </a:r>
            <a:r>
              <a:rPr lang="en-US" dirty="0"/>
              <a:t> is the inverse probability of the test set, normalized by the number of words: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74986E-09F5-C70D-1CE1-02748DA8DE0B}"/>
                  </a:ext>
                </a:extLst>
              </p:cNvPr>
              <p:cNvSpPr txBox="1"/>
              <p:nvPr/>
            </p:nvSpPr>
            <p:spPr>
              <a:xfrm>
                <a:off x="781878" y="1732685"/>
                <a:ext cx="7076663" cy="2435539"/>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14:m>
                  <m:oMathPara xmlns:m="http://schemas.openxmlformats.org/officeDocument/2006/math">
                    <m:oMathParaPr>
                      <m:jc m:val="right"/>
                    </m:oMathParaPr>
                    <m:oMath xmlns:m="http://schemas.openxmlformats.org/officeDocument/2006/math">
                      <m:r>
                        <a:rPr lang="en-US" sz="2400" smtClean="0">
                          <a:latin typeface="Cambria Math" panose="02040503050406030204" pitchFamily="18" charset="0"/>
                        </a:rPr>
                        <m:t>=</m:t>
                      </m:r>
                      <m:rad>
                        <m:radPr>
                          <m:ctrlPr>
                            <a:rPr lang="en-US" sz="2400" i="1" smtClean="0">
                              <a:latin typeface="Cambria Math" panose="02040503050406030204" pitchFamily="18" charset="0"/>
                            </a:rPr>
                          </m:ctrlPr>
                        </m:radPr>
                        <m:deg>
                          <m:r>
                            <m:rPr>
                              <m:brk m:alnAt="7"/>
                            </m:rPr>
                            <a:rPr lang="en-US" sz="2400" smtClean="0">
                              <a:latin typeface="Cambria Math" panose="02040503050406030204" pitchFamily="18" charset="0"/>
                            </a:rPr>
                            <m:t>𝑛</m:t>
                          </m:r>
                        </m:deg>
                        <m:e>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𝐏</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2</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den>
                          </m:f>
                        </m:e>
                      </m:rad>
                      <m:r>
                        <a:rPr lang="en-US" sz="2400" smtClean="0">
                          <a:latin typeface="Cambria Math" panose="02040503050406030204" pitchFamily="18" charset="0"/>
                        </a:rPr>
                        <m:t>=</m:t>
                      </m:r>
                      <m:rad>
                        <m:radPr>
                          <m:ctrlPr>
                            <a:rPr lang="en-US" sz="2400" i="1" smtClean="0">
                              <a:latin typeface="Cambria Math" panose="02040503050406030204" pitchFamily="18" charset="0"/>
                            </a:rPr>
                          </m:ctrlPr>
                        </m:radPr>
                        <m:deg>
                          <m:r>
                            <m:rPr>
                              <m:brk m:alnAt="7"/>
                            </m:rPr>
                            <a:rPr lang="en-US" sz="2400">
                              <a:latin typeface="Cambria Math" panose="02040503050406030204" pitchFamily="18" charset="0"/>
                            </a:rPr>
                            <m:t>𝑛</m:t>
                          </m:r>
                        </m:deg>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sup>
                            <m:e>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𝐏</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smtClean="0">
                                              <a:latin typeface="Cambria Math" panose="02040503050406030204" pitchFamily="18" charset="0"/>
                                            </a:rPr>
                                            <m:t>𝑖</m:t>
                                          </m:r>
                                        </m:sub>
                                      </m:sSub>
                                      <m:r>
                                        <a:rPr lang="en-US" sz="2400" smtClean="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b="0" i="0" smtClean="0">
                                              <a:latin typeface="Cambria Math" panose="02040503050406030204" pitchFamily="18" charset="0"/>
                                            </a:rPr>
                                            <m:t>&lt;</m:t>
                                          </m:r>
                                          <m:r>
                                            <a:rPr lang="en-US" sz="2400" smtClean="0">
                                              <a:latin typeface="Cambria Math" panose="02040503050406030204" pitchFamily="18" charset="0"/>
                                            </a:rPr>
                                            <m:t>𝑖</m:t>
                                          </m:r>
                                        </m:sub>
                                      </m:sSub>
                                    </m:e>
                                  </m:d>
                                </m:den>
                              </m:f>
                            </m:e>
                          </m:nary>
                        </m:e>
                      </m:rad>
                    </m:oMath>
                  </m:oMathPara>
                </a14:m>
                <a:endParaRPr lang="en-US" sz="2400" dirty="0">
                  <a:latin typeface="Corbel" panose="020B0503020204020204" pitchFamily="34" charset="0"/>
                </a:endParaRPr>
              </a:p>
              <a:p>
                <a:pPr/>
                <a14:m>
                  <m:oMathPara xmlns:m="http://schemas.openxmlformats.org/officeDocument/2006/math">
                    <m:oMathParaPr>
                      <m:jc m:val="left"/>
                    </m:oMathParaPr>
                    <m:oMath xmlns:m="http://schemas.openxmlformats.org/officeDocument/2006/math">
                      <m:r>
                        <a:rPr lang="en-US" sz="2400" b="0" i="0" smtClean="0">
                          <a:latin typeface="Cambria Math" panose="02040503050406030204" pitchFamily="18" charset="0"/>
                        </a:rPr>
                        <m:t>                         </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i="1" smtClean="0">
                              <a:solidFill>
                                <a:schemeClr val="accent2">
                                  <a:lumMod val="75000"/>
                                </a:schemeClr>
                              </a:solidFill>
                              <a:latin typeface="Cambria Math" panose="02040503050406030204" pitchFamily="18" charset="0"/>
                            </a:rPr>
                            <m:t>𝐻</m:t>
                          </m:r>
                        </m:sup>
                      </m:sSup>
                      <m:r>
                        <a:rPr lang="en-US" sz="2400">
                          <a:latin typeface="Cambria Math" panose="02040503050406030204" pitchFamily="18" charset="0"/>
                        </a:rPr>
                        <m:t>,</m:t>
                      </m:r>
                      <m:r>
                        <m:rPr>
                          <m:nor/>
                        </m:rPr>
                        <a:rPr lang="en-US" sz="2400" dirty="0">
                          <a:latin typeface="Corbel" panose="020B0503020204020204" pitchFamily="34" charset="0"/>
                        </a:rPr>
                        <m:t>where</m:t>
                      </m:r>
                    </m:oMath>
                  </m:oMathPara>
                </a14:m>
                <a:endParaRPr lang="en-US" sz="2400" dirty="0">
                  <a:latin typeface="Corbel" panose="020B0503020204020204" pitchFamily="34" charset="0"/>
                </a:endParaRPr>
              </a:p>
            </p:txBody>
          </p:sp>
        </mc:Choice>
        <mc:Fallback xmlns="">
          <p:sp>
            <p:nvSpPr>
              <p:cNvPr id="5" name="TextBox 4">
                <a:extLst>
                  <a:ext uri="{FF2B5EF4-FFF2-40B4-BE49-F238E27FC236}">
                    <a16:creationId xmlns:a16="http://schemas.microsoft.com/office/drawing/2014/main" id="{6774986E-09F5-C70D-1CE1-02748DA8DE0B}"/>
                  </a:ext>
                </a:extLst>
              </p:cNvPr>
              <p:cNvSpPr txBox="1">
                <a:spLocks noRot="1" noChangeAspect="1" noMove="1" noResize="1" noEditPoints="1" noAdjustHandles="1" noChangeArrowheads="1" noChangeShapeType="1" noTextEdit="1"/>
              </p:cNvSpPr>
              <p:nvPr/>
            </p:nvSpPr>
            <p:spPr>
              <a:xfrm>
                <a:off x="781878" y="1732685"/>
                <a:ext cx="7076663" cy="2435539"/>
              </a:xfrm>
              <a:prstGeom prst="rect">
                <a:avLst/>
              </a:prstGeom>
              <a:blipFill>
                <a:blip r:embed="rId2"/>
                <a:stretch>
                  <a:fillRect l="-896" t="-17098" b="-5077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6F0BDF5-8A81-F389-CA31-22B55D4A152C}"/>
              </a:ext>
            </a:extLst>
          </p:cNvPr>
          <p:cNvSpPr txBox="1"/>
          <p:nvPr/>
        </p:nvSpPr>
        <p:spPr>
          <a:xfrm>
            <a:off x="7845369" y="3073721"/>
            <a:ext cx="1398977" cy="307777"/>
          </a:xfrm>
          <a:prstGeom prst="rect">
            <a:avLst/>
          </a:prstGeom>
          <a:noFill/>
        </p:spPr>
        <p:txBody>
          <a:bodyPr wrap="square">
            <a:spAutoFit/>
          </a:bodyPr>
          <a:lstStyle/>
          <a:p>
            <a:pPr algn="ctr"/>
            <a:r>
              <a:rPr lang="en-US" dirty="0">
                <a:latin typeface="Corbel" panose="020B0503020204020204" pitchFamily="34" charset="0"/>
              </a:rPr>
              <a:t>chain rule</a:t>
            </a:r>
          </a:p>
        </p:txBody>
      </p:sp>
      <p:sp>
        <p:nvSpPr>
          <p:cNvPr id="10" name="Title 1">
            <a:extLst>
              <a:ext uri="{FF2B5EF4-FFF2-40B4-BE49-F238E27FC236}">
                <a16:creationId xmlns:a16="http://schemas.microsoft.com/office/drawing/2014/main" id="{B235ED47-13D9-42E6-4E11-05EE7BD261D0}"/>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89BB3B-770A-A714-CB62-883FBBEED50C}"/>
                  </a:ext>
                </a:extLst>
              </p:cNvPr>
              <p:cNvSpPr txBox="1"/>
              <p:nvPr/>
            </p:nvSpPr>
            <p:spPr>
              <a:xfrm>
                <a:off x="2799397" y="4011308"/>
                <a:ext cx="6132443" cy="1100558"/>
              </a:xfrm>
              <a:prstGeom prst="rect">
                <a:avLst/>
              </a:prstGeom>
              <a:noFill/>
            </p:spPr>
            <p:txBody>
              <a:bodyPr wrap="square">
                <a:spAutoFit/>
              </a:bodyPr>
              <a:lstStyle/>
              <a:p>
                <a:pPr algn="r"/>
                <a14:m>
                  <m:oMathPara xmlns:m="http://schemas.openxmlformats.org/officeDocument/2006/math">
                    <m:oMathParaPr>
                      <m:jc m:val="center"/>
                    </m:oMathParaPr>
                    <m:oMath xmlns:m="http://schemas.openxmlformats.org/officeDocument/2006/math">
                      <m:r>
                        <a:rPr lang="en-US" sz="2400" i="1" smtClean="0">
                          <a:solidFill>
                            <a:schemeClr val="accent2">
                              <a:lumMod val="75000"/>
                            </a:schemeClr>
                          </a:solidFill>
                          <a:latin typeface="Cambria Math" panose="02040503050406030204" pitchFamily="18" charset="0"/>
                        </a:rPr>
                        <m:t>𝐻</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m:oMathPara>
                </a14:m>
                <a:endParaRPr lang="en-US" sz="24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8289BB3B-770A-A714-CB62-883FBBEED50C}"/>
                  </a:ext>
                </a:extLst>
              </p:cNvPr>
              <p:cNvSpPr txBox="1">
                <a:spLocks noRot="1" noChangeAspect="1" noMove="1" noResize="1" noEditPoints="1" noAdjustHandles="1" noChangeArrowheads="1" noChangeShapeType="1" noTextEdit="1"/>
              </p:cNvSpPr>
              <p:nvPr/>
            </p:nvSpPr>
            <p:spPr>
              <a:xfrm>
                <a:off x="2799397" y="4011308"/>
                <a:ext cx="6132443" cy="1100558"/>
              </a:xfrm>
              <a:prstGeom prst="rect">
                <a:avLst/>
              </a:prstGeom>
              <a:blipFill>
                <a:blip r:embed="rId3"/>
                <a:stretch>
                  <a:fillRect t="-105682" b="-161364"/>
                </a:stretch>
              </a:blipFill>
            </p:spPr>
            <p:txBody>
              <a:bodyPr/>
              <a:lstStyle/>
              <a:p>
                <a:r>
                  <a:rPr lang="en-US">
                    <a:noFill/>
                  </a:rPr>
                  <a:t> </a:t>
                </a:r>
              </a:p>
            </p:txBody>
          </p:sp>
        </mc:Fallback>
      </mc:AlternateContent>
    </p:spTree>
    <p:extLst>
      <p:ext uri="{BB962C8B-B14F-4D97-AF65-F5344CB8AC3E}">
        <p14:creationId xmlns:p14="http://schemas.microsoft.com/office/powerpoint/2010/main" val="2846094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pPr marL="114300" indent="0">
              <a:buNone/>
            </a:pPr>
            <a:endParaRPr lang="en-US" dirty="0"/>
          </a:p>
          <a:p>
            <a:pPr marL="114300" indent="0">
              <a:buNone/>
            </a:pPr>
            <a:endParaRPr lang="en-US" dirty="0"/>
          </a:p>
          <a:p>
            <a:pPr marL="114300" indent="0">
              <a:buNone/>
            </a:pPr>
            <a:endParaRPr lang="en-US" dirty="0"/>
          </a:p>
        </p:txBody>
      </p:sp>
      <p:sp>
        <p:nvSpPr>
          <p:cNvPr id="7" name="TextBox 6">
            <a:extLst>
              <a:ext uri="{FF2B5EF4-FFF2-40B4-BE49-F238E27FC236}">
                <a16:creationId xmlns:a16="http://schemas.microsoft.com/office/drawing/2014/main" id="{58AB23C2-8D0C-6E37-8FEF-60AA1A20FC52}"/>
              </a:ext>
            </a:extLst>
          </p:cNvPr>
          <p:cNvSpPr txBox="1"/>
          <p:nvPr/>
        </p:nvSpPr>
        <p:spPr>
          <a:xfrm>
            <a:off x="5239439" y="3022662"/>
            <a:ext cx="3437202" cy="926992"/>
          </a:xfrm>
          <a:prstGeom prst="wedgeRoundRectCallout">
            <a:avLst>
              <a:gd name="adj1" fmla="val -33145"/>
              <a:gd name="adj2" fmla="val -6587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800" dirty="0">
                <a:latin typeface="Corbel" panose="020B0503020204020204" pitchFamily="34" charset="0"/>
                <a:cs typeface="Arial"/>
              </a:rPr>
              <a:t>Can be interpreted as </a:t>
            </a:r>
            <a:br>
              <a:rPr lang="en-US" sz="1800" dirty="0">
                <a:latin typeface="Corbel" panose="020B0503020204020204" pitchFamily="34" charset="0"/>
                <a:cs typeface="Arial"/>
              </a:rPr>
            </a:br>
            <a:r>
              <a:rPr lang="en-US" sz="1800" dirty="0">
                <a:solidFill>
                  <a:srgbClr val="C00000"/>
                </a:solidFill>
                <a:latin typeface="Corbel" panose="020B0503020204020204" pitchFamily="34" charset="0"/>
                <a:cs typeface="Arial"/>
              </a:rPr>
              <a:t>cross-entropy</a:t>
            </a:r>
            <a:r>
              <a:rPr lang="en-US" sz="1800" dirty="0">
                <a:latin typeface="Corbel" panose="020B0503020204020204" pitchFamily="34" charset="0"/>
                <a:cs typeface="Arial"/>
              </a:rPr>
              <a:t> between LM prob and language prob. </a:t>
            </a:r>
            <a:r>
              <a:rPr lang="en-US" sz="1800" b="1" dirty="0">
                <a:latin typeface="Corbel" panose="020B0503020204020204" pitchFamily="34" charset="0"/>
                <a:cs typeface="Arial"/>
              </a:rPr>
              <a:t>Why?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D0A39F-3037-3541-AB7E-1DABE5B62082}"/>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D9D0A39F-3037-3541-AB7E-1DABE5B62082}"/>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2"/>
                <a:stretch>
                  <a:fillRect l="-445" t="-83673" r="-445" b="-13265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3BD452C3-4AC9-FA34-E1F1-AA95CABA278F}"/>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
        <p:nvSpPr>
          <p:cNvPr id="9" name="TextBox 8">
            <a:extLst>
              <a:ext uri="{FF2B5EF4-FFF2-40B4-BE49-F238E27FC236}">
                <a16:creationId xmlns:a16="http://schemas.microsoft.com/office/drawing/2014/main" id="{0E6489E6-4C38-43F1-9DAC-C4A9AC9C8EE2}"/>
              </a:ext>
            </a:extLst>
          </p:cNvPr>
          <p:cNvSpPr txBox="1"/>
          <p:nvPr/>
        </p:nvSpPr>
        <p:spPr>
          <a:xfrm>
            <a:off x="538332" y="3090389"/>
            <a:ext cx="4033668" cy="1296313"/>
          </a:xfrm>
          <a:prstGeom prst="wedgeRoundRectCallout">
            <a:avLst>
              <a:gd name="adj1" fmla="val -32592"/>
              <a:gd name="adj2" fmla="val -47723"/>
              <a:gd name="adj3" fmla="val 16667"/>
            </a:avLst>
          </a:prstGeom>
          <a:solidFill>
            <a:schemeClr val="bg1"/>
          </a:solidFill>
          <a:ln w="5715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800" b="1" dirty="0">
                <a:latin typeface="Corbel" panose="020B0503020204020204" pitchFamily="34" charset="0"/>
                <a:cs typeface="Arial"/>
              </a:rPr>
              <a:t>Recap:</a:t>
            </a:r>
            <a:r>
              <a:rPr lang="en-US" sz="1800" dirty="0">
                <a:latin typeface="Corbel" panose="020B0503020204020204" pitchFamily="34" charset="0"/>
                <a:cs typeface="Arial"/>
              </a:rPr>
              <a:t> Definition of </a:t>
            </a:r>
            <a:r>
              <a:rPr lang="en-US" sz="1800" dirty="0">
                <a:solidFill>
                  <a:srgbClr val="C00000"/>
                </a:solidFill>
                <a:latin typeface="Corbel" panose="020B0503020204020204" pitchFamily="34" charset="0"/>
                <a:cs typeface="Arial"/>
              </a:rPr>
              <a:t>cross-entropy</a:t>
            </a:r>
            <a:r>
              <a:rPr lang="en-US" sz="1800" dirty="0">
                <a:latin typeface="Corbel" panose="020B0503020204020204" pitchFamily="34" charset="0"/>
                <a:cs typeface="Arial"/>
              </a:rPr>
              <a:t> between two distributions:</a:t>
            </a:r>
          </a:p>
          <a:p>
            <a:pPr marL="165100" marR="157480" algn="ctr">
              <a:lnSpc>
                <a:spcPct val="101899"/>
              </a:lnSpc>
              <a:spcBef>
                <a:spcPts val="245"/>
              </a:spcBef>
            </a:pPr>
            <a:endParaRPr lang="en-US" sz="1800" dirty="0">
              <a:latin typeface="Corbel" panose="020B0503020204020204" pitchFamily="34" charset="0"/>
              <a:cs typeface="Arial"/>
            </a:endParaRPr>
          </a:p>
          <a:p>
            <a:pPr marL="165100" marR="157480" algn="ctr">
              <a:lnSpc>
                <a:spcPct val="101899"/>
              </a:lnSpc>
              <a:spcBef>
                <a:spcPts val="245"/>
              </a:spcBef>
            </a:pPr>
            <a:endParaRPr lang="en-US" sz="1800" dirty="0">
              <a:latin typeface="Corbel" panose="020B0503020204020204" pitchFamily="34" charset="0"/>
              <a:cs typeface="Arial"/>
            </a:endParaRPr>
          </a:p>
        </p:txBody>
      </p:sp>
      <p:pic>
        <p:nvPicPr>
          <p:cNvPr id="12" name="Picture 11" descr="A black and white symbol&#10;&#10;Description automatically generated">
            <a:extLst>
              <a:ext uri="{FF2B5EF4-FFF2-40B4-BE49-F238E27FC236}">
                <a16:creationId xmlns:a16="http://schemas.microsoft.com/office/drawing/2014/main" id="{90A7CBD9-3943-A36C-AF0A-8EAF2984FC7A}"/>
              </a:ext>
            </a:extLst>
          </p:cNvPr>
          <p:cNvPicPr>
            <a:picLocks noChangeAspect="1"/>
          </p:cNvPicPr>
          <p:nvPr/>
        </p:nvPicPr>
        <p:blipFill rotWithShape="1">
          <a:blip r:embed="rId3"/>
          <a:srcRect t="2458"/>
          <a:stretch/>
        </p:blipFill>
        <p:spPr>
          <a:xfrm>
            <a:off x="869473" y="3714534"/>
            <a:ext cx="3371385" cy="614205"/>
          </a:xfrm>
          <a:prstGeom prst="rect">
            <a:avLst/>
          </a:prstGeom>
        </p:spPr>
      </p:pic>
    </p:spTree>
    <p:extLst>
      <p:ext uri="{BB962C8B-B14F-4D97-AF65-F5344CB8AC3E}">
        <p14:creationId xmlns:p14="http://schemas.microsoft.com/office/powerpoint/2010/main" val="254747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2F134-C81E-6AA8-12A9-2286CB924DF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2CFBFF-D4FF-EE3E-74D1-E5CFA4A46C0F}"/>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endParaRPr lang="en-US" dirty="0"/>
              </a:p>
              <a:p>
                <a:pPr marL="0" indent="0">
                  <a:buNone/>
                </a:pPr>
                <a:endParaRPr lang="en-US" dirty="0"/>
              </a:p>
              <a:p>
                <a:r>
                  <a:rPr lang="en-US" b="1" dirty="0">
                    <a:solidFill>
                      <a:srgbClr val="C00000"/>
                    </a:solidFill>
                  </a:rPr>
                  <a:t>Perplexity</a:t>
                </a:r>
                <a:r>
                  <a:rPr lang="en-US" dirty="0"/>
                  <a:t> for n-grams:</a:t>
                </a:r>
              </a:p>
              <a:p>
                <a:pPr lvl="1"/>
                <a:r>
                  <a:rPr lang="en-US" dirty="0"/>
                  <a:t>Unigrams: </a:t>
                </a:r>
                <a14:m>
                  <m:oMath xmlns:m="http://schemas.openxmlformats.org/officeDocument/2006/math">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r>
                              <a:rPr lang="en-US" sz="1600" b="0" i="0"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𝑖</m:t>
                                </m:r>
                              </m:sub>
                            </m:sSub>
                            <m:r>
                              <a:rPr lang="en-US" sz="1600">
                                <a:latin typeface="Cambria Math" panose="02040503050406030204" pitchFamily="18" charset="0"/>
                              </a:rPr>
                              <m:t>)</m:t>
                            </m:r>
                          </m:e>
                        </m:func>
                      </m:e>
                    </m:nary>
                  </m:oMath>
                </a14:m>
                <a:endParaRPr lang="en-US" dirty="0"/>
              </a:p>
              <a:p>
                <a:pPr lvl="1"/>
                <a:r>
                  <a:rPr lang="en-US" dirty="0"/>
                  <a:t>Bigrams:   </a:t>
                </a:r>
                <a14:m>
                  <m:oMath xmlns:m="http://schemas.openxmlformats.org/officeDocument/2006/math">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a:latin typeface="Cambria Math" panose="02040503050406030204" pitchFamily="18" charset="0"/>
                              </a:rPr>
                              <m:t>)</m:t>
                            </m:r>
                          </m:e>
                        </m:func>
                      </m:e>
                    </m:nary>
                  </m:oMath>
                </a14:m>
                <a:endParaRPr lang="en-US" dirty="0"/>
              </a:p>
              <a:p>
                <a:pPr lvl="1"/>
                <a:r>
                  <a:rPr lang="en-US" dirty="0"/>
                  <a:t>Trigrams:  </a:t>
                </a:r>
                <a14:m>
                  <m:oMath xmlns:m="http://schemas.openxmlformats.org/officeDocument/2006/math">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𝑖</m:t>
                                </m:r>
                                <m:r>
                                  <a:rPr lang="en-US">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a:latin typeface="Cambria Math" panose="02040503050406030204" pitchFamily="18" charset="0"/>
                              </a:rPr>
                              <m:t>)</m:t>
                            </m:r>
                          </m:e>
                        </m:func>
                      </m:e>
                    </m:nary>
                  </m:oMath>
                </a14:m>
                <a:endParaRPr lang="en-US" dirty="0"/>
              </a:p>
              <a:p>
                <a:pPr lvl="1"/>
                <a:r>
                  <a:rPr lang="en-US" dirty="0"/>
                  <a:t>…</a:t>
                </a:r>
              </a:p>
              <a:p>
                <a:pPr lvl="1"/>
                <a:endParaRPr lang="en-US" dirty="0"/>
              </a:p>
              <a:p>
                <a:pPr lvl="1"/>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Choice>
        <mc:Fallback xmlns="">
          <p:sp>
            <p:nvSpPr>
              <p:cNvPr id="3" name="Content Placeholder 2">
                <a:extLst>
                  <a:ext uri="{FF2B5EF4-FFF2-40B4-BE49-F238E27FC236}">
                    <a16:creationId xmlns:a16="http://schemas.microsoft.com/office/drawing/2014/main" id="{9D2CFBFF-D4FF-EE3E-74D1-E5CFA4A46C0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164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176D0D-1E60-F9D4-D6A8-31291DA01BFE}"/>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41176D0D-1E60-F9D4-D6A8-31291DA01BFE}"/>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3"/>
                <a:stretch>
                  <a:fillRect l="-445" t="-83673" r="-445" b="-13265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3F5E5AF-873F-1B4E-8741-5C0ACE8D808E}"/>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Tree>
    <p:extLst>
      <p:ext uri="{BB962C8B-B14F-4D97-AF65-F5344CB8AC3E}">
        <p14:creationId xmlns:p14="http://schemas.microsoft.com/office/powerpoint/2010/main" val="87630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endParaRPr lang="en-US" dirty="0"/>
              </a:p>
              <a:p>
                <a:pPr marL="0" indent="0">
                  <a:buNone/>
                </a:pPr>
                <a:endParaRPr lang="en-US" dirty="0"/>
              </a:p>
              <a:p>
                <a:r>
                  <a:rPr lang="en-US" sz="1800" b="1" dirty="0">
                    <a:solidFill>
                      <a:schemeClr val="tx1"/>
                    </a:solidFill>
                  </a:rPr>
                  <a:t>Quiz:</a:t>
                </a:r>
                <a:r>
                  <a:rPr lang="en-US" sz="1800" dirty="0">
                    <a:solidFill>
                      <a:schemeClr val="tx1"/>
                    </a:solidFill>
                  </a:rPr>
                  <a:t> let’s suppose we have a sentence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1</m:t>
                        </m:r>
                      </m:sub>
                    </m:sSub>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𝑛</m:t>
                        </m:r>
                      </m:sub>
                    </m:sSub>
                  </m:oMath>
                </a14:m>
                <a:r>
                  <a:rPr lang="en-US" sz="1800" dirty="0">
                    <a:solidFill>
                      <a:schemeClr val="tx1"/>
                    </a:solidFill>
                  </a:rPr>
                  <a:t> and it’s fixed. Our model will correctly guess each word with probability 1/5. What is perplexity of our model? </a:t>
                </a:r>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Choice>
        <mc:Fallback xmlns="">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235" r="-1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EF05D3-6670-2EBA-176D-2715BF8A4ABF}"/>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CFEF05D3-6670-2EBA-176D-2715BF8A4ABF}"/>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3"/>
                <a:stretch>
                  <a:fillRect l="-445" t="-83673" r="-445" b="-132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412CF7-D0F1-A13B-53BF-7872F2F58B86}"/>
                  </a:ext>
                </a:extLst>
              </p:cNvPr>
              <p:cNvSpPr txBox="1"/>
              <p:nvPr/>
            </p:nvSpPr>
            <p:spPr>
              <a:xfrm>
                <a:off x="468966" y="3931626"/>
                <a:ext cx="8206068" cy="620234"/>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𝐻</m:t>
                      </m:r>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rPr>
                            <m:t>1</m:t>
                          </m:r>
                        </m:num>
                        <m:den>
                          <m:r>
                            <a:rPr lang="en-US" sz="1800" b="0" i="1" smtClean="0">
                              <a:latin typeface="Cambria Math" panose="02040503050406030204" pitchFamily="18" charset="0"/>
                            </a:rPr>
                            <m:t>𝑛</m:t>
                          </m:r>
                        </m:den>
                      </m:f>
                      <m:d>
                        <m:dPr>
                          <m:begChr m:val="["/>
                          <m:endChr m:val="]"/>
                          <m:ctrlPr>
                            <a:rPr lang="en-US" sz="1800" i="1" smtClean="0">
                              <a:latin typeface="Cambria Math" panose="02040503050406030204" pitchFamily="18" charset="0"/>
                            </a:rPr>
                          </m:ctrlPr>
                        </m:dPr>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log</m:t>
                                  </m:r>
                                </m:e>
                                <m:sub>
                                  <m:r>
                                    <a:rPr lang="en-US" sz="1800" i="0">
                                      <a:latin typeface="Cambria Math" panose="02040503050406030204" pitchFamily="18" charset="0"/>
                                    </a:rPr>
                                    <m:t>2</m:t>
                                  </m:r>
                                </m:sub>
                              </m:sSub>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1</m:t>
                                      </m:r>
                                    </m:num>
                                    <m:den>
                                      <m:r>
                                        <a:rPr lang="en-US" sz="1800" i="0">
                                          <a:latin typeface="Cambria Math" panose="02040503050406030204" pitchFamily="18" charset="0"/>
                                        </a:rPr>
                                        <m:t>5</m:t>
                                      </m:r>
                                    </m:den>
                                  </m:f>
                                </m:e>
                              </m:d>
                            </m:e>
                          </m:func>
                          <m:r>
                            <a:rPr lang="en-US" sz="1800" i="0">
                              <a:latin typeface="Cambria Math" panose="02040503050406030204" pitchFamily="18" charset="0"/>
                            </a:rPr>
                            <m:t>+…</m:t>
                          </m:r>
                          <m:r>
                            <a:rPr lang="en-US" sz="1800" b="0" i="0" smtClean="0">
                              <a:latin typeface="Cambria Math" panose="02040503050406030204" pitchFamily="18" charset="0"/>
                            </a:rPr>
                            <m:t>+</m:t>
                          </m:r>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log</m:t>
                                  </m:r>
                                </m:e>
                                <m:sub>
                                  <m:r>
                                    <a:rPr lang="en-US" sz="1800" i="0">
                                      <a:latin typeface="Cambria Math" panose="02040503050406030204" pitchFamily="18" charset="0"/>
                                    </a:rPr>
                                    <m:t>2</m:t>
                                  </m:r>
                                </m:sub>
                              </m:sSub>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1</m:t>
                                      </m:r>
                                    </m:num>
                                    <m:den>
                                      <m:r>
                                        <a:rPr lang="en-US" sz="1800" i="0">
                                          <a:latin typeface="Cambria Math" panose="02040503050406030204" pitchFamily="18" charset="0"/>
                                        </a:rPr>
                                        <m:t>5</m:t>
                                      </m:r>
                                    </m:den>
                                  </m:f>
                                </m:e>
                              </m:d>
                            </m:e>
                          </m:func>
                        </m:e>
                      </m:d>
                      <m:r>
                        <a:rPr lang="en-US" sz="1800" b="0" i="0" smtClean="0">
                          <a:latin typeface="Cambria Math" panose="02040503050406030204" pitchFamily="18" charset="0"/>
                        </a:rPr>
                        <m:t>=−</m:t>
                      </m:r>
                      <m:r>
                        <m:rPr>
                          <m:sty m:val="p"/>
                        </m:rPr>
                        <a:rPr lang="en-US" sz="1800" b="0" i="0"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0" smtClean="0">
                                  <a:latin typeface="Cambria Math" panose="02040503050406030204" pitchFamily="18" charset="0"/>
                                </a:rPr>
                                <m:t>1</m:t>
                              </m:r>
                            </m:num>
                            <m:den>
                              <m:r>
                                <a:rPr lang="en-US" sz="1800" b="0" i="0" smtClean="0">
                                  <a:latin typeface="Cambria Math" panose="02040503050406030204" pitchFamily="18" charset="0"/>
                                </a:rPr>
                                <m:t>5</m:t>
                              </m:r>
                            </m:den>
                          </m:f>
                        </m:e>
                      </m:d>
                      <m:r>
                        <a:rPr lang="en-US" sz="1800" b="0" i="1" smtClean="0">
                          <a:latin typeface="Cambria Math" panose="02040503050406030204" pitchFamily="18" charset="0"/>
                        </a:rPr>
                        <m:t>⇒</m:t>
                      </m:r>
                      <m:r>
                        <m:rPr>
                          <m:sty m:val="p"/>
                        </m:rPr>
                        <a:rPr lang="en-US" sz="1800" b="0" i="0" smtClean="0">
                          <a:latin typeface="Cambria Math" panose="02040503050406030204" pitchFamily="18" charset="0"/>
                        </a:rPr>
                        <m:t>ppl</m:t>
                      </m:r>
                      <m:d>
                        <m:dPr>
                          <m:ctrlPr>
                            <a:rPr lang="en-US" sz="1800" b="0" i="1" smtClean="0">
                              <a:latin typeface="Cambria Math" panose="02040503050406030204" pitchFamily="18" charset="0"/>
                            </a:rPr>
                          </m:ctrlPr>
                        </m:dPr>
                        <m:e>
                          <m:r>
                            <m:rPr>
                              <m:sty m:val="p"/>
                            </m:rPr>
                            <a:rPr lang="en-US" sz="1800" b="0" i="0" smtClean="0">
                              <a:latin typeface="Cambria Math" panose="02040503050406030204" pitchFamily="18" charset="0"/>
                            </a:rPr>
                            <m:t>D</m:t>
                          </m:r>
                        </m:e>
                      </m:d>
                      <m:r>
                        <a:rPr lang="en-US" sz="1800" b="0" i="0" smtClean="0">
                          <a:latin typeface="Cambria Math" panose="02040503050406030204" pitchFamily="18" charset="0"/>
                        </a:rPr>
                        <m:t>=5 </m:t>
                      </m:r>
                    </m:oMath>
                  </m:oMathPara>
                </a14:m>
                <a:endParaRPr lang="en-US" sz="18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46412CF7-D0F1-A13B-53BF-7872F2F58B86}"/>
                  </a:ext>
                </a:extLst>
              </p:cNvPr>
              <p:cNvSpPr txBox="1">
                <a:spLocks noRot="1" noChangeAspect="1" noMove="1" noResize="1" noEditPoints="1" noAdjustHandles="1" noChangeArrowheads="1" noChangeShapeType="1" noTextEdit="1"/>
              </p:cNvSpPr>
              <p:nvPr/>
            </p:nvSpPr>
            <p:spPr>
              <a:xfrm>
                <a:off x="468966" y="3931626"/>
                <a:ext cx="8206068" cy="620234"/>
              </a:xfrm>
              <a:prstGeom prst="rect">
                <a:avLst/>
              </a:prstGeom>
              <a:blipFill>
                <a:blip r:embed="rId4"/>
                <a:stretch>
                  <a:fillRect b="-2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19EFCA0-8907-B2AB-8B9C-B942E8B9F7C3}"/>
              </a:ext>
            </a:extLst>
          </p:cNvPr>
          <p:cNvSpPr>
            <a:spLocks noGrp="1"/>
          </p:cNvSpPr>
          <p:nvPr>
            <p:ph type="title"/>
          </p:nvPr>
        </p:nvSpPr>
        <p:spPr>
          <a:xfrm>
            <a:off x="294639" y="107119"/>
            <a:ext cx="9139293" cy="857542"/>
          </a:xfrm>
        </p:spPr>
        <p:txBody>
          <a:bodyPr>
            <a:normAutofit/>
          </a:bodyPr>
          <a:lstStyle/>
          <a:p>
            <a:r>
              <a:rPr lang="en-US" dirty="0"/>
              <a:t>Intuition-building Quizzes (1)</a:t>
            </a:r>
          </a:p>
        </p:txBody>
      </p:sp>
      <p:sp>
        <p:nvSpPr>
          <p:cNvPr id="2" name="TextBox 1">
            <a:extLst>
              <a:ext uri="{FF2B5EF4-FFF2-40B4-BE49-F238E27FC236}">
                <a16:creationId xmlns:a16="http://schemas.microsoft.com/office/drawing/2014/main" id="{BF0A5918-3775-3176-DEA3-ADE597036D2F}"/>
              </a:ext>
            </a:extLst>
          </p:cNvPr>
          <p:cNvSpPr txBox="1"/>
          <p:nvPr/>
        </p:nvSpPr>
        <p:spPr>
          <a:xfrm>
            <a:off x="2270172" y="4658139"/>
            <a:ext cx="5188225" cy="378242"/>
          </a:xfrm>
          <a:prstGeom prst="wedgeRoundRectCallout">
            <a:avLst>
              <a:gd name="adj1" fmla="val 33691"/>
              <a:gd name="adj2" fmla="val -8501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5 choices. </a:t>
            </a:r>
          </a:p>
        </p:txBody>
      </p:sp>
    </p:spTree>
    <p:extLst>
      <p:ext uri="{BB962C8B-B14F-4D97-AF65-F5344CB8AC3E}">
        <p14:creationId xmlns:p14="http://schemas.microsoft.com/office/powerpoint/2010/main" val="16618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FE5C-3E85-3074-6403-FAD0B3BA2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A2B915-AD3C-FBE9-707D-955915C99BD6}"/>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endParaRPr lang="en-US" dirty="0"/>
          </a:p>
          <a:p>
            <a:pPr marL="0" indent="0">
              <a:buNone/>
            </a:pPr>
            <a:endParaRPr lang="en-US" dirty="0"/>
          </a:p>
          <a:p>
            <a:r>
              <a:rPr lang="en-US" sz="1800" b="1" dirty="0">
                <a:solidFill>
                  <a:schemeClr val="tx1"/>
                </a:solidFill>
              </a:rPr>
              <a:t>Quiz:</a:t>
            </a:r>
            <a:r>
              <a:rPr lang="en-US" sz="1800" dirty="0">
                <a:solidFill>
                  <a:schemeClr val="tx1"/>
                </a:solidFill>
              </a:rPr>
              <a:t> let’s </a:t>
            </a:r>
            <a:r>
              <a:rPr lang="en-US" sz="1800" dirty="0"/>
              <a:t>we evaluate an </a:t>
            </a:r>
            <a:r>
              <a:rPr lang="en-US" sz="1800" dirty="0">
                <a:solidFill>
                  <a:srgbClr val="289A00"/>
                </a:solidFill>
              </a:rPr>
              <a:t>exact</a:t>
            </a:r>
            <a:r>
              <a:rPr lang="en-US" sz="1800" dirty="0"/>
              <a:t> (!!) model of language, i.e., our model always knows what exact word should follow a given context. What is the perplexity of this model? </a:t>
            </a:r>
            <a:endParaRPr lang="en-US" sz="1800" dirty="0">
              <a:solidFill>
                <a:schemeClr val="tx1"/>
              </a:solidFill>
            </a:endParaRPr>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9000ED-BC14-A1AC-6EB1-64AD83BEEBE0}"/>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7E9000ED-BC14-A1AC-6EB1-64AD83BEEBE0}"/>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2"/>
                <a:stretch>
                  <a:fillRect l="-445" t="-83673" r="-445" b="-132653"/>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84EC6B3-0DDB-760F-2E06-1EA639B94CF0}"/>
              </a:ext>
            </a:extLst>
          </p:cNvPr>
          <p:cNvSpPr>
            <a:spLocks noGrp="1"/>
          </p:cNvSpPr>
          <p:nvPr>
            <p:ph type="title"/>
          </p:nvPr>
        </p:nvSpPr>
        <p:spPr>
          <a:xfrm>
            <a:off x="294639" y="107119"/>
            <a:ext cx="9139293" cy="857542"/>
          </a:xfrm>
        </p:spPr>
        <p:txBody>
          <a:bodyPr>
            <a:normAutofit/>
          </a:bodyPr>
          <a:lstStyle/>
          <a:p>
            <a:r>
              <a:rPr lang="en-US" dirty="0"/>
              <a:t>Intuition-building Quizzes (2)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FA53A4-7900-9778-D0CF-AFDA97649856}"/>
                  </a:ext>
                </a:extLst>
              </p:cNvPr>
              <p:cNvSpPr txBox="1"/>
              <p:nvPr/>
            </p:nvSpPr>
            <p:spPr>
              <a:xfrm>
                <a:off x="904240" y="3927506"/>
                <a:ext cx="7665201" cy="596830"/>
              </a:xfrm>
              <a:prstGeom prst="rect">
                <a:avLst/>
              </a:prstGeom>
              <a:noFill/>
            </p:spPr>
            <p:txBody>
              <a:bodyPr wrap="square">
                <a:spAutoFit/>
              </a:bodyPr>
              <a:lstStyle/>
              <a:p>
                <a14:m>
                  <m:oMath xmlns:m="http://schemas.openxmlformats.org/officeDocument/2006/math">
                    <m:r>
                      <a:rPr lang="en-US" sz="2400">
                        <a:latin typeface="Cambria Math" panose="02040503050406030204" pitchFamily="18" charset="0"/>
                      </a:rPr>
                      <m:t>∀</m:t>
                    </m:r>
                    <m:r>
                      <a:rPr lang="en-US" sz="2400">
                        <a:latin typeface="Cambria Math" panose="02040503050406030204" pitchFamily="18" charset="0"/>
                      </a:rPr>
                      <m:t>𝑤</m:t>
                    </m:r>
                    <m:r>
                      <a:rPr lang="en-US" sz="2400">
                        <a:latin typeface="Cambria Math" panose="02040503050406030204" pitchFamily="18" charset="0"/>
                      </a:rPr>
                      <m:t>∈</m:t>
                    </m:r>
                    <m:r>
                      <a:rPr lang="en-US" sz="2400">
                        <a:latin typeface="Cambria Math" panose="02040503050406030204" pitchFamily="18" charset="0"/>
                      </a:rPr>
                      <m:t>𝑉</m:t>
                    </m:r>
                    <m:r>
                      <a:rPr lang="en-US" sz="2400">
                        <a:latin typeface="Cambria Math" panose="02040503050406030204" pitchFamily="18" charset="0"/>
                      </a:rPr>
                      <m:t>:</m:t>
                    </m:r>
                    <m:r>
                      <a:rPr lang="en-US" sz="2400" smtClean="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r>
                      <a:rPr lang="en-US" sz="2400" smtClean="0">
                        <a:latin typeface="Cambria Math" panose="02040503050406030204" pitchFamily="18" charset="0"/>
                      </a:rPr>
                      <m:t>=1  ⇒ </m:t>
                    </m:r>
                    <m:r>
                      <m:rPr>
                        <m:sty m:val="p"/>
                      </m:rPr>
                      <a:rPr lang="en-US" sz="2400">
                        <a:latin typeface="Cambria Math" panose="02040503050406030204" pitchFamily="18" charset="0"/>
                      </a:rPr>
                      <m:t>ppl</m:t>
                    </m:r>
                    <m:d>
                      <m:dPr>
                        <m:ctrlPr>
                          <a:rPr lang="en-US" sz="2400" i="1">
                            <a:latin typeface="Cambria Math" panose="02040503050406030204" pitchFamily="18" charset="0"/>
                          </a:rPr>
                        </m:ctrlPr>
                      </m:dPr>
                      <m:e>
                        <m:r>
                          <a:rPr lang="en-US" sz="2400">
                            <a:latin typeface="Cambria Math" panose="02040503050406030204" pitchFamily="18" charset="0"/>
                          </a:rPr>
                          <m:t>𝐷</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2</m:t>
                            </m:r>
                          </m:den>
                        </m:f>
                        <m:r>
                          <a:rPr lang="en-US" sz="2400" smtClean="0">
                            <a:latin typeface="Cambria Math" panose="02040503050406030204" pitchFamily="18" charset="0"/>
                          </a:rPr>
                          <m:t> </m:t>
                        </m:r>
                        <m:r>
                          <a:rPr lang="en-US" sz="2400" smtClean="0">
                            <a:latin typeface="Cambria Math" panose="02040503050406030204" pitchFamily="18" charset="0"/>
                          </a:rPr>
                          <m:t>𝑛</m:t>
                        </m:r>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smtClean="0">
                                    <a:latin typeface="Cambria Math" panose="02040503050406030204" pitchFamily="18" charset="0"/>
                                  </a:rPr>
                                  <m:t>log</m:t>
                                </m:r>
                              </m:e>
                              <m:sub>
                                <m:r>
                                  <a:rPr lang="en-US" sz="2400" smtClean="0">
                                    <a:latin typeface="Cambria Math" panose="02040503050406030204" pitchFamily="18" charset="0"/>
                                  </a:rPr>
                                  <m:t>2</m:t>
                                </m:r>
                              </m:sub>
                            </m:sSub>
                          </m:fName>
                          <m:e>
                            <m:r>
                              <a:rPr lang="en-US" sz="2400" smtClean="0">
                                <a:latin typeface="Cambria Math" panose="02040503050406030204" pitchFamily="18" charset="0"/>
                              </a:rPr>
                              <m:t>1</m:t>
                            </m:r>
                          </m:e>
                        </m:func>
                        <m:r>
                          <a:rPr lang="en-US" sz="2400">
                            <a:latin typeface="Cambria Math" panose="02040503050406030204" pitchFamily="18" charset="0"/>
                          </a:rPr>
                          <m:t> </m:t>
                        </m:r>
                      </m:sup>
                    </m:sSup>
                    <m:r>
                      <a:rPr lang="en-US" sz="2400" smtClean="0">
                        <a:latin typeface="Cambria Math" panose="02040503050406030204" pitchFamily="18" charset="0"/>
                      </a:rPr>
                      <m:t>=1</m:t>
                    </m:r>
                  </m:oMath>
                </a14:m>
                <a:r>
                  <a:rPr lang="en-US" sz="2400" dirty="0">
                    <a:latin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F6FA53A4-7900-9778-D0CF-AFDA97649856}"/>
                  </a:ext>
                </a:extLst>
              </p:cNvPr>
              <p:cNvSpPr txBox="1">
                <a:spLocks noRot="1" noChangeAspect="1" noMove="1" noResize="1" noEditPoints="1" noAdjustHandles="1" noChangeArrowheads="1" noChangeShapeType="1" noTextEdit="1"/>
              </p:cNvSpPr>
              <p:nvPr/>
            </p:nvSpPr>
            <p:spPr>
              <a:xfrm>
                <a:off x="904240" y="3927506"/>
                <a:ext cx="7665201" cy="596830"/>
              </a:xfrm>
              <a:prstGeom prst="rect">
                <a:avLst/>
              </a:prstGeom>
              <a:blipFill>
                <a:blip r:embed="rId3"/>
                <a:stretch>
                  <a:fillRect l="-166" b="-145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D657C53-7528-A28C-BA03-E7C6914C3598}"/>
              </a:ext>
            </a:extLst>
          </p:cNvPr>
          <p:cNvSpPr txBox="1"/>
          <p:nvPr/>
        </p:nvSpPr>
        <p:spPr>
          <a:xfrm>
            <a:off x="1660311" y="4638261"/>
            <a:ext cx="6153058" cy="406879"/>
          </a:xfrm>
          <a:prstGeom prst="wedgeRoundRectCallout">
            <a:avLst>
              <a:gd name="adj1" fmla="val 35511"/>
              <a:gd name="adj2" fmla="val -8287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1 (the right!) choice! </a:t>
            </a:r>
          </a:p>
        </p:txBody>
      </p:sp>
    </p:spTree>
    <p:extLst>
      <p:ext uri="{BB962C8B-B14F-4D97-AF65-F5344CB8AC3E}">
        <p14:creationId xmlns:p14="http://schemas.microsoft.com/office/powerpoint/2010/main" val="386546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026-A7DA-FCA0-A5E3-FA5913FAF9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635C9D-96A1-670A-CD1B-968F79E23FA3}"/>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endParaRPr lang="en-US" dirty="0"/>
          </a:p>
          <a:p>
            <a:pPr marL="0" indent="0">
              <a:buNone/>
            </a:pPr>
            <a:endParaRPr lang="en-US" dirty="0"/>
          </a:p>
          <a:p>
            <a:r>
              <a:rPr lang="en-US" sz="1800" b="1" dirty="0">
                <a:solidFill>
                  <a:schemeClr val="tx1"/>
                </a:solidFill>
              </a:rPr>
              <a:t>Quiz:</a:t>
            </a:r>
            <a:r>
              <a:rPr lang="en-US" sz="1800" dirty="0">
                <a:solidFill>
                  <a:schemeClr val="tx1"/>
                </a:solidFill>
              </a:rPr>
              <a:t> let’s </a:t>
            </a:r>
            <a:r>
              <a:rPr lang="en-US" sz="1800" dirty="0"/>
              <a:t>we evaluate a </a:t>
            </a:r>
            <a:r>
              <a:rPr lang="en-US" sz="1800" dirty="0">
                <a:solidFill>
                  <a:srgbClr val="C00000"/>
                </a:solidFill>
              </a:rPr>
              <a:t>confused</a:t>
            </a:r>
            <a:r>
              <a:rPr lang="en-US" sz="1800" dirty="0"/>
              <a:t> (!!) model of language, i.e., our model has no idea what word should follow each context—it always chooses a uniformly random word. What is the perplexity of this model? </a:t>
            </a:r>
            <a:endParaRPr lang="en-US" sz="1800" dirty="0">
              <a:solidFill>
                <a:schemeClr val="tx1"/>
              </a:solidFill>
            </a:endParaRPr>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8136CB-921C-0B6D-49CA-EA17DDC6F5C5}"/>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518136CB-921C-0B6D-49CA-EA17DDC6F5C5}"/>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2"/>
                <a:stretch>
                  <a:fillRect l="-445" t="-83673" r="-445" b="-132653"/>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6F65FF04-6FC9-A4E4-94F9-0CDC6E286D5D}"/>
              </a:ext>
            </a:extLst>
          </p:cNvPr>
          <p:cNvSpPr>
            <a:spLocks noGrp="1"/>
          </p:cNvSpPr>
          <p:nvPr>
            <p:ph type="title"/>
          </p:nvPr>
        </p:nvSpPr>
        <p:spPr>
          <a:xfrm>
            <a:off x="294639" y="107119"/>
            <a:ext cx="9139293" cy="857542"/>
          </a:xfrm>
        </p:spPr>
        <p:txBody>
          <a:bodyPr>
            <a:normAutofit/>
          </a:bodyPr>
          <a:lstStyle/>
          <a:p>
            <a:r>
              <a:rPr lang="en-US" dirty="0"/>
              <a:t>Intuition-building Quizzes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D6ABBE-444C-FC59-123B-8C78221B52B9}"/>
                  </a:ext>
                </a:extLst>
              </p:cNvPr>
              <p:cNvSpPr txBox="1"/>
              <p:nvPr/>
            </p:nvSpPr>
            <p:spPr>
              <a:xfrm>
                <a:off x="555146" y="3871507"/>
                <a:ext cx="8192614" cy="761619"/>
              </a:xfrm>
              <a:prstGeom prst="rect">
                <a:avLst/>
              </a:prstGeom>
              <a:noFill/>
            </p:spPr>
            <p:txBody>
              <a:bodyPr wrap="square">
                <a:spAutoFit/>
              </a:bodyPr>
              <a:lstStyle/>
              <a:p>
                <a:pPr algn="ctr"/>
                <a14:m>
                  <m:oMath xmlns:m="http://schemas.openxmlformats.org/officeDocument/2006/math">
                    <m:r>
                      <a:rPr lang="en-US" sz="2400" smtClean="0">
                        <a:latin typeface="Cambria Math" panose="02040503050406030204" pitchFamily="18" charset="0"/>
                      </a:rPr>
                      <m:t>∀</m:t>
                    </m:r>
                    <m:r>
                      <a:rPr lang="en-US" sz="2400" smtClean="0">
                        <a:latin typeface="Cambria Math" panose="02040503050406030204" pitchFamily="18" charset="0"/>
                      </a:rPr>
                      <m:t>𝑤</m:t>
                    </m:r>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 </m:t>
                    </m:r>
                    <m:r>
                      <a:rPr lang="en-US" sz="2400" smtClean="0">
                        <a:latin typeface="Cambria Math" panose="02040503050406030204" pitchFamily="18" charset="0"/>
                      </a:rPr>
                      <m:t>𝐏</m:t>
                    </m:r>
                    <m:d>
                      <m:dPr>
                        <m:endChr m:val="|"/>
                        <m:ctrlPr>
                          <a:rPr lang="en-US" sz="2400" i="1">
                            <a:latin typeface="Cambria Math" panose="02040503050406030204" pitchFamily="18" charset="0"/>
                          </a:rPr>
                        </m:ctrlPr>
                      </m:dPr>
                      <m:e>
                        <m:r>
                          <a:rPr lang="en-US" sz="2400" smtClean="0">
                            <a:latin typeface="Cambria Math" panose="02040503050406030204" pitchFamily="18" charset="0"/>
                          </a:rPr>
                          <m:t>𝑤</m:t>
                        </m:r>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Sub>
                    <m:r>
                      <a:rPr lang="en-US" sz="2400">
                        <a:latin typeface="Cambria Math" panose="02040503050406030204" pitchFamily="18" charset="0"/>
                      </a:rPr>
                      <m:t>)</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den>
                    </m:f>
                    <m:r>
                      <a:rPr lang="en-US" sz="2400" smtClean="0">
                        <a:latin typeface="Cambria Math" panose="02040503050406030204" pitchFamily="18" charset="0"/>
                      </a:rPr>
                      <m:t>  ⇒ </m:t>
                    </m:r>
                    <m:r>
                      <m:rPr>
                        <m:sty m:val="p"/>
                      </m:rPr>
                      <a:rPr lang="en-US" sz="2400">
                        <a:latin typeface="Cambria Math" panose="02040503050406030204" pitchFamily="18" charset="0"/>
                      </a:rPr>
                      <m:t>ppl</m:t>
                    </m:r>
                    <m:d>
                      <m:dPr>
                        <m:ctrlPr>
                          <a:rPr lang="en-US" sz="2400" i="1">
                            <a:latin typeface="Cambria Math" panose="02040503050406030204" pitchFamily="18" charset="0"/>
                          </a:rPr>
                        </m:ctrlPr>
                      </m:dPr>
                      <m:e>
                        <m:r>
                          <a:rPr lang="en-US" sz="2400">
                            <a:latin typeface="Cambria Math" panose="02040503050406030204" pitchFamily="18" charset="0"/>
                          </a:rPr>
                          <m:t>𝐷</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r>
                          <a:rPr lang="en-US" sz="2400" smtClean="0">
                            <a:latin typeface="Cambria Math" panose="02040503050406030204" pitchFamily="18" charset="0"/>
                          </a:rPr>
                          <m:t> </m:t>
                        </m:r>
                        <m:r>
                          <a:rPr lang="en-US" sz="2400" smtClean="0">
                            <a:latin typeface="Cambria Math" panose="02040503050406030204" pitchFamily="18" charset="0"/>
                          </a:rPr>
                          <m:t>𝑛</m:t>
                        </m:r>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smtClean="0">
                                    <a:latin typeface="Cambria Math" panose="02040503050406030204" pitchFamily="18" charset="0"/>
                                  </a:rPr>
                                  <m:t>log</m:t>
                                </m:r>
                              </m:e>
                              <m:sub>
                                <m:r>
                                  <a:rPr lang="en-US" sz="2400" smtClean="0">
                                    <a:latin typeface="Cambria Math" panose="02040503050406030204" pitchFamily="18" charset="0"/>
                                  </a:rPr>
                                  <m:t>2</m:t>
                                </m:r>
                              </m:sub>
                            </m:sSub>
                          </m:fName>
                          <m:e>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d>
                                  <m:dPr>
                                    <m:begChr m:val="|"/>
                                    <m:endChr m:val="|"/>
                                    <m:ctrlPr>
                                      <a:rPr lang="en-US" sz="2400" i="1" smtClean="0">
                                        <a:latin typeface="Cambria Math" panose="02040503050406030204" pitchFamily="18" charset="0"/>
                                      </a:rPr>
                                    </m:ctrlPr>
                                  </m:dPr>
                                  <m:e>
                                    <m:r>
                                      <a:rPr lang="en-US" sz="2400" smtClean="0">
                                        <a:latin typeface="Cambria Math" panose="02040503050406030204" pitchFamily="18" charset="0"/>
                                      </a:rPr>
                                      <m:t>𝑉</m:t>
                                    </m:r>
                                  </m:e>
                                </m:d>
                              </m:den>
                            </m:f>
                          </m:e>
                        </m:func>
                        <m:r>
                          <a:rPr lang="en-US" sz="2400">
                            <a:latin typeface="Cambria Math" panose="02040503050406030204" pitchFamily="18" charset="0"/>
                          </a:rPr>
                          <m:t> </m:t>
                        </m:r>
                      </m:sup>
                    </m:sSup>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oMath>
                </a14:m>
                <a:r>
                  <a:rPr lang="en-US" sz="2400"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85D6ABBE-444C-FC59-123B-8C78221B52B9}"/>
                  </a:ext>
                </a:extLst>
              </p:cNvPr>
              <p:cNvSpPr txBox="1">
                <a:spLocks noRot="1" noChangeAspect="1" noMove="1" noResize="1" noEditPoints="1" noAdjustHandles="1" noChangeArrowheads="1" noChangeShapeType="1" noTextEdit="1"/>
              </p:cNvSpPr>
              <p:nvPr/>
            </p:nvSpPr>
            <p:spPr>
              <a:xfrm>
                <a:off x="555146" y="3871507"/>
                <a:ext cx="8192614" cy="761619"/>
              </a:xfrm>
              <a:prstGeom prst="rect">
                <a:avLst/>
              </a:prstGeom>
              <a:blipFill>
                <a:blip r:embed="rId3"/>
                <a:stretch>
                  <a:fillRect b="-655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5EB47A3-BF0C-70AD-829E-B7E6414324EB}"/>
              </a:ext>
            </a:extLst>
          </p:cNvPr>
          <p:cNvSpPr txBox="1"/>
          <p:nvPr/>
        </p:nvSpPr>
        <p:spPr>
          <a:xfrm>
            <a:off x="1338473" y="4633126"/>
            <a:ext cx="6858000" cy="396629"/>
          </a:xfrm>
          <a:prstGeom prst="wedgeRoundRectCallout">
            <a:avLst>
              <a:gd name="adj1" fmla="val 33668"/>
              <a:gd name="adj2" fmla="val -907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all the vocabulary terms. </a:t>
            </a:r>
          </a:p>
        </p:txBody>
      </p:sp>
    </p:spTree>
    <p:extLst>
      <p:ext uri="{BB962C8B-B14F-4D97-AF65-F5344CB8AC3E}">
        <p14:creationId xmlns:p14="http://schemas.microsoft.com/office/powerpoint/2010/main" val="418640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a:t>
            </a:r>
          </a:p>
        </p:txBody>
      </p:sp>
      <p:sp>
        <p:nvSpPr>
          <p:cNvPr id="2" name="Slide Number Placeholder 1">
            <a:extLst>
              <a:ext uri="{FF2B5EF4-FFF2-40B4-BE49-F238E27FC236}">
                <a16:creationId xmlns:a16="http://schemas.microsoft.com/office/drawing/2014/main" id="{9BDD3673-6252-BCD1-5B8C-04B689CB903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a:t>
            </a:fld>
            <a:endParaRPr lang="en-US" dirty="0"/>
          </a:p>
        </p:txBody>
      </p:sp>
    </p:spTree>
    <p:extLst>
      <p:ext uri="{BB962C8B-B14F-4D97-AF65-F5344CB8AC3E}">
        <p14:creationId xmlns:p14="http://schemas.microsoft.com/office/powerpoint/2010/main" val="918073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sz="2500" dirty="0">
                <a:solidFill>
                  <a:srgbClr val="002060"/>
                </a:solidFill>
              </a:rPr>
              <a:t>Perplexity: Summary </a:t>
            </a:r>
          </a:p>
        </p:txBody>
      </p:sp>
      <p:sp>
        <p:nvSpPr>
          <p:cNvPr id="4" name="Text Placeholder 3">
            <a:extLst>
              <a:ext uri="{FF2B5EF4-FFF2-40B4-BE49-F238E27FC236}">
                <a16:creationId xmlns:a16="http://schemas.microsoft.com/office/drawing/2014/main" id="{E4989E92-631A-4344-F740-79586FA95BB8}"/>
              </a:ext>
            </a:extLst>
          </p:cNvPr>
          <p:cNvSpPr>
            <a:spLocks noGrp="1"/>
          </p:cNvSpPr>
          <p:nvPr>
            <p:ph type="body" sz="quarter" idx="16"/>
          </p:nvPr>
        </p:nvSpPr>
        <p:spPr/>
        <p:txBody>
          <a:bodyPr/>
          <a:lstStyle/>
          <a:p>
            <a:endParaRPr lang="en-US" dirty="0"/>
          </a:p>
          <a:p>
            <a:endParaRPr lang="en-US" dirty="0"/>
          </a:p>
          <a:p>
            <a:r>
              <a:rPr lang="en-US" sz="1600" dirty="0"/>
              <a:t>Perplexity is a measure of model’s </a:t>
            </a:r>
            <a:r>
              <a:rPr lang="en-US" sz="1600" dirty="0">
                <a:solidFill>
                  <a:srgbClr val="C00000"/>
                </a:solidFill>
              </a:rPr>
              <a:t>uncertainty about next word </a:t>
            </a:r>
            <a:r>
              <a:rPr lang="en-US" sz="1600" dirty="0"/>
              <a:t>(aka </a:t>
            </a:r>
            <a:r>
              <a:rPr lang="en-US" sz="1600" dirty="0">
                <a:solidFill>
                  <a:srgbClr val="C00000"/>
                </a:solidFill>
              </a:rPr>
              <a:t>”average branching factor”</a:t>
            </a:r>
            <a:r>
              <a:rPr lang="en-US" sz="1600" dirty="0"/>
              <a:t>). </a:t>
            </a:r>
          </a:p>
          <a:p>
            <a:pPr lvl="1"/>
            <a:r>
              <a:rPr lang="en-US" dirty="0"/>
              <a:t>The larger the number of vocabulary, the more options there to choose from. </a:t>
            </a:r>
          </a:p>
          <a:p>
            <a:pPr lvl="1"/>
            <a:r>
              <a:rPr lang="en-US" dirty="0"/>
              <a:t>(the choice of atomic units of language impacts PPL — more on this later)</a:t>
            </a:r>
          </a:p>
          <a:p>
            <a:endParaRPr lang="en-US" dirty="0"/>
          </a:p>
          <a:p>
            <a:r>
              <a:rPr lang="en-US" sz="1600" dirty="0"/>
              <a:t>Perplexity ranges between </a:t>
            </a:r>
            <a:r>
              <a:rPr lang="en-US" sz="1600" dirty="0">
                <a:solidFill>
                  <a:srgbClr val="C00000"/>
                </a:solidFill>
              </a:rPr>
              <a:t>1 </a:t>
            </a:r>
            <a:r>
              <a:rPr lang="en-US" sz="1600" dirty="0"/>
              <a:t>and</a:t>
            </a:r>
            <a:r>
              <a:rPr lang="en-US" sz="1600" dirty="0">
                <a:solidFill>
                  <a:srgbClr val="C00000"/>
                </a:solidFill>
              </a:rPr>
              <a:t> |V|</a:t>
            </a:r>
            <a:r>
              <a:rPr lang="en-US" sz="1600" dirty="0"/>
              <a:t>. </a:t>
            </a:r>
          </a:p>
          <a:p>
            <a:endParaRPr lang="en-US" dirty="0"/>
          </a:p>
          <a:p>
            <a:r>
              <a:rPr lang="en-US" dirty="0"/>
              <a:t>We prefer LMs with </a:t>
            </a:r>
            <a:r>
              <a:rPr lang="en-US" dirty="0">
                <a:solidFill>
                  <a:srgbClr val="C00000"/>
                </a:solidFill>
              </a:rPr>
              <a:t>lower </a:t>
            </a:r>
            <a:r>
              <a:rPr lang="en-US" dirty="0"/>
              <a:t>perplexity.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6CC0FF-843E-B111-49F7-1CEA481C40CC}"/>
                  </a:ext>
                </a:extLst>
              </p:cNvPr>
              <p:cNvSpPr txBox="1"/>
              <p:nvPr/>
            </p:nvSpPr>
            <p:spPr>
              <a:xfrm>
                <a:off x="339017" y="117677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7" name="TextBox 6">
                <a:extLst>
                  <a:ext uri="{FF2B5EF4-FFF2-40B4-BE49-F238E27FC236}">
                    <a16:creationId xmlns:a16="http://schemas.microsoft.com/office/drawing/2014/main" id="{606CC0FF-843E-B111-49F7-1CEA481C40CC}"/>
                  </a:ext>
                </a:extLst>
              </p:cNvPr>
              <p:cNvSpPr txBox="1">
                <a:spLocks noRot="1" noChangeAspect="1" noMove="1" noResize="1" noEditPoints="1" noAdjustHandles="1" noChangeArrowheads="1" noChangeShapeType="1" noTextEdit="1"/>
              </p:cNvSpPr>
              <p:nvPr/>
            </p:nvSpPr>
            <p:spPr>
              <a:xfrm>
                <a:off x="339017" y="1176777"/>
                <a:ext cx="8539456" cy="615874"/>
              </a:xfrm>
              <a:prstGeom prst="rect">
                <a:avLst/>
              </a:prstGeom>
              <a:blipFill>
                <a:blip r:embed="rId3"/>
                <a:stretch>
                  <a:fillRect l="-594" t="-82000" r="-446" b="-130000"/>
                </a:stretch>
              </a:blipFill>
            </p:spPr>
            <p:txBody>
              <a:bodyPr/>
              <a:lstStyle/>
              <a:p>
                <a:r>
                  <a:rPr lang="en-US">
                    <a:noFill/>
                  </a:rPr>
                  <a:t> </a:t>
                </a:r>
              </a:p>
            </p:txBody>
          </p:sp>
        </mc:Fallback>
      </mc:AlternateContent>
    </p:spTree>
    <p:extLst>
      <p:ext uri="{BB962C8B-B14F-4D97-AF65-F5344CB8AC3E}">
        <p14:creationId xmlns:p14="http://schemas.microsoft.com/office/powerpoint/2010/main" val="31640182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1446-A242-68A2-2963-4A7B8031FB4A}"/>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572AD2CD-D516-6106-59AB-C46FF63A173B}"/>
              </a:ext>
            </a:extLst>
          </p:cNvPr>
          <p:cNvSpPr>
            <a:spLocks noGrp="1"/>
          </p:cNvSpPr>
          <p:nvPr>
            <p:ph type="body" sz="quarter" idx="16"/>
          </p:nvPr>
        </p:nvSpPr>
        <p:spPr/>
        <p:txBody>
          <a:bodyPr/>
          <a:lstStyle/>
          <a:p>
            <a:r>
              <a:rPr lang="en-US" dirty="0"/>
              <a:t>Training on 38 million words, test 1.5 million words, Wall Street Journal</a:t>
            </a:r>
          </a:p>
        </p:txBody>
      </p:sp>
      <p:graphicFrame>
        <p:nvGraphicFramePr>
          <p:cNvPr id="5" name="Table 5">
            <a:extLst>
              <a:ext uri="{FF2B5EF4-FFF2-40B4-BE49-F238E27FC236}">
                <a16:creationId xmlns:a16="http://schemas.microsoft.com/office/drawing/2014/main" id="{361074F7-FE36-980A-3911-CAE1DF7EEA7D}"/>
              </a:ext>
            </a:extLst>
          </p:cNvPr>
          <p:cNvGraphicFramePr>
            <a:graphicFrameLocks noGrp="1"/>
          </p:cNvGraphicFramePr>
          <p:nvPr>
            <p:extLst>
              <p:ext uri="{D42A27DB-BD31-4B8C-83A1-F6EECF244321}">
                <p14:modId xmlns:p14="http://schemas.microsoft.com/office/powerpoint/2010/main" val="1374135984"/>
              </p:ext>
            </p:extLst>
          </p:nvPr>
        </p:nvGraphicFramePr>
        <p:xfrm>
          <a:off x="524666" y="2136956"/>
          <a:ext cx="8037960" cy="792480"/>
        </p:xfrm>
        <a:graphic>
          <a:graphicData uri="http://schemas.openxmlformats.org/drawingml/2006/table">
            <a:tbl>
              <a:tblPr firstRow="1" bandRow="1">
                <a:tableStyleId>{21E4AEA4-8DFA-4A89-87EB-49C32662AFE0}</a:tableStyleId>
              </a:tblPr>
              <a:tblGrid>
                <a:gridCol w="2009490">
                  <a:extLst>
                    <a:ext uri="{9D8B030D-6E8A-4147-A177-3AD203B41FA5}">
                      <a16:colId xmlns:a16="http://schemas.microsoft.com/office/drawing/2014/main" val="2350627623"/>
                    </a:ext>
                  </a:extLst>
                </a:gridCol>
                <a:gridCol w="2009490">
                  <a:extLst>
                    <a:ext uri="{9D8B030D-6E8A-4147-A177-3AD203B41FA5}">
                      <a16:colId xmlns:a16="http://schemas.microsoft.com/office/drawing/2014/main" val="2067441801"/>
                    </a:ext>
                  </a:extLst>
                </a:gridCol>
                <a:gridCol w="2009490">
                  <a:extLst>
                    <a:ext uri="{9D8B030D-6E8A-4147-A177-3AD203B41FA5}">
                      <a16:colId xmlns:a16="http://schemas.microsoft.com/office/drawing/2014/main" val="3076776766"/>
                    </a:ext>
                  </a:extLst>
                </a:gridCol>
                <a:gridCol w="2009490">
                  <a:extLst>
                    <a:ext uri="{9D8B030D-6E8A-4147-A177-3AD203B41FA5}">
                      <a16:colId xmlns:a16="http://schemas.microsoft.com/office/drawing/2014/main" val="98090614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solidFill>
                            <a:srgbClr val="FFFFFF"/>
                          </a:solidFill>
                        </a:rPr>
                        <a:t>N-</a:t>
                      </a:r>
                      <a:r>
                        <a:rPr lang="en-US" sz="2000" b="1" spc="-50" dirty="0">
                          <a:solidFill>
                            <a:srgbClr val="FFFFFF"/>
                          </a:solidFill>
                        </a:rPr>
                        <a:t>gram </a:t>
                      </a:r>
                      <a:r>
                        <a:rPr lang="en-US" sz="2000" b="1" spc="-10" dirty="0">
                          <a:solidFill>
                            <a:srgbClr val="FFFFFF"/>
                          </a:solidFill>
                        </a:rPr>
                        <a:t>Order</a:t>
                      </a:r>
                      <a:endParaRPr lang="en-US" sz="2000" dirty="0">
                        <a:latin typeface="Trebuchet MS"/>
                        <a:cs typeface="Trebuchet MS"/>
                      </a:endParaRPr>
                    </a:p>
                  </a:txBody>
                  <a:tcPr anchor="ctr"/>
                </a:tc>
                <a:tc>
                  <a:txBody>
                    <a:bodyPr/>
                    <a:lstStyle/>
                    <a:p>
                      <a:pPr algn="ctr"/>
                      <a:r>
                        <a:rPr lang="en-US" sz="2000" b="1" spc="-10" dirty="0">
                          <a:solidFill>
                            <a:srgbClr val="FFFFFF"/>
                          </a:solidFill>
                          <a:latin typeface="Trebuchet MS"/>
                          <a:cs typeface="Trebuchet MS"/>
                        </a:rPr>
                        <a:t>Unigram</a:t>
                      </a:r>
                      <a:endParaRPr lang="en-US" sz="2000" dirty="0"/>
                    </a:p>
                  </a:txBody>
                  <a:tcPr anchor="ctr"/>
                </a:tc>
                <a:tc>
                  <a:txBody>
                    <a:bodyPr/>
                    <a:lstStyle/>
                    <a:p>
                      <a:pPr algn="ctr"/>
                      <a:r>
                        <a:rPr lang="en-US" sz="2000" b="1" spc="-10" dirty="0">
                          <a:solidFill>
                            <a:srgbClr val="FFFFFF"/>
                          </a:solidFill>
                          <a:latin typeface="Trebuchet MS"/>
                          <a:cs typeface="Trebuchet MS"/>
                        </a:rPr>
                        <a:t>Bigram</a:t>
                      </a:r>
                      <a:endParaRPr lang="en-US" sz="2000" dirty="0"/>
                    </a:p>
                  </a:txBody>
                  <a:tcPr anchor="ctr"/>
                </a:tc>
                <a:tc>
                  <a:txBody>
                    <a:bodyPr/>
                    <a:lstStyle/>
                    <a:p>
                      <a:pPr algn="ctr"/>
                      <a:r>
                        <a:rPr lang="en-US" sz="2000" b="1" spc="-10" dirty="0">
                          <a:solidFill>
                            <a:srgbClr val="FFFFFF"/>
                          </a:solidFill>
                          <a:latin typeface="Trebuchet MS"/>
                          <a:cs typeface="Trebuchet MS"/>
                        </a:rPr>
                        <a:t>Trigram</a:t>
                      </a:r>
                      <a:endParaRPr lang="en-US" sz="2000" dirty="0"/>
                    </a:p>
                  </a:txBody>
                  <a:tcPr anchor="ctr"/>
                </a:tc>
                <a:extLst>
                  <a:ext uri="{0D108BD9-81ED-4DB2-BD59-A6C34878D82A}">
                    <a16:rowId xmlns:a16="http://schemas.microsoft.com/office/drawing/2014/main" val="3155085961"/>
                  </a:ext>
                </a:extLst>
              </a:tr>
              <a:tr h="348786">
                <a:tc>
                  <a:txBody>
                    <a:bodyPr/>
                    <a:lstStyle/>
                    <a:p>
                      <a:pPr algn="ctr"/>
                      <a:r>
                        <a:rPr lang="en-US" sz="2000" spc="-10" dirty="0">
                          <a:latin typeface="Trebuchet MS"/>
                          <a:cs typeface="Trebuchet MS"/>
                        </a:rPr>
                        <a:t>Perplexity</a:t>
                      </a:r>
                      <a:endParaRPr lang="en-US" sz="2000" dirty="0"/>
                    </a:p>
                  </a:txBody>
                  <a:tcPr anchor="ctr"/>
                </a:tc>
                <a:tc>
                  <a:txBody>
                    <a:bodyPr/>
                    <a:lstStyle/>
                    <a:p>
                      <a:pPr algn="ctr"/>
                      <a:r>
                        <a:rPr lang="en-US" sz="2000" spc="-25" dirty="0">
                          <a:latin typeface="Trebuchet MS"/>
                          <a:cs typeface="Trebuchet MS"/>
                        </a:rPr>
                        <a:t>962</a:t>
                      </a:r>
                      <a:endParaRPr lang="en-US" sz="2000" dirty="0"/>
                    </a:p>
                  </a:txBody>
                  <a:tcPr anchor="ctr"/>
                </a:tc>
                <a:tc>
                  <a:txBody>
                    <a:bodyPr/>
                    <a:lstStyle/>
                    <a:p>
                      <a:pPr algn="ctr"/>
                      <a:r>
                        <a:rPr lang="en-US" sz="2000" spc="-25" dirty="0">
                          <a:latin typeface="Trebuchet MS"/>
                          <a:cs typeface="Trebuchet MS"/>
                        </a:rPr>
                        <a:t>170</a:t>
                      </a:r>
                      <a:endParaRPr lang="en-US" sz="2000" dirty="0"/>
                    </a:p>
                  </a:txBody>
                  <a:tcPr anchor="ctr"/>
                </a:tc>
                <a:tc>
                  <a:txBody>
                    <a:bodyPr/>
                    <a:lstStyle/>
                    <a:p>
                      <a:pPr algn="ctr"/>
                      <a:r>
                        <a:rPr lang="en-US" sz="2000" spc="-25" dirty="0">
                          <a:latin typeface="Trebuchet MS"/>
                          <a:cs typeface="Trebuchet MS"/>
                        </a:rPr>
                        <a:t>109</a:t>
                      </a:r>
                      <a:endParaRPr lang="en-US" sz="2000" dirty="0"/>
                    </a:p>
                  </a:txBody>
                  <a:tcPr anchor="ctr"/>
                </a:tc>
                <a:extLst>
                  <a:ext uri="{0D108BD9-81ED-4DB2-BD59-A6C34878D82A}">
                    <a16:rowId xmlns:a16="http://schemas.microsoft.com/office/drawing/2014/main" val="2182090332"/>
                  </a:ext>
                </a:extLst>
              </a:tr>
            </a:tbl>
          </a:graphicData>
        </a:graphic>
      </p:graphicFrame>
      <p:sp>
        <p:nvSpPr>
          <p:cNvPr id="6" name="TextBox 5">
            <a:extLst>
              <a:ext uri="{FF2B5EF4-FFF2-40B4-BE49-F238E27FC236}">
                <a16:creationId xmlns:a16="http://schemas.microsoft.com/office/drawing/2014/main" id="{B20ED4D3-C8D6-D6AD-A12B-C382A0898F16}"/>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[Mohit </a:t>
            </a:r>
            <a:r>
              <a:rPr lang="en-US" sz="1000" dirty="0" err="1">
                <a:latin typeface="Corbel" panose="020B0503020204020204" pitchFamily="34" charset="0"/>
              </a:rPr>
              <a:t>Iyyer</a:t>
            </a:r>
            <a:r>
              <a:rPr lang="en-US" sz="1000" dirty="0">
                <a:latin typeface="Corbel" panose="020B0503020204020204" pitchFamily="34" charset="0"/>
              </a:rPr>
              <a:t>] </a:t>
            </a:r>
          </a:p>
        </p:txBody>
      </p:sp>
      <p:sp>
        <p:nvSpPr>
          <p:cNvPr id="4" name="TextBox 3">
            <a:extLst>
              <a:ext uri="{FF2B5EF4-FFF2-40B4-BE49-F238E27FC236}">
                <a16:creationId xmlns:a16="http://schemas.microsoft.com/office/drawing/2014/main" id="{C0B2ADD6-A7E9-E6B6-9546-0D3A9B897A60}"/>
              </a:ext>
            </a:extLst>
          </p:cNvPr>
          <p:cNvSpPr txBox="1"/>
          <p:nvPr/>
        </p:nvSpPr>
        <p:spPr>
          <a:xfrm>
            <a:off x="4164675" y="3397887"/>
            <a:ext cx="4497536" cy="715089"/>
          </a:xfrm>
          <a:prstGeom prst="wedgeRoundRectCallout">
            <a:avLst>
              <a:gd name="adj1" fmla="val -29192"/>
              <a:gd name="adj2" fmla="val -8237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dirty="0">
                <a:latin typeface="Corbel" panose="020B0503020204020204" pitchFamily="34" charset="0"/>
              </a:rPr>
              <a:t>Note these evaluations are done on data that was not used for “counting.” (no cheating!!) </a:t>
            </a:r>
          </a:p>
        </p:txBody>
      </p:sp>
      <p:sp>
        <p:nvSpPr>
          <p:cNvPr id="7" name="TextBox 6">
            <a:extLst>
              <a:ext uri="{FF2B5EF4-FFF2-40B4-BE49-F238E27FC236}">
                <a16:creationId xmlns:a16="http://schemas.microsoft.com/office/drawing/2014/main" id="{B6E01FD7-3931-DBC8-72EB-07584FE1B696}"/>
              </a:ext>
            </a:extLst>
          </p:cNvPr>
          <p:cNvSpPr txBox="1"/>
          <p:nvPr/>
        </p:nvSpPr>
        <p:spPr>
          <a:xfrm>
            <a:off x="712562" y="3397887"/>
            <a:ext cx="1194263" cy="715089"/>
          </a:xfrm>
          <a:prstGeom prst="wedgeRoundRectCallout">
            <a:avLst>
              <a:gd name="adj1" fmla="val 33453"/>
              <a:gd name="adj2" fmla="val -812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dirty="0">
                <a:latin typeface="Corbel" panose="020B0503020204020204" pitchFamily="34" charset="0"/>
              </a:rPr>
              <a:t>Lower is better</a:t>
            </a:r>
          </a:p>
        </p:txBody>
      </p:sp>
    </p:spTree>
    <p:extLst>
      <p:ext uri="{BB962C8B-B14F-4D97-AF65-F5344CB8AC3E}">
        <p14:creationId xmlns:p14="http://schemas.microsoft.com/office/powerpoint/2010/main" val="884980550"/>
      </p:ext>
    </p:extLst>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6A51F-1C61-215D-93CE-D2E8AB401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1D3D7-083B-D05D-7771-ACAD83724DE0}"/>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4BA78029-5013-3E2D-E08F-6294E24DD419}"/>
              </a:ext>
            </a:extLst>
          </p:cNvPr>
          <p:cNvSpPr>
            <a:spLocks noGrp="1"/>
          </p:cNvSpPr>
          <p:nvPr>
            <p:ph type="body" sz="quarter" idx="16"/>
          </p:nvPr>
        </p:nvSpPr>
        <p:spPr/>
        <p:txBody>
          <a:bodyPr/>
          <a:lstStyle/>
          <a:p>
            <a:pPr marL="0" indent="0">
              <a:buNone/>
            </a:pPr>
            <a:r>
              <a:rPr lang="en-US" dirty="0"/>
              <a:t>The PPL of modern language models have consistently been going down. </a:t>
            </a:r>
          </a:p>
        </p:txBody>
      </p:sp>
      <p:sp>
        <p:nvSpPr>
          <p:cNvPr id="6" name="TextBox 5">
            <a:extLst>
              <a:ext uri="{FF2B5EF4-FFF2-40B4-BE49-F238E27FC236}">
                <a16:creationId xmlns:a16="http://schemas.microsoft.com/office/drawing/2014/main" id="{A4DC13A3-0B7D-AF3E-D913-3A4DB566706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Language Modelling on Penn Treebank (Word Level)</a:t>
            </a:r>
            <a:r>
              <a:rPr lang="en-US" sz="1000" dirty="0">
                <a:latin typeface="Corbel" panose="020B0503020204020204" pitchFamily="34" charset="0"/>
              </a:rPr>
              <a:t>] </a:t>
            </a:r>
          </a:p>
        </p:txBody>
      </p:sp>
      <p:pic>
        <p:nvPicPr>
          <p:cNvPr id="9" name="Picture 8" descr="A graph with blue and black lines&#10;&#10;Description automatically generated">
            <a:extLst>
              <a:ext uri="{FF2B5EF4-FFF2-40B4-BE49-F238E27FC236}">
                <a16:creationId xmlns:a16="http://schemas.microsoft.com/office/drawing/2014/main" id="{34660271-9F7E-0A75-C78D-C1B501278979}"/>
              </a:ext>
            </a:extLst>
          </p:cNvPr>
          <p:cNvPicPr>
            <a:picLocks noChangeAspect="1"/>
          </p:cNvPicPr>
          <p:nvPr/>
        </p:nvPicPr>
        <p:blipFill rotWithShape="1">
          <a:blip r:embed="rId5"/>
          <a:srcRect t="18609"/>
          <a:stretch/>
        </p:blipFill>
        <p:spPr>
          <a:xfrm>
            <a:off x="322839" y="1874929"/>
            <a:ext cx="8417041" cy="2809511"/>
          </a:xfrm>
          <a:prstGeom prst="rect">
            <a:avLst/>
          </a:prstGeom>
        </p:spPr>
      </p:pic>
    </p:spTree>
    <p:extLst>
      <p:ext uri="{BB962C8B-B14F-4D97-AF65-F5344CB8AC3E}">
        <p14:creationId xmlns:p14="http://schemas.microsoft.com/office/powerpoint/2010/main" val="1036394713"/>
      </p:ext>
    </p:extLst>
  </p:cSld>
  <p:clrMapOvr>
    <a:masterClrMapping/>
  </p:clrMapOvr>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89B14-B47F-BCFD-D05D-E09A87DF1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B090F-ED4E-1763-2CE9-A590832EFAD1}"/>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540D91EF-33C3-E407-AE08-2EFE3AF0A0FF}"/>
              </a:ext>
            </a:extLst>
          </p:cNvPr>
          <p:cNvSpPr>
            <a:spLocks noGrp="1"/>
          </p:cNvSpPr>
          <p:nvPr>
            <p:ph type="body" sz="quarter" idx="16"/>
          </p:nvPr>
        </p:nvSpPr>
        <p:spPr/>
        <p:txBody>
          <a:bodyPr/>
          <a:lstStyle/>
          <a:p>
            <a:pPr marL="0" indent="0">
              <a:buNone/>
            </a:pPr>
            <a:r>
              <a:rPr lang="en-US" dirty="0"/>
              <a:t>The PPL of modern language models have consistently been going down. </a:t>
            </a:r>
          </a:p>
        </p:txBody>
      </p:sp>
      <p:sp>
        <p:nvSpPr>
          <p:cNvPr id="6" name="TextBox 5">
            <a:extLst>
              <a:ext uri="{FF2B5EF4-FFF2-40B4-BE49-F238E27FC236}">
                <a16:creationId xmlns:a16="http://schemas.microsoft.com/office/drawing/2014/main" id="{AD4EF0E5-69DC-7C98-943F-5F21F08A1A7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[Scaling Laws, Jared Kaplan et al.] </a:t>
            </a:r>
          </a:p>
        </p:txBody>
      </p:sp>
      <p:pic>
        <p:nvPicPr>
          <p:cNvPr id="5" name="Picture 4" descr="A graph of a function&#10;&#10;Description automatically generated with medium confidence">
            <a:extLst>
              <a:ext uri="{FF2B5EF4-FFF2-40B4-BE49-F238E27FC236}">
                <a16:creationId xmlns:a16="http://schemas.microsoft.com/office/drawing/2014/main" id="{4D4B6B2B-F6A2-618E-A341-3676C6D29461}"/>
              </a:ext>
            </a:extLst>
          </p:cNvPr>
          <p:cNvPicPr>
            <a:picLocks noChangeAspect="1"/>
          </p:cNvPicPr>
          <p:nvPr/>
        </p:nvPicPr>
        <p:blipFill>
          <a:blip r:embed="rId4"/>
          <a:stretch>
            <a:fillRect/>
          </a:stretch>
        </p:blipFill>
        <p:spPr>
          <a:xfrm>
            <a:off x="629156" y="2296621"/>
            <a:ext cx="7772400" cy="2256757"/>
          </a:xfrm>
          <a:prstGeom prst="rect">
            <a:avLst/>
          </a:prstGeom>
        </p:spPr>
      </p:pic>
    </p:spTree>
    <p:extLst>
      <p:ext uri="{BB962C8B-B14F-4D97-AF65-F5344CB8AC3E}">
        <p14:creationId xmlns:p14="http://schemas.microsoft.com/office/powerpoint/2010/main" val="1721697428"/>
      </p:ext>
    </p:extLst>
  </p:cSld>
  <p:clrMapOvr>
    <a:masterClrMapping/>
  </p:clrMapOvr>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p:txBody>
          <a:bodyPr/>
          <a:lstStyle/>
          <a:p>
            <a:r>
              <a:rPr lang="en-US" sz="1800" dirty="0">
                <a:solidFill>
                  <a:srgbClr val="C00000"/>
                </a:solidFill>
              </a:rPr>
              <a:t>Language Models (LM):</a:t>
            </a:r>
            <a:r>
              <a:rPr lang="en-US" sz="1800" dirty="0">
                <a:solidFill>
                  <a:schemeClr val="tx1"/>
                </a:solidFill>
              </a:rPr>
              <a:t> distributions over language </a:t>
            </a:r>
          </a:p>
          <a:p>
            <a:pPr marL="0" indent="0">
              <a:buNone/>
            </a:pPr>
            <a:endParaRPr lang="en-US" sz="1800" dirty="0">
              <a:solidFill>
                <a:schemeClr val="tx1"/>
              </a:solidFill>
            </a:endParaRPr>
          </a:p>
          <a:p>
            <a:r>
              <a:rPr lang="en-US" sz="1800" dirty="0">
                <a:solidFill>
                  <a:srgbClr val="C00000"/>
                </a:solidFill>
              </a:rPr>
              <a:t>Measuring LM quality:</a:t>
            </a:r>
            <a:r>
              <a:rPr lang="en-US" sz="1800" dirty="0">
                <a:solidFill>
                  <a:schemeClr val="tx1"/>
                </a:solidFill>
              </a:rPr>
              <a:t> use perplexity on held-out data. </a:t>
            </a:r>
          </a:p>
          <a:p>
            <a:pPr marL="0" indent="0">
              <a:buNone/>
            </a:pPr>
            <a:endParaRPr lang="en-US" sz="1800" dirty="0">
              <a:solidFill>
                <a:schemeClr val="tx1"/>
              </a:solidFill>
            </a:endParaRPr>
          </a:p>
          <a:p>
            <a:r>
              <a:rPr lang="en-US" sz="1800" dirty="0">
                <a:solidFill>
                  <a:srgbClr val="C00000"/>
                </a:solidFill>
              </a:rPr>
              <a:t>Count-based LMs have limitations. </a:t>
            </a:r>
          </a:p>
          <a:p>
            <a:pPr lvl="1"/>
            <a:r>
              <a:rPr lang="en-US" sz="1800" dirty="0">
                <a:solidFill>
                  <a:srgbClr val="C00000"/>
                </a:solidFill>
              </a:rPr>
              <a:t>Challenge </a:t>
            </a:r>
            <a:r>
              <a:rPr lang="en-US" sz="1800" dirty="0">
                <a:solidFill>
                  <a:schemeClr val="tx1"/>
                </a:solidFill>
              </a:rPr>
              <a:t>with </a:t>
            </a:r>
            <a:r>
              <a:rPr lang="en-US" sz="1800" dirty="0">
                <a:solidFill>
                  <a:srgbClr val="C00000"/>
                </a:solidFill>
              </a:rPr>
              <a:t>large</a:t>
            </a:r>
            <a:r>
              <a:rPr lang="en-US" sz="1800" dirty="0">
                <a:solidFill>
                  <a:schemeClr val="tx1"/>
                </a:solidFill>
              </a:rPr>
              <a:t> N’s: </a:t>
            </a:r>
            <a:r>
              <a:rPr lang="en-US" sz="1800" dirty="0">
                <a:solidFill>
                  <a:srgbClr val="C00000"/>
                </a:solidFill>
              </a:rPr>
              <a:t>sparsity</a:t>
            </a:r>
            <a:r>
              <a:rPr lang="en-US" sz="1800" dirty="0">
                <a:solidFill>
                  <a:schemeClr val="tx1"/>
                </a:solidFill>
              </a:rPr>
              <a:t> problem — many zero counts/probs. </a:t>
            </a:r>
          </a:p>
          <a:p>
            <a:pPr lvl="1"/>
            <a:r>
              <a:rPr lang="en-US" sz="1800" dirty="0">
                <a:solidFill>
                  <a:srgbClr val="C00000"/>
                </a:solidFill>
              </a:rPr>
              <a:t>Challenge</a:t>
            </a:r>
            <a:r>
              <a:rPr lang="en-US" sz="1800" dirty="0">
                <a:solidFill>
                  <a:schemeClr val="tx1"/>
                </a:solidFill>
              </a:rPr>
              <a:t> with </a:t>
            </a:r>
            <a:r>
              <a:rPr lang="en-US" sz="1800" dirty="0">
                <a:solidFill>
                  <a:srgbClr val="C00000"/>
                </a:solidFill>
              </a:rPr>
              <a:t>small</a:t>
            </a:r>
            <a:r>
              <a:rPr lang="en-US" sz="1800" dirty="0">
                <a:solidFill>
                  <a:schemeClr val="tx1"/>
                </a:solidFill>
              </a:rPr>
              <a:t> N’s: </a:t>
            </a:r>
            <a:r>
              <a:rPr lang="en-US" sz="1800" dirty="0">
                <a:solidFill>
                  <a:srgbClr val="C00000"/>
                </a:solidFill>
              </a:rPr>
              <a:t>lack of long-range </a:t>
            </a:r>
            <a:r>
              <a:rPr lang="en-US" sz="1800" dirty="0">
                <a:solidFill>
                  <a:schemeClr val="tx1"/>
                </a:solidFill>
              </a:rPr>
              <a:t>dependencies. </a:t>
            </a:r>
          </a:p>
          <a:p>
            <a:endParaRPr lang="en-US" sz="1800" dirty="0"/>
          </a:p>
          <a:p>
            <a:r>
              <a:rPr lang="en-US" sz="1800" dirty="0"/>
              <a:t>Next: Rethinking language modeling as a statistical learning problem. </a:t>
            </a:r>
          </a:p>
        </p:txBody>
      </p:sp>
    </p:spTree>
    <p:extLst>
      <p:ext uri="{BB962C8B-B14F-4D97-AF65-F5344CB8AC3E}">
        <p14:creationId xmlns:p14="http://schemas.microsoft.com/office/powerpoint/2010/main" val="920805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FB0A01-1557-717D-4063-9F9387CCA585}"/>
              </a:ext>
            </a:extLst>
          </p:cNvPr>
          <p:cNvSpPr>
            <a:spLocks noGrp="1"/>
          </p:cNvSpPr>
          <p:nvPr>
            <p:ph type="body" sz="quarter" idx="16"/>
          </p:nvPr>
        </p:nvSpPr>
        <p:spPr>
          <a:xfrm>
            <a:off x="423949" y="1828237"/>
            <a:ext cx="7905404" cy="2000250"/>
          </a:xfrm>
        </p:spPr>
        <p:txBody>
          <a:bodyPr/>
          <a:lstStyle/>
          <a:p>
            <a:r>
              <a:rPr lang="en-US" sz="3200" b="1" dirty="0"/>
              <a:t>Beyond Counting: </a:t>
            </a:r>
          </a:p>
          <a:p>
            <a:r>
              <a:rPr lang="en-US" sz="4400" b="1" dirty="0"/>
              <a:t>Language Models as </a:t>
            </a:r>
            <a:br>
              <a:rPr lang="en-US" sz="4400" b="1" dirty="0"/>
            </a:br>
            <a:r>
              <a:rPr lang="en-US" sz="4400" b="1" dirty="0"/>
              <a:t>a Learning Problem</a:t>
            </a:r>
          </a:p>
        </p:txBody>
      </p:sp>
      <p:sp>
        <p:nvSpPr>
          <p:cNvPr id="3" name="Text Placeholder 2">
            <a:extLst>
              <a:ext uri="{FF2B5EF4-FFF2-40B4-BE49-F238E27FC236}">
                <a16:creationId xmlns:a16="http://schemas.microsoft.com/office/drawing/2014/main" id="{5123594B-05CE-3E05-90E6-197F55340149}"/>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227217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54604-411F-33DE-71E4-22900C5F9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48DDF-CEC1-D7B6-722B-F06C62AC715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CEB34AFC-FE76-5E6B-0483-F24321E4AF4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401D2E09-2BD4-949D-9962-6399CC63703A}"/>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2B3359A0-B8FC-5B8F-F0F1-5D03EBFA0AC1}"/>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835223B5-B1C4-A16A-74F9-664C315839B2}"/>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2216349C-391C-2A2F-F1E7-C65ED6F633FE}"/>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A759F3B3-4FA6-6B4D-39AF-942CD521080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47BD906-E188-8946-E7AA-3B8A25F070BF}"/>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B686A8FF-B014-A918-18C4-9E1A91B1458F}"/>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6339397A-9E00-093B-7057-12012BB8F485}"/>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C2B9C6F-D53A-576F-40DF-FFF4B0471830}"/>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BF526936-D614-3409-D059-77DE2593B79C}"/>
              </a:ext>
            </a:extLst>
          </p:cNvPr>
          <p:cNvSpPr/>
          <p:nvPr/>
        </p:nvSpPr>
        <p:spPr>
          <a:xfrm>
            <a:off x="226578" y="4453965"/>
            <a:ext cx="5308074" cy="102873"/>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E0600BF8-6798-6B04-0385-DBDB2CC72BAD}"/>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E223F1E5-E0A9-125B-D8CB-F0C981EB8DE9}"/>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 name="TextBox 4">
            <a:extLst>
              <a:ext uri="{FF2B5EF4-FFF2-40B4-BE49-F238E27FC236}">
                <a16:creationId xmlns:a16="http://schemas.microsoft.com/office/drawing/2014/main" id="{00CD72FC-8439-3AEA-C635-9AA6D0579F6C}"/>
              </a:ext>
            </a:extLst>
          </p:cNvPr>
          <p:cNvSpPr txBox="1"/>
          <p:nvPr/>
        </p:nvSpPr>
        <p:spPr>
          <a:xfrm>
            <a:off x="116609" y="4043306"/>
            <a:ext cx="2086294" cy="307777"/>
          </a:xfrm>
          <a:prstGeom prst="rect">
            <a:avLst/>
          </a:prstGeom>
          <a:noFill/>
        </p:spPr>
        <p:txBody>
          <a:bodyPr wrap="square">
            <a:spAutoFit/>
          </a:bodyPr>
          <a:lstStyle/>
          <a:p>
            <a:r>
              <a:rPr lang="en-US" dirty="0">
                <a:solidFill>
                  <a:srgbClr val="C00000"/>
                </a:solidFill>
                <a:latin typeface="Corbel" panose="020B0503020204020204" pitchFamily="34" charset="0"/>
              </a:rPr>
              <a:t>blah    blah    blah     blah     </a:t>
            </a:r>
          </a:p>
        </p:txBody>
      </p:sp>
      <p:cxnSp>
        <p:nvCxnSpPr>
          <p:cNvPr id="22" name="Curved Connector 21">
            <a:extLst>
              <a:ext uri="{FF2B5EF4-FFF2-40B4-BE49-F238E27FC236}">
                <a16:creationId xmlns:a16="http://schemas.microsoft.com/office/drawing/2014/main" id="{5BC995E9-95C5-85CF-8952-C6EC09EA8E9C}"/>
              </a:ext>
            </a:extLst>
          </p:cNvPr>
          <p:cNvCxnSpPr>
            <a:cxnSpLocks/>
            <a:stCxn id="11" idx="0"/>
            <a:endCxn id="5" idx="0"/>
          </p:cNvCxnSpPr>
          <p:nvPr/>
        </p:nvCxnSpPr>
        <p:spPr>
          <a:xfrm rot="16200000" flipV="1">
            <a:off x="3578990" y="1624072"/>
            <a:ext cx="36328" cy="4874796"/>
          </a:xfrm>
          <a:prstGeom prst="curvedConnector3">
            <a:avLst>
              <a:gd name="adj1" fmla="val 2310788"/>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194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B30BE311-72EF-FDB4-B344-A52ECC5DBAC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1512D110-D854-9BC4-2B54-873D891C8E92}"/>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F0000C1D-9AAA-E89C-210B-0212A2F736B8}"/>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DAC011FE-C113-9CDF-4F7C-0B0EA0E37A4E}"/>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B9F5F9B-DC09-4414-1E8D-A910C0555F58}"/>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2D225A69-237B-41E4-328D-59E00232739C}"/>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413806C5-B797-D2AD-A50C-D05043E5BAFB}"/>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AB020CE1-B4D9-0C6C-2E41-0E5189BF2A5A}"/>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3" name="object 13">
            <a:extLst>
              <a:ext uri="{FF2B5EF4-FFF2-40B4-BE49-F238E27FC236}">
                <a16:creationId xmlns:a16="http://schemas.microsoft.com/office/drawing/2014/main" id="{C52D8CAF-0515-F1B9-031A-E172177E8680}"/>
              </a:ext>
            </a:extLst>
          </p:cNvPr>
          <p:cNvSpPr/>
          <p:nvPr/>
        </p:nvSpPr>
        <p:spPr>
          <a:xfrm>
            <a:off x="108366" y="4453965"/>
            <a:ext cx="190458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 name="object 15">
            <a:extLst>
              <a:ext uri="{FF2B5EF4-FFF2-40B4-BE49-F238E27FC236}">
                <a16:creationId xmlns:a16="http://schemas.microsoft.com/office/drawing/2014/main" id="{6CDAE9AA-621B-2534-9CCA-F4E5BEB91251}"/>
              </a:ext>
            </a:extLst>
          </p:cNvPr>
          <p:cNvSpPr txBox="1"/>
          <p:nvPr/>
        </p:nvSpPr>
        <p:spPr>
          <a:xfrm>
            <a:off x="763776" y="4523677"/>
            <a:ext cx="611805"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solidFill>
                  <a:srgbClr val="C00000"/>
                </a:solidFill>
                <a:latin typeface="Corbel" panose="020B0503020204020204" pitchFamily="34" charset="0"/>
                <a:cs typeface="Calibri"/>
              </a:rPr>
              <a:t>discard</a:t>
            </a:r>
            <a:endParaRPr lang="en-US" sz="2025" spc="-17" baseline="1543" dirty="0">
              <a:solidFill>
                <a:srgbClr val="C00000"/>
              </a:solidFill>
              <a:latin typeface="Corbel" panose="020B0503020204020204" pitchFamily="34" charset="0"/>
              <a:cs typeface="Calibri"/>
            </a:endParaRPr>
          </a:p>
        </p:txBody>
      </p:sp>
      <p:sp>
        <p:nvSpPr>
          <p:cNvPr id="5" name="TextBox 4">
            <a:extLst>
              <a:ext uri="{FF2B5EF4-FFF2-40B4-BE49-F238E27FC236}">
                <a16:creationId xmlns:a16="http://schemas.microsoft.com/office/drawing/2014/main" id="{F021673B-6E8D-7ADC-55F9-C3150C0ACC5B}"/>
              </a:ext>
            </a:extLst>
          </p:cNvPr>
          <p:cNvSpPr txBox="1"/>
          <p:nvPr/>
        </p:nvSpPr>
        <p:spPr>
          <a:xfrm>
            <a:off x="116609" y="4043306"/>
            <a:ext cx="2086294" cy="307777"/>
          </a:xfrm>
          <a:prstGeom prst="rect">
            <a:avLst/>
          </a:prstGeom>
          <a:noFill/>
        </p:spPr>
        <p:txBody>
          <a:bodyPr wrap="square">
            <a:spAutoFit/>
          </a:bodyPr>
          <a:lstStyle/>
          <a:p>
            <a:r>
              <a:rPr lang="en-US" strike="sngStrike" dirty="0">
                <a:solidFill>
                  <a:srgbClr val="C00000"/>
                </a:solidFill>
                <a:latin typeface="Corbel" panose="020B0503020204020204" pitchFamily="34" charset="0"/>
              </a:rPr>
              <a:t>blah    blah    blah     blah     </a:t>
            </a:r>
          </a:p>
        </p:txBody>
      </p:sp>
    </p:spTree>
    <p:extLst>
      <p:ext uri="{BB962C8B-B14F-4D97-AF65-F5344CB8AC3E}">
        <p14:creationId xmlns:p14="http://schemas.microsoft.com/office/powerpoint/2010/main" val="1454003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B30BE311-72EF-FDB4-B344-A52ECC5DBAC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1512D110-D854-9BC4-2B54-873D891C8E92}"/>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F0000C1D-9AAA-E89C-210B-0212A2F736B8}"/>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DAC011FE-C113-9CDF-4F7C-0B0EA0E37A4E}"/>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B9F5F9B-DC09-4414-1E8D-A910C0555F58}"/>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2D225A69-237B-41E4-328D-59E00232739C}"/>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413806C5-B797-D2AD-A50C-D05043E5BAFB}"/>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AB020CE1-B4D9-0C6C-2E41-0E5189BF2A5A}"/>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Tree>
    <p:extLst>
      <p:ext uri="{BB962C8B-B14F-4D97-AF65-F5344CB8AC3E}">
        <p14:creationId xmlns:p14="http://schemas.microsoft.com/office/powerpoint/2010/main" val="4185547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A Fixed-Window Neural LM</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a:t>
                </a:r>
                <a:r>
                  <a:rPr lang="en-US" dirty="0">
                    <a:solidFill>
                      <a:srgbClr val="E400D9"/>
                    </a:solidFill>
                  </a:rPr>
                  <a:t>context</a:t>
                </a:r>
                <a:r>
                  <a:rPr lang="en-US" dirty="0"/>
                  <a:t>, predict a </a:t>
                </a:r>
                <a:r>
                  <a:rPr lang="en-US" dirty="0">
                    <a:solidFill>
                      <a:srgbClr val="C00000"/>
                    </a:solidFill>
                  </a:rPr>
                  <a:t>target word </a:t>
                </a:r>
                <a:r>
                  <a:rPr lang="en-US" dirty="0"/>
                  <a:t>on the right side. </a:t>
                </a:r>
              </a:p>
              <a:p>
                <a:pPr lvl="1"/>
                <a:r>
                  <a:rPr lang="en-US" dirty="0"/>
                  <a:t>Dropping the right context for simplicity -- not a fundamental limitation. </a:t>
                </a:r>
              </a:p>
              <a:p>
                <a:r>
                  <a:rPr lang="en-US" dirty="0"/>
                  <a:t>Training this model is basically optimizing its parameters </a:t>
                </a:r>
                <a14:m>
                  <m:oMath xmlns:m="http://schemas.openxmlformats.org/officeDocument/2006/math">
                    <m:r>
                      <m:rPr>
                        <m:sty m:val="p"/>
                      </m:rPr>
                      <a:rPr lang="en-US">
                        <a:solidFill>
                          <a:srgbClr val="0006C7"/>
                        </a:solidFill>
                        <a:latin typeface="Cambria Math" panose="02040503050406030204" pitchFamily="18" charset="0"/>
                      </a:rPr>
                      <m:t>Θ</m:t>
                    </m:r>
                  </m:oMath>
                </a14:m>
                <a:r>
                  <a:rPr lang="en-US" dirty="0"/>
                  <a:t> such that it assigns </a:t>
                </a:r>
                <a:br>
                  <a:rPr lang="en-US" dirty="0"/>
                </a:br>
                <a:r>
                  <a:rPr lang="en-US" dirty="0"/>
                  <a:t>high probability to the </a:t>
                </a:r>
                <a:r>
                  <a:rPr lang="en-US" dirty="0">
                    <a:solidFill>
                      <a:srgbClr val="C00000"/>
                    </a:solidFill>
                  </a:rPr>
                  <a:t>target word</a:t>
                </a:r>
                <a:r>
                  <a:rPr lang="en-US" dirty="0"/>
                  <a:t>.</a:t>
                </a:r>
              </a:p>
            </p:txBody>
          </p:sp>
        </mc:Choice>
        <mc:Fallback xmlns="">
          <p:sp>
            <p:nvSpPr>
              <p:cNvPr id="7" name="Content Placeholder 6">
                <a:extLst>
                  <a:ext uri="{FF2B5EF4-FFF2-40B4-BE49-F238E27FC236}">
                    <a16:creationId xmlns:a16="http://schemas.microsoft.com/office/drawing/2014/main" id="{E6CBB357-581A-AEE8-334F-B64DF7996C7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813532" y="40824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2994919"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16" name="object 13">
            <a:extLst>
              <a:ext uri="{FF2B5EF4-FFF2-40B4-BE49-F238E27FC236}">
                <a16:creationId xmlns:a16="http://schemas.microsoft.com/office/drawing/2014/main" id="{B487E0EA-221F-1366-C88D-AA55087C62F6}"/>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8" name="object 15">
            <a:extLst>
              <a:ext uri="{FF2B5EF4-FFF2-40B4-BE49-F238E27FC236}">
                <a16:creationId xmlns:a16="http://schemas.microsoft.com/office/drawing/2014/main" id="{42FBF3C8-72DA-2AE3-652E-69E289B38DAE}"/>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25" name="object 11">
            <a:extLst>
              <a:ext uri="{FF2B5EF4-FFF2-40B4-BE49-F238E27FC236}">
                <a16:creationId xmlns:a16="http://schemas.microsoft.com/office/drawing/2014/main" id="{F0000C1D-9AAA-E89C-210B-0212A2F736B8}"/>
              </a:ext>
            </a:extLst>
          </p:cNvPr>
          <p:cNvSpPr txBox="1"/>
          <p:nvPr/>
        </p:nvSpPr>
        <p:spPr>
          <a:xfrm>
            <a:off x="2165666"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30" name="Curved Connector 29">
            <a:extLst>
              <a:ext uri="{FF2B5EF4-FFF2-40B4-BE49-F238E27FC236}">
                <a16:creationId xmlns:a16="http://schemas.microsoft.com/office/drawing/2014/main" id="{1B9F5F9B-DC09-4414-1E8D-A910C0555F58}"/>
              </a:ext>
            </a:extLst>
          </p:cNvPr>
          <p:cNvCxnSpPr>
            <a:cxnSpLocks/>
            <a:stCxn id="6" idx="2"/>
            <a:endCxn id="25" idx="0"/>
          </p:cNvCxnSpPr>
          <p:nvPr/>
        </p:nvCxnSpPr>
        <p:spPr>
          <a:xfrm rot="5400000">
            <a:off x="2158395"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DCAD4E7-CB28-E65F-8147-CCBBB26D7E6E}"/>
              </a:ext>
            </a:extLst>
          </p:cNvPr>
          <p:cNvSpPr/>
          <p:nvPr/>
        </p:nvSpPr>
        <p:spPr>
          <a:xfrm>
            <a:off x="2165666"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2" name="Rectangle 31">
            <a:extLst>
              <a:ext uri="{FF2B5EF4-FFF2-40B4-BE49-F238E27FC236}">
                <a16:creationId xmlns:a16="http://schemas.microsoft.com/office/drawing/2014/main" id="{5EB9C6D4-A513-5EC7-6CCB-2EA4CFE9DBF4}"/>
              </a:ext>
            </a:extLst>
          </p:cNvPr>
          <p:cNvSpPr/>
          <p:nvPr/>
        </p:nvSpPr>
        <p:spPr>
          <a:xfrm>
            <a:off x="299491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3" name="Rectangle 32">
            <a:extLst>
              <a:ext uri="{FF2B5EF4-FFF2-40B4-BE49-F238E27FC236}">
                <a16:creationId xmlns:a16="http://schemas.microsoft.com/office/drawing/2014/main" id="{68F34219-5370-7FEA-E2C3-2A149D0ABA91}"/>
              </a:ext>
            </a:extLst>
          </p:cNvPr>
          <p:cNvSpPr/>
          <p:nvPr/>
        </p:nvSpPr>
        <p:spPr>
          <a:xfrm>
            <a:off x="3918657"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4" name="Rectangle 33">
            <a:extLst>
              <a:ext uri="{FF2B5EF4-FFF2-40B4-BE49-F238E27FC236}">
                <a16:creationId xmlns:a16="http://schemas.microsoft.com/office/drawing/2014/main" id="{DD2EA24B-FE57-9120-84C6-7CC56FF38E45}"/>
              </a:ext>
            </a:extLst>
          </p:cNvPr>
          <p:cNvSpPr/>
          <p:nvPr/>
        </p:nvSpPr>
        <p:spPr>
          <a:xfrm>
            <a:off x="488730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AE26337-DADC-6028-F7CB-2E7D0CEA24F3}"/>
                  </a:ext>
                </a:extLst>
              </p:cNvPr>
              <p:cNvSpPr txBox="1"/>
              <p:nvPr/>
            </p:nvSpPr>
            <p:spPr>
              <a:xfrm>
                <a:off x="5624141" y="3070559"/>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 </m:t>
                      </m:r>
                      <m:r>
                        <m:rPr>
                          <m:sty m:val="p"/>
                        </m:rPr>
                        <a:rPr lang="en-US" sz="3200" smtClean="0">
                          <a:solidFill>
                            <a:srgbClr val="0006C7"/>
                          </a:solidFill>
                          <a:latin typeface="Cambria Math" panose="02040503050406030204" pitchFamily="18" charset="0"/>
                        </a:rPr>
                        <m:t>Θ</m:t>
                      </m:r>
                      <m:r>
                        <a:rPr lang="en-US" sz="3200" smtClean="0">
                          <a:latin typeface="Cambria Math" panose="02040503050406030204" pitchFamily="18" charset="0"/>
                        </a:rPr>
                        <m:t>)</m:t>
                      </m:r>
                    </m:oMath>
                  </m:oMathPara>
                </a14:m>
                <a:endParaRPr lang="en-US" sz="3200" dirty="0">
                  <a:latin typeface="Corbel" panose="020B0503020204020204" pitchFamily="34" charset="0"/>
                </a:endParaRPr>
              </a:p>
            </p:txBody>
          </p:sp>
        </mc:Choice>
        <mc:Fallback xmlns="">
          <p:sp>
            <p:nvSpPr>
              <p:cNvPr id="39" name="TextBox 38">
                <a:extLst>
                  <a:ext uri="{FF2B5EF4-FFF2-40B4-BE49-F238E27FC236}">
                    <a16:creationId xmlns:a16="http://schemas.microsoft.com/office/drawing/2014/main" id="{DAE26337-DADC-6028-F7CB-2E7D0CEA24F3}"/>
                  </a:ext>
                </a:extLst>
              </p:cNvPr>
              <p:cNvSpPr txBox="1">
                <a:spLocks noRot="1" noChangeAspect="1" noMove="1" noResize="1" noEditPoints="1" noAdjustHandles="1" noChangeArrowheads="1" noChangeShapeType="1" noTextEdit="1"/>
              </p:cNvSpPr>
              <p:nvPr/>
            </p:nvSpPr>
            <p:spPr>
              <a:xfrm>
                <a:off x="5624141" y="3070559"/>
                <a:ext cx="627074" cy="492443"/>
              </a:xfrm>
              <a:prstGeom prst="rect">
                <a:avLst/>
              </a:prstGeom>
              <a:blipFill>
                <a:blip r:embed="rId3"/>
                <a:stretch>
                  <a:fillRect l="-6000" t="-2500" r="-26000" b="-35000"/>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9593F31-247D-8006-E6DF-A6F75A365014}"/>
              </a:ext>
            </a:extLst>
          </p:cNvPr>
          <p:cNvCxnSpPr>
            <a:cxnSpLocks/>
            <a:stCxn id="32" idx="2"/>
            <a:endCxn id="14" idx="0"/>
          </p:cNvCxnSpPr>
          <p:nvPr/>
        </p:nvCxnSpPr>
        <p:spPr>
          <a:xfrm rot="5400000">
            <a:off x="2987648"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4910F773-5BF7-A3D0-5FEC-E9D17924F6CE}"/>
              </a:ext>
            </a:extLst>
          </p:cNvPr>
          <p:cNvCxnSpPr>
            <a:cxnSpLocks/>
            <a:stCxn id="33" idx="2"/>
            <a:endCxn id="13" idx="0"/>
          </p:cNvCxnSpPr>
          <p:nvPr/>
        </p:nvCxnSpPr>
        <p:spPr>
          <a:xfrm rot="16200000" flipH="1">
            <a:off x="3908299" y="3763263"/>
            <a:ext cx="621307" cy="1"/>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48592BC-A5EB-C3F3-D7DC-4E54BD39ED2A}"/>
              </a:ext>
            </a:extLst>
          </p:cNvPr>
          <p:cNvCxnSpPr>
            <a:cxnSpLocks/>
            <a:stCxn id="34" idx="2"/>
            <a:endCxn id="12" idx="0"/>
          </p:cNvCxnSpPr>
          <p:nvPr/>
        </p:nvCxnSpPr>
        <p:spPr>
          <a:xfrm rot="5400000">
            <a:off x="4868509" y="3763394"/>
            <a:ext cx="629878" cy="8312"/>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bject 16">
            <a:extLst>
              <a:ext uri="{FF2B5EF4-FFF2-40B4-BE49-F238E27FC236}">
                <a16:creationId xmlns:a16="http://schemas.microsoft.com/office/drawing/2014/main" id="{309547D8-86E6-9C8E-69FF-C57204ADD227}"/>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3" name="TextBox 52">
            <a:extLst>
              <a:ext uri="{FF2B5EF4-FFF2-40B4-BE49-F238E27FC236}">
                <a16:creationId xmlns:a16="http://schemas.microsoft.com/office/drawing/2014/main" id="{DD3B1CD3-1C8D-E3B2-2E7E-3942C2651905}"/>
              </a:ext>
            </a:extLst>
          </p:cNvPr>
          <p:cNvSpPr txBox="1"/>
          <p:nvPr/>
        </p:nvSpPr>
        <p:spPr>
          <a:xfrm>
            <a:off x="2906847" y="3623985"/>
            <a:ext cx="1713375" cy="307777"/>
          </a:xfrm>
          <a:prstGeom prst="rect">
            <a:avLst/>
          </a:prstGeom>
          <a:noFill/>
        </p:spPr>
        <p:txBody>
          <a:bodyPr wrap="square">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54" name="Rounded Rectangular Callout 53">
            <a:extLst>
              <a:ext uri="{FF2B5EF4-FFF2-40B4-BE49-F238E27FC236}">
                <a16:creationId xmlns:a16="http://schemas.microsoft.com/office/drawing/2014/main" id="{5663F002-0D23-1DC7-BEE3-263EA9978632}"/>
              </a:ext>
            </a:extLst>
          </p:cNvPr>
          <p:cNvSpPr/>
          <p:nvPr/>
        </p:nvSpPr>
        <p:spPr>
          <a:xfrm>
            <a:off x="4599095" y="2477129"/>
            <a:ext cx="1860737" cy="549668"/>
          </a:xfrm>
          <a:prstGeom prst="wedgeRoundRectCallout">
            <a:avLst>
              <a:gd name="adj1" fmla="val 20972"/>
              <a:gd name="adj2" fmla="val 657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Trainable parameters of neural network </a:t>
            </a:r>
          </a:p>
        </p:txBody>
      </p:sp>
      <p:pic>
        <p:nvPicPr>
          <p:cNvPr id="57" name="Picture 2" descr="Word frequency in titles of all articles with Frequency &gt;= 10 Figure 2... |  Download Scientific Diagram">
            <a:extLst>
              <a:ext uri="{FF2B5EF4-FFF2-40B4-BE49-F238E27FC236}">
                <a16:creationId xmlns:a16="http://schemas.microsoft.com/office/drawing/2014/main" id="{6AF7D0C2-94B8-71A7-1E53-6E06ADD767F7}"/>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7439037" y="2715768"/>
            <a:ext cx="1650003" cy="147368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949FCE7-8DC4-E8D2-C066-EDB30B3CB653}"/>
              </a:ext>
            </a:extLst>
          </p:cNvPr>
          <p:cNvSpPr txBox="1"/>
          <p:nvPr/>
        </p:nvSpPr>
        <p:spPr>
          <a:xfrm>
            <a:off x="7219077" y="2302333"/>
            <a:ext cx="1848307"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robs over vocabulary</a:t>
            </a:r>
          </a:p>
        </p:txBody>
      </p:sp>
      <p:sp>
        <p:nvSpPr>
          <p:cNvPr id="59" name="TextBox 58">
            <a:extLst>
              <a:ext uri="{FF2B5EF4-FFF2-40B4-BE49-F238E27FC236}">
                <a16:creationId xmlns:a16="http://schemas.microsoft.com/office/drawing/2014/main" id="{3AB93308-28F7-23E4-49E5-F889A26F62E8}"/>
              </a:ext>
            </a:extLst>
          </p:cNvPr>
          <p:cNvSpPr txBox="1"/>
          <p:nvPr/>
        </p:nvSpPr>
        <p:spPr>
          <a:xfrm>
            <a:off x="6608833" y="2632865"/>
            <a:ext cx="953286" cy="1673535"/>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solidFill>
                  <a:srgbClr val="C00000"/>
                </a:solidFill>
                <a:latin typeface="Consolas" panose="020B0609020204030204" pitchFamily="49" charset="0"/>
                <a:cs typeface="Consolas" panose="020B0609020204030204" pitchFamily="49" charset="0"/>
              </a:rPr>
              <a:t>into</a:t>
            </a:r>
          </a:p>
          <a:p>
            <a:pPr algn="r">
              <a:lnSpc>
                <a:spcPct val="150000"/>
              </a:lnSpc>
            </a:pPr>
            <a:r>
              <a:rPr lang="en-US" dirty="0">
                <a:latin typeface="Consolas" panose="020B0609020204030204" pitchFamily="49" charset="0"/>
                <a:cs typeface="Consolas" panose="020B0609020204030204" pitchFamily="49" charset="0"/>
              </a:rPr>
              <a:t>ant</a:t>
            </a:r>
          </a:p>
          <a:p>
            <a:pPr algn="r">
              <a:lnSpc>
                <a:spcPct val="150000"/>
              </a:lnSpc>
            </a:pPr>
            <a:r>
              <a:rPr lang="en-US" dirty="0">
                <a:latin typeface="Consolas" panose="020B0609020204030204" pitchFamily="49" charset="0"/>
                <a:cs typeface="Consolas" panose="020B0609020204030204" pitchFamily="49" charset="0"/>
              </a:rPr>
              <a:t>chair</a:t>
            </a:r>
          </a:p>
        </p:txBody>
      </p:sp>
      <p:sp>
        <p:nvSpPr>
          <p:cNvPr id="60" name="Right Arrow 59">
            <a:extLst>
              <a:ext uri="{FF2B5EF4-FFF2-40B4-BE49-F238E27FC236}">
                <a16:creationId xmlns:a16="http://schemas.microsoft.com/office/drawing/2014/main" id="{B9F8540A-3473-597A-2691-F34FD21D9BE2}"/>
              </a:ext>
            </a:extLst>
          </p:cNvPr>
          <p:cNvSpPr/>
          <p:nvPr/>
        </p:nvSpPr>
        <p:spPr>
          <a:xfrm>
            <a:off x="6284185" y="3167148"/>
            <a:ext cx="553302" cy="387550"/>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6" name="TextBox 65">
            <a:extLst>
              <a:ext uri="{FF2B5EF4-FFF2-40B4-BE49-F238E27FC236}">
                <a16:creationId xmlns:a16="http://schemas.microsoft.com/office/drawing/2014/main" id="{C43694A1-60A6-BF65-0B45-951BAA1ED5B8}"/>
              </a:ext>
            </a:extLst>
          </p:cNvPr>
          <p:cNvSpPr txBox="1"/>
          <p:nvPr/>
        </p:nvSpPr>
        <p:spPr>
          <a:xfrm>
            <a:off x="1381655" y="4855675"/>
            <a:ext cx="6166929" cy="253916"/>
          </a:xfrm>
          <a:prstGeom prst="rect">
            <a:avLst/>
          </a:prstGeom>
          <a:noFill/>
        </p:spPr>
        <p:txBody>
          <a:bodyPr wrap="square" rtlCol="0">
            <a:spAutoFit/>
          </a:bodyPr>
          <a:lstStyle/>
          <a:p>
            <a:pPr algn="ctr"/>
            <a:r>
              <a:rPr lang="en-US" sz="1050" dirty="0">
                <a:latin typeface="Corbel" panose="020B0503020204020204" pitchFamily="34" charset="0"/>
              </a:rPr>
              <a:t>[</a:t>
            </a:r>
            <a:r>
              <a:rPr lang="en-US" sz="1050" dirty="0" err="1">
                <a:latin typeface="Corbel" panose="020B0503020204020204" pitchFamily="34" charset="0"/>
              </a:rPr>
              <a:t>Bengio</a:t>
            </a:r>
            <a:r>
              <a:rPr lang="en-US" sz="1050" dirty="0">
                <a:latin typeface="Corbel" panose="020B0503020204020204" pitchFamily="34" charset="0"/>
              </a:rPr>
              <a:t> et al. 2003]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FB0049-39BE-4EAC-D036-F7CD8FF65033}"/>
                  </a:ext>
                </a:extLst>
              </p:cNvPr>
              <p:cNvSpPr txBox="1"/>
              <p:nvPr/>
            </p:nvSpPr>
            <p:spPr>
              <a:xfrm>
                <a:off x="1470627" y="3068362"/>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r>
                        <a:rPr lang="en-US" sz="3200" smtClean="0">
                          <a:latin typeface="Cambria Math" panose="02040503050406030204" pitchFamily="18" charset="0"/>
                        </a:rPr>
                        <m:t> (</m:t>
                      </m:r>
                    </m:oMath>
                  </m:oMathPara>
                </a14:m>
                <a:endParaRPr lang="en-US" sz="3200" dirty="0">
                  <a:latin typeface="Corbel" panose="020B0503020204020204" pitchFamily="34" charset="0"/>
                </a:endParaRPr>
              </a:p>
            </p:txBody>
          </p:sp>
        </mc:Choice>
        <mc:Fallback xmlns="">
          <p:sp>
            <p:nvSpPr>
              <p:cNvPr id="3" name="TextBox 2">
                <a:extLst>
                  <a:ext uri="{FF2B5EF4-FFF2-40B4-BE49-F238E27FC236}">
                    <a16:creationId xmlns:a16="http://schemas.microsoft.com/office/drawing/2014/main" id="{B9FB0049-39BE-4EAC-D036-F7CD8FF65033}"/>
                  </a:ext>
                </a:extLst>
              </p:cNvPr>
              <p:cNvSpPr txBox="1">
                <a:spLocks noRot="1" noChangeAspect="1" noMove="1" noResize="1" noEditPoints="1" noAdjustHandles="1" noChangeArrowheads="1" noChangeShapeType="1" noTextEdit="1"/>
              </p:cNvSpPr>
              <p:nvPr/>
            </p:nvSpPr>
            <p:spPr>
              <a:xfrm>
                <a:off x="1470627" y="3068362"/>
                <a:ext cx="627074" cy="492443"/>
              </a:xfrm>
              <a:prstGeom prst="rect">
                <a:avLst/>
              </a:prstGeom>
              <a:blipFill>
                <a:blip r:embed="rId6"/>
                <a:stretch>
                  <a:fillRect l="-17647" t="-7500" r="-19608" b="-35000"/>
                </a:stretch>
              </a:blipFill>
            </p:spPr>
            <p:txBody>
              <a:bodyPr/>
              <a:lstStyle/>
              <a:p>
                <a:r>
                  <a:rPr lang="en-US">
                    <a:noFill/>
                  </a:rPr>
                  <a:t> </a:t>
                </a:r>
              </a:p>
            </p:txBody>
          </p:sp>
        </mc:Fallback>
      </mc:AlternateContent>
    </p:spTree>
    <p:extLst>
      <p:ext uri="{BB962C8B-B14F-4D97-AF65-F5344CB8AC3E}">
        <p14:creationId xmlns:p14="http://schemas.microsoft.com/office/powerpoint/2010/main" val="4201235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FC0300EF-FEE6-BC0D-8982-25756956CC4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a:t>
            </a:fld>
            <a:endParaRPr lang="en-US" dirty="0"/>
          </a:p>
        </p:txBody>
      </p:sp>
    </p:spTree>
    <p:extLst>
      <p:ext uri="{BB962C8B-B14F-4D97-AF65-F5344CB8AC3E}">
        <p14:creationId xmlns:p14="http://schemas.microsoft.com/office/powerpoint/2010/main" val="1915766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A Fixed-Window Neural LM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It will also lay the foundation for the future models (recurrent nets, transformers, ...) </a:t>
            </a:r>
          </a:p>
          <a:p>
            <a:r>
              <a:rPr lang="en-US" dirty="0"/>
              <a:t>But first we need to figure out how to train neural networks! </a:t>
            </a:r>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813532" y="40824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2994919"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16" name="object 13">
            <a:extLst>
              <a:ext uri="{FF2B5EF4-FFF2-40B4-BE49-F238E27FC236}">
                <a16:creationId xmlns:a16="http://schemas.microsoft.com/office/drawing/2014/main" id="{B487E0EA-221F-1366-C88D-AA55087C62F6}"/>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8" name="object 15">
            <a:extLst>
              <a:ext uri="{FF2B5EF4-FFF2-40B4-BE49-F238E27FC236}">
                <a16:creationId xmlns:a16="http://schemas.microsoft.com/office/drawing/2014/main" id="{42FBF3C8-72DA-2AE3-652E-69E289B38DAE}"/>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25" name="object 11">
            <a:extLst>
              <a:ext uri="{FF2B5EF4-FFF2-40B4-BE49-F238E27FC236}">
                <a16:creationId xmlns:a16="http://schemas.microsoft.com/office/drawing/2014/main" id="{F0000C1D-9AAA-E89C-210B-0212A2F736B8}"/>
              </a:ext>
            </a:extLst>
          </p:cNvPr>
          <p:cNvSpPr txBox="1"/>
          <p:nvPr/>
        </p:nvSpPr>
        <p:spPr>
          <a:xfrm>
            <a:off x="2165666"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30" name="Curved Connector 29">
            <a:extLst>
              <a:ext uri="{FF2B5EF4-FFF2-40B4-BE49-F238E27FC236}">
                <a16:creationId xmlns:a16="http://schemas.microsoft.com/office/drawing/2014/main" id="{1B9F5F9B-DC09-4414-1E8D-A910C0555F58}"/>
              </a:ext>
            </a:extLst>
          </p:cNvPr>
          <p:cNvCxnSpPr>
            <a:cxnSpLocks/>
            <a:stCxn id="6" idx="2"/>
            <a:endCxn id="25" idx="0"/>
          </p:cNvCxnSpPr>
          <p:nvPr/>
        </p:nvCxnSpPr>
        <p:spPr>
          <a:xfrm rot="5400000">
            <a:off x="2158395"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DCAD4E7-CB28-E65F-8147-CCBBB26D7E6E}"/>
              </a:ext>
            </a:extLst>
          </p:cNvPr>
          <p:cNvSpPr/>
          <p:nvPr/>
        </p:nvSpPr>
        <p:spPr>
          <a:xfrm>
            <a:off x="2165666"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2" name="Rectangle 31">
            <a:extLst>
              <a:ext uri="{FF2B5EF4-FFF2-40B4-BE49-F238E27FC236}">
                <a16:creationId xmlns:a16="http://schemas.microsoft.com/office/drawing/2014/main" id="{5EB9C6D4-A513-5EC7-6CCB-2EA4CFE9DBF4}"/>
              </a:ext>
            </a:extLst>
          </p:cNvPr>
          <p:cNvSpPr/>
          <p:nvPr/>
        </p:nvSpPr>
        <p:spPr>
          <a:xfrm>
            <a:off x="299491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3" name="Rectangle 32">
            <a:extLst>
              <a:ext uri="{FF2B5EF4-FFF2-40B4-BE49-F238E27FC236}">
                <a16:creationId xmlns:a16="http://schemas.microsoft.com/office/drawing/2014/main" id="{68F34219-5370-7FEA-E2C3-2A149D0ABA91}"/>
              </a:ext>
            </a:extLst>
          </p:cNvPr>
          <p:cNvSpPr/>
          <p:nvPr/>
        </p:nvSpPr>
        <p:spPr>
          <a:xfrm>
            <a:off x="3918657"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4" name="Rectangle 33">
            <a:extLst>
              <a:ext uri="{FF2B5EF4-FFF2-40B4-BE49-F238E27FC236}">
                <a16:creationId xmlns:a16="http://schemas.microsoft.com/office/drawing/2014/main" id="{DD2EA24B-FE57-9120-84C6-7CC56FF38E45}"/>
              </a:ext>
            </a:extLst>
          </p:cNvPr>
          <p:cNvSpPr/>
          <p:nvPr/>
        </p:nvSpPr>
        <p:spPr>
          <a:xfrm>
            <a:off x="488730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AE26337-DADC-6028-F7CB-2E7D0CEA24F3}"/>
                  </a:ext>
                </a:extLst>
              </p:cNvPr>
              <p:cNvSpPr txBox="1"/>
              <p:nvPr/>
            </p:nvSpPr>
            <p:spPr>
              <a:xfrm>
                <a:off x="5624141" y="3070559"/>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 </m:t>
                      </m:r>
                      <m:r>
                        <m:rPr>
                          <m:sty m:val="p"/>
                        </m:rPr>
                        <a:rPr lang="en-US" sz="3200" smtClean="0">
                          <a:solidFill>
                            <a:srgbClr val="0006C7"/>
                          </a:solidFill>
                          <a:latin typeface="Cambria Math" panose="02040503050406030204" pitchFamily="18" charset="0"/>
                        </a:rPr>
                        <m:t>Θ</m:t>
                      </m:r>
                      <m:r>
                        <a:rPr lang="en-US" sz="3200" smtClean="0">
                          <a:latin typeface="Cambria Math" panose="02040503050406030204" pitchFamily="18" charset="0"/>
                        </a:rPr>
                        <m:t>)</m:t>
                      </m:r>
                    </m:oMath>
                  </m:oMathPara>
                </a14:m>
                <a:endParaRPr lang="en-US" sz="3200" dirty="0">
                  <a:latin typeface="Corbel" panose="020B0503020204020204" pitchFamily="34" charset="0"/>
                </a:endParaRPr>
              </a:p>
            </p:txBody>
          </p:sp>
        </mc:Choice>
        <mc:Fallback xmlns="">
          <p:sp>
            <p:nvSpPr>
              <p:cNvPr id="39" name="TextBox 38">
                <a:extLst>
                  <a:ext uri="{FF2B5EF4-FFF2-40B4-BE49-F238E27FC236}">
                    <a16:creationId xmlns:a16="http://schemas.microsoft.com/office/drawing/2014/main" id="{DAE26337-DADC-6028-F7CB-2E7D0CEA24F3}"/>
                  </a:ext>
                </a:extLst>
              </p:cNvPr>
              <p:cNvSpPr txBox="1">
                <a:spLocks noRot="1" noChangeAspect="1" noMove="1" noResize="1" noEditPoints="1" noAdjustHandles="1" noChangeArrowheads="1" noChangeShapeType="1" noTextEdit="1"/>
              </p:cNvSpPr>
              <p:nvPr/>
            </p:nvSpPr>
            <p:spPr>
              <a:xfrm>
                <a:off x="5624141" y="3070559"/>
                <a:ext cx="627074" cy="492443"/>
              </a:xfrm>
              <a:prstGeom prst="rect">
                <a:avLst/>
              </a:prstGeom>
              <a:blipFill>
                <a:blip r:embed="rId2"/>
                <a:stretch>
                  <a:fillRect l="-6000" t="-2500" r="-26000" b="-35000"/>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9593F31-247D-8006-E6DF-A6F75A365014}"/>
              </a:ext>
            </a:extLst>
          </p:cNvPr>
          <p:cNvCxnSpPr>
            <a:cxnSpLocks/>
            <a:stCxn id="32" idx="2"/>
            <a:endCxn id="14" idx="0"/>
          </p:cNvCxnSpPr>
          <p:nvPr/>
        </p:nvCxnSpPr>
        <p:spPr>
          <a:xfrm rot="5400000">
            <a:off x="2987648"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4910F773-5BF7-A3D0-5FEC-E9D17924F6CE}"/>
              </a:ext>
            </a:extLst>
          </p:cNvPr>
          <p:cNvCxnSpPr>
            <a:cxnSpLocks/>
            <a:stCxn id="33" idx="2"/>
            <a:endCxn id="13" idx="0"/>
          </p:cNvCxnSpPr>
          <p:nvPr/>
        </p:nvCxnSpPr>
        <p:spPr>
          <a:xfrm rot="16200000" flipH="1">
            <a:off x="3908299" y="3763263"/>
            <a:ext cx="621307" cy="1"/>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48592BC-A5EB-C3F3-D7DC-4E54BD39ED2A}"/>
              </a:ext>
            </a:extLst>
          </p:cNvPr>
          <p:cNvCxnSpPr>
            <a:cxnSpLocks/>
            <a:stCxn id="34" idx="2"/>
            <a:endCxn id="12" idx="0"/>
          </p:cNvCxnSpPr>
          <p:nvPr/>
        </p:nvCxnSpPr>
        <p:spPr>
          <a:xfrm rot="5400000">
            <a:off x="4868509" y="3763394"/>
            <a:ext cx="629878" cy="8312"/>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bject 16">
            <a:extLst>
              <a:ext uri="{FF2B5EF4-FFF2-40B4-BE49-F238E27FC236}">
                <a16:creationId xmlns:a16="http://schemas.microsoft.com/office/drawing/2014/main" id="{309547D8-86E6-9C8E-69FF-C57204ADD227}"/>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3" name="TextBox 52">
            <a:extLst>
              <a:ext uri="{FF2B5EF4-FFF2-40B4-BE49-F238E27FC236}">
                <a16:creationId xmlns:a16="http://schemas.microsoft.com/office/drawing/2014/main" id="{DD3B1CD3-1C8D-E3B2-2E7E-3942C2651905}"/>
              </a:ext>
            </a:extLst>
          </p:cNvPr>
          <p:cNvSpPr txBox="1"/>
          <p:nvPr/>
        </p:nvSpPr>
        <p:spPr>
          <a:xfrm>
            <a:off x="2906847" y="3623985"/>
            <a:ext cx="1713375" cy="307777"/>
          </a:xfrm>
          <a:prstGeom prst="rect">
            <a:avLst/>
          </a:prstGeom>
          <a:noFill/>
        </p:spPr>
        <p:txBody>
          <a:bodyPr wrap="square">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54" name="Rounded Rectangular Callout 53">
            <a:extLst>
              <a:ext uri="{FF2B5EF4-FFF2-40B4-BE49-F238E27FC236}">
                <a16:creationId xmlns:a16="http://schemas.microsoft.com/office/drawing/2014/main" id="{5663F002-0D23-1DC7-BEE3-263EA9978632}"/>
              </a:ext>
            </a:extLst>
          </p:cNvPr>
          <p:cNvSpPr/>
          <p:nvPr/>
        </p:nvSpPr>
        <p:spPr>
          <a:xfrm>
            <a:off x="4599095" y="2477129"/>
            <a:ext cx="1860737" cy="549668"/>
          </a:xfrm>
          <a:prstGeom prst="wedgeRoundRectCallout">
            <a:avLst>
              <a:gd name="adj1" fmla="val 20972"/>
              <a:gd name="adj2" fmla="val 657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Trainable parameters of neural network </a:t>
            </a:r>
          </a:p>
        </p:txBody>
      </p:sp>
      <p:pic>
        <p:nvPicPr>
          <p:cNvPr id="57" name="Picture 2" descr="Word frequency in titles of all articles with Frequency &gt;= 10 Figure 2... |  Download Scientific Diagram">
            <a:extLst>
              <a:ext uri="{FF2B5EF4-FFF2-40B4-BE49-F238E27FC236}">
                <a16:creationId xmlns:a16="http://schemas.microsoft.com/office/drawing/2014/main" id="{6AF7D0C2-94B8-71A7-1E53-6E06ADD767F7}"/>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7439037" y="2715768"/>
            <a:ext cx="1650003" cy="147368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949FCE7-8DC4-E8D2-C066-EDB30B3CB653}"/>
              </a:ext>
            </a:extLst>
          </p:cNvPr>
          <p:cNvSpPr txBox="1"/>
          <p:nvPr/>
        </p:nvSpPr>
        <p:spPr>
          <a:xfrm>
            <a:off x="7219077" y="2302333"/>
            <a:ext cx="1848307"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robs over vocabulary</a:t>
            </a:r>
          </a:p>
        </p:txBody>
      </p:sp>
      <p:sp>
        <p:nvSpPr>
          <p:cNvPr id="59" name="TextBox 58">
            <a:extLst>
              <a:ext uri="{FF2B5EF4-FFF2-40B4-BE49-F238E27FC236}">
                <a16:creationId xmlns:a16="http://schemas.microsoft.com/office/drawing/2014/main" id="{3AB93308-28F7-23E4-49E5-F889A26F62E8}"/>
              </a:ext>
            </a:extLst>
          </p:cNvPr>
          <p:cNvSpPr txBox="1"/>
          <p:nvPr/>
        </p:nvSpPr>
        <p:spPr>
          <a:xfrm>
            <a:off x="6608833" y="2632865"/>
            <a:ext cx="953286" cy="1673535"/>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solidFill>
                  <a:srgbClr val="C00000"/>
                </a:solidFill>
                <a:latin typeface="Consolas" panose="020B0609020204030204" pitchFamily="49" charset="0"/>
                <a:cs typeface="Consolas" panose="020B0609020204030204" pitchFamily="49" charset="0"/>
              </a:rPr>
              <a:t>into</a:t>
            </a:r>
          </a:p>
          <a:p>
            <a:pPr algn="r">
              <a:lnSpc>
                <a:spcPct val="150000"/>
              </a:lnSpc>
            </a:pPr>
            <a:r>
              <a:rPr lang="en-US" dirty="0">
                <a:latin typeface="Consolas" panose="020B0609020204030204" pitchFamily="49" charset="0"/>
                <a:cs typeface="Consolas" panose="020B0609020204030204" pitchFamily="49" charset="0"/>
              </a:rPr>
              <a:t>ant</a:t>
            </a:r>
          </a:p>
          <a:p>
            <a:pPr algn="r">
              <a:lnSpc>
                <a:spcPct val="150000"/>
              </a:lnSpc>
            </a:pPr>
            <a:r>
              <a:rPr lang="en-US" dirty="0">
                <a:latin typeface="Consolas" panose="020B0609020204030204" pitchFamily="49" charset="0"/>
                <a:cs typeface="Consolas" panose="020B0609020204030204" pitchFamily="49" charset="0"/>
              </a:rPr>
              <a:t>chair</a:t>
            </a:r>
          </a:p>
        </p:txBody>
      </p:sp>
      <p:sp>
        <p:nvSpPr>
          <p:cNvPr id="60" name="Right Arrow 59">
            <a:extLst>
              <a:ext uri="{FF2B5EF4-FFF2-40B4-BE49-F238E27FC236}">
                <a16:creationId xmlns:a16="http://schemas.microsoft.com/office/drawing/2014/main" id="{B9F8540A-3473-597A-2691-F34FD21D9BE2}"/>
              </a:ext>
            </a:extLst>
          </p:cNvPr>
          <p:cNvSpPr/>
          <p:nvPr/>
        </p:nvSpPr>
        <p:spPr>
          <a:xfrm>
            <a:off x="6284185" y="3167148"/>
            <a:ext cx="553302" cy="387550"/>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6" name="TextBox 65">
            <a:extLst>
              <a:ext uri="{FF2B5EF4-FFF2-40B4-BE49-F238E27FC236}">
                <a16:creationId xmlns:a16="http://schemas.microsoft.com/office/drawing/2014/main" id="{C43694A1-60A6-BF65-0B45-951BAA1ED5B8}"/>
              </a:ext>
            </a:extLst>
          </p:cNvPr>
          <p:cNvSpPr txBox="1"/>
          <p:nvPr/>
        </p:nvSpPr>
        <p:spPr>
          <a:xfrm>
            <a:off x="1381655" y="4855675"/>
            <a:ext cx="6166929" cy="253916"/>
          </a:xfrm>
          <a:prstGeom prst="rect">
            <a:avLst/>
          </a:prstGeom>
          <a:noFill/>
        </p:spPr>
        <p:txBody>
          <a:bodyPr wrap="square" rtlCol="0">
            <a:spAutoFit/>
          </a:bodyPr>
          <a:lstStyle/>
          <a:p>
            <a:pPr algn="ctr"/>
            <a:r>
              <a:rPr lang="en-US" sz="1050" dirty="0">
                <a:latin typeface="Corbel" panose="020B0503020204020204" pitchFamily="34" charset="0"/>
              </a:rPr>
              <a:t>[</a:t>
            </a:r>
            <a:r>
              <a:rPr lang="en-US" sz="1050" dirty="0" err="1">
                <a:latin typeface="Corbel" panose="020B0503020204020204" pitchFamily="34" charset="0"/>
              </a:rPr>
              <a:t>Bengio</a:t>
            </a:r>
            <a:r>
              <a:rPr lang="en-US" sz="1050" dirty="0">
                <a:latin typeface="Corbel" panose="020B0503020204020204" pitchFamily="34" charset="0"/>
              </a:rPr>
              <a:t> et al. 2003]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A9B6B7-87E7-F03B-93B5-88C6790A6C9F}"/>
                  </a:ext>
                </a:extLst>
              </p:cNvPr>
              <p:cNvSpPr txBox="1"/>
              <p:nvPr/>
            </p:nvSpPr>
            <p:spPr>
              <a:xfrm>
                <a:off x="1470627" y="3068362"/>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r>
                        <a:rPr lang="en-US" sz="3200" smtClean="0">
                          <a:latin typeface="Cambria Math" panose="02040503050406030204" pitchFamily="18" charset="0"/>
                        </a:rPr>
                        <m:t> (</m:t>
                      </m:r>
                    </m:oMath>
                  </m:oMathPara>
                </a14:m>
                <a:endParaRPr lang="en-US" sz="3200" dirty="0">
                  <a:latin typeface="Corbel" panose="020B0503020204020204" pitchFamily="34" charset="0"/>
                </a:endParaRPr>
              </a:p>
            </p:txBody>
          </p:sp>
        </mc:Choice>
        <mc:Fallback xmlns="">
          <p:sp>
            <p:nvSpPr>
              <p:cNvPr id="3" name="TextBox 2">
                <a:extLst>
                  <a:ext uri="{FF2B5EF4-FFF2-40B4-BE49-F238E27FC236}">
                    <a16:creationId xmlns:a16="http://schemas.microsoft.com/office/drawing/2014/main" id="{60A9B6B7-87E7-F03B-93B5-88C6790A6C9F}"/>
                  </a:ext>
                </a:extLst>
              </p:cNvPr>
              <p:cNvSpPr txBox="1">
                <a:spLocks noRot="1" noChangeAspect="1" noMove="1" noResize="1" noEditPoints="1" noAdjustHandles="1" noChangeArrowheads="1" noChangeShapeType="1" noTextEdit="1"/>
              </p:cNvSpPr>
              <p:nvPr/>
            </p:nvSpPr>
            <p:spPr>
              <a:xfrm>
                <a:off x="1470627" y="3068362"/>
                <a:ext cx="627074" cy="492443"/>
              </a:xfrm>
              <a:prstGeom prst="rect">
                <a:avLst/>
              </a:prstGeom>
              <a:blipFill>
                <a:blip r:embed="rId5"/>
                <a:stretch>
                  <a:fillRect l="-17647" t="-7500" r="-19608" b="-35000"/>
                </a:stretch>
              </a:blipFill>
            </p:spPr>
            <p:txBody>
              <a:bodyPr/>
              <a:lstStyle/>
              <a:p>
                <a:r>
                  <a:rPr lang="en-US">
                    <a:noFill/>
                  </a:rPr>
                  <a:t> </a:t>
                </a:r>
              </a:p>
            </p:txBody>
          </p:sp>
        </mc:Fallback>
      </mc:AlternateContent>
      <p:sp>
        <p:nvSpPr>
          <p:cNvPr id="4" name="Rounded Rectangular Callout 3">
            <a:extLst>
              <a:ext uri="{FF2B5EF4-FFF2-40B4-BE49-F238E27FC236}">
                <a16:creationId xmlns:a16="http://schemas.microsoft.com/office/drawing/2014/main" id="{003BEDC8-0A57-B190-FA19-5F24EA6DCA85}"/>
              </a:ext>
            </a:extLst>
          </p:cNvPr>
          <p:cNvSpPr/>
          <p:nvPr/>
        </p:nvSpPr>
        <p:spPr>
          <a:xfrm>
            <a:off x="229320" y="2202528"/>
            <a:ext cx="2409026" cy="882200"/>
          </a:xfrm>
          <a:prstGeom prst="wedgeRoundRectCallout">
            <a:avLst>
              <a:gd name="adj1" fmla="val -8181"/>
              <a:gd name="adj2" fmla="val 634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ahoma" panose="020B0604030504040204" pitchFamily="34" charset="0"/>
                <a:ea typeface="Tahoma" panose="020B0604030504040204" pitchFamily="34" charset="0"/>
                <a:cs typeface="Tahoma" panose="020B0604030504040204" pitchFamily="34" charset="0"/>
              </a:rPr>
              <a:t>How do you build this function? </a:t>
            </a:r>
          </a:p>
        </p:txBody>
      </p:sp>
      <p:sp>
        <p:nvSpPr>
          <p:cNvPr id="5" name="Rounded Rectangular Callout 4">
            <a:extLst>
              <a:ext uri="{FF2B5EF4-FFF2-40B4-BE49-F238E27FC236}">
                <a16:creationId xmlns:a16="http://schemas.microsoft.com/office/drawing/2014/main" id="{3E4D52A2-6CFF-EBF9-8DC9-3C5C5E447C83}"/>
              </a:ext>
            </a:extLst>
          </p:cNvPr>
          <p:cNvSpPr/>
          <p:nvPr/>
        </p:nvSpPr>
        <p:spPr>
          <a:xfrm>
            <a:off x="234805" y="3772409"/>
            <a:ext cx="2409026" cy="882200"/>
          </a:xfrm>
          <a:prstGeom prst="wedgeRoundRectCallout">
            <a:avLst>
              <a:gd name="adj1" fmla="val -7839"/>
              <a:gd name="adj2" fmla="val -672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ahoma" panose="020B0604030504040204" pitchFamily="34" charset="0"/>
                <a:ea typeface="Tahoma" panose="020B0604030504040204" pitchFamily="34" charset="0"/>
                <a:cs typeface="Tahoma" panose="020B0604030504040204" pitchFamily="34" charset="0"/>
              </a:rPr>
              <a:t>Neural Networks for rescue! </a:t>
            </a:r>
          </a:p>
        </p:txBody>
      </p:sp>
    </p:spTree>
    <p:extLst>
      <p:ext uri="{BB962C8B-B14F-4D97-AF65-F5344CB8AC3E}">
        <p14:creationId xmlns:p14="http://schemas.microsoft.com/office/powerpoint/2010/main" val="3583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CF30-9A59-2D87-F225-BE56F37699B0}"/>
              </a:ext>
            </a:extLst>
          </p:cNvPr>
          <p:cNvSpPr>
            <a:spLocks noGrp="1"/>
          </p:cNvSpPr>
          <p:nvPr>
            <p:ph type="title"/>
          </p:nvPr>
        </p:nvSpPr>
        <p:spPr/>
        <p:txBody>
          <a:bodyPr/>
          <a:lstStyle/>
          <a:p>
            <a:r>
              <a:rPr lang="en" sz="2800" dirty="0"/>
              <a:t>From Counting (N-Gram) to Neural Models</a:t>
            </a:r>
            <a:endParaRPr lang="en-US" sz="2800" dirty="0"/>
          </a:p>
        </p:txBody>
      </p:sp>
      <p:sp>
        <p:nvSpPr>
          <p:cNvPr id="3" name="Text Placeholder 2">
            <a:extLst>
              <a:ext uri="{FF2B5EF4-FFF2-40B4-BE49-F238E27FC236}">
                <a16:creationId xmlns:a16="http://schemas.microsoft.com/office/drawing/2014/main" id="{A1DCB697-0623-A1D7-373B-A56B68D8E6DC}"/>
              </a:ext>
            </a:extLst>
          </p:cNvPr>
          <p:cNvSpPr>
            <a:spLocks noGrp="1"/>
          </p:cNvSpPr>
          <p:nvPr>
            <p:ph type="body" sz="quarter" idx="16"/>
          </p:nvPr>
        </p:nvSpPr>
        <p:spPr/>
        <p:txBody>
          <a:bodyPr/>
          <a:lstStyle/>
          <a:p>
            <a:pPr marL="457200" indent="-342900">
              <a:spcBef>
                <a:spcPts val="0"/>
              </a:spcBef>
              <a:buSzPts val="1800"/>
              <a:buFont typeface="Arial" panose="020B0604020202020204" pitchFamily="34" charset="0"/>
              <a:buChar char="●"/>
            </a:pPr>
            <a:r>
              <a:rPr lang="en" dirty="0"/>
              <a:t>n-gram models of text generation </a:t>
            </a:r>
            <a:r>
              <a:rPr lang="en" sz="1400" dirty="0">
                <a:solidFill>
                  <a:schemeClr val="bg1">
                    <a:lumMod val="50000"/>
                  </a:schemeClr>
                </a:solidFill>
              </a:rPr>
              <a:t>[</a:t>
            </a:r>
            <a:r>
              <a:rPr lang="en-US" sz="1400" dirty="0">
                <a:solidFill>
                  <a:schemeClr val="bg1">
                    <a:lumMod val="50000"/>
                  </a:schemeClr>
                </a:solidFill>
              </a:rPr>
              <a:t>Jelinek+ 1980’s, …]</a:t>
            </a:r>
            <a:endParaRPr lang="en" dirty="0"/>
          </a:p>
          <a:p>
            <a:pPr marL="914400" lvl="1" indent="-342900">
              <a:spcBef>
                <a:spcPts val="0"/>
              </a:spcBef>
              <a:buSzPts val="1800"/>
              <a:buChar char="●"/>
            </a:pPr>
            <a:r>
              <a:rPr lang="en" dirty="0"/>
              <a:t>Applications: Speech Recognition, Machine Translation</a:t>
            </a:r>
            <a:br>
              <a:rPr lang="en" dirty="0"/>
            </a:br>
            <a:endParaRPr lang="en" dirty="0"/>
          </a:p>
          <a:p>
            <a:pPr marL="457200" indent="-342900">
              <a:spcBef>
                <a:spcPts val="0"/>
              </a:spcBef>
              <a:buSzPts val="1800"/>
              <a:buChar char="●"/>
            </a:pPr>
            <a:r>
              <a:rPr lang="en" dirty="0"/>
              <a:t>“Shallow” statistical/neural language models (2000’s) </a:t>
            </a:r>
            <a:r>
              <a:rPr lang="en"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+ 1999 &amp; 2001, …]</a:t>
            </a:r>
            <a:endParaRPr lang="en" dirty="0">
              <a:solidFill>
                <a:schemeClr val="bg1">
                  <a:lumMod val="50000"/>
                </a:schemeClr>
              </a:solidFill>
            </a:endParaRPr>
          </a:p>
          <a:p>
            <a:endParaRPr lang="en-US" dirty="0"/>
          </a:p>
        </p:txBody>
      </p:sp>
      <p:pic>
        <p:nvPicPr>
          <p:cNvPr id="4" name="Picture 3" descr="A picture containing text&#10;&#10;Description automatically generated">
            <a:extLst>
              <a:ext uri="{FF2B5EF4-FFF2-40B4-BE49-F238E27FC236}">
                <a16:creationId xmlns:a16="http://schemas.microsoft.com/office/drawing/2014/main" id="{537D5147-BD71-6E19-DF46-C1972B64C915}"/>
              </a:ext>
            </a:extLst>
          </p:cNvPr>
          <p:cNvPicPr>
            <a:picLocks noChangeAspect="1"/>
          </p:cNvPicPr>
          <p:nvPr/>
        </p:nvPicPr>
        <p:blipFill>
          <a:blip r:embed="rId2"/>
          <a:stretch>
            <a:fillRect/>
          </a:stretch>
        </p:blipFill>
        <p:spPr>
          <a:xfrm>
            <a:off x="1517903" y="2617190"/>
            <a:ext cx="5642681" cy="2150073"/>
          </a:xfrm>
          <a:prstGeom prst="rect">
            <a:avLst/>
          </a:prstGeom>
        </p:spPr>
      </p:pic>
      <p:sp>
        <p:nvSpPr>
          <p:cNvPr id="5" name="Google Shape;312;p51">
            <a:extLst>
              <a:ext uri="{FF2B5EF4-FFF2-40B4-BE49-F238E27FC236}">
                <a16:creationId xmlns:a16="http://schemas.microsoft.com/office/drawing/2014/main" id="{429074D0-1C0C-30A8-52BB-C6ECE72EECF2}"/>
              </a:ext>
            </a:extLst>
          </p:cNvPr>
          <p:cNvSpPr txBox="1"/>
          <p:nvPr/>
        </p:nvSpPr>
        <p:spPr>
          <a:xfrm>
            <a:off x="573456" y="2974115"/>
            <a:ext cx="147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err="1">
                <a:latin typeface="Corbel" panose="020B0503020204020204" pitchFamily="34" charset="0"/>
                <a:ea typeface="Source Sans Pro"/>
                <a:cs typeface="Source Sans Pro"/>
                <a:sym typeface="Source Sans Pro"/>
              </a:rPr>
              <a:t>NeurIPS</a:t>
            </a:r>
            <a:r>
              <a:rPr lang="en" dirty="0">
                <a:latin typeface="Corbel" panose="020B0503020204020204" pitchFamily="34" charset="0"/>
                <a:ea typeface="Source Sans Pro"/>
                <a:cs typeface="Source Sans Pro"/>
                <a:sym typeface="Source Sans Pro"/>
              </a:rPr>
              <a:t> 2000</a:t>
            </a:r>
            <a:endParaRPr dirty="0">
              <a:latin typeface="Corbel" panose="020B0503020204020204" pitchFamily="34" charset="0"/>
              <a:ea typeface="Source Sans Pro"/>
              <a:cs typeface="Source Sans Pro"/>
              <a:sym typeface="Source Sans Pro"/>
            </a:endParaRPr>
          </a:p>
        </p:txBody>
      </p:sp>
    </p:spTree>
    <p:extLst>
      <p:ext uri="{BB962C8B-B14F-4D97-AF65-F5344CB8AC3E}">
        <p14:creationId xmlns:p14="http://schemas.microsoft.com/office/powerpoint/2010/main" val="3144181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7F4B-4BAA-E746-DF47-AEA7A534B59A}"/>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D3D1F2F6-1707-9AFB-A7BD-AF7FE5E15D05}"/>
              </a:ext>
            </a:extLst>
          </p:cNvPr>
          <p:cNvSpPr>
            <a:spLocks noGrp="1"/>
          </p:cNvSpPr>
          <p:nvPr>
            <p:ph type="body" sz="quarter" idx="16"/>
          </p:nvPr>
        </p:nvSpPr>
        <p:spPr>
          <a:xfrm>
            <a:off x="533919" y="1390650"/>
            <a:ext cx="8085415" cy="3239102"/>
          </a:xfrm>
        </p:spPr>
        <p:txBody>
          <a:bodyPr>
            <a:normAutofit fontScale="85000" lnSpcReduction="20000"/>
          </a:bodyPr>
          <a:lstStyle/>
          <a:p>
            <a:pPr>
              <a:lnSpc>
                <a:spcPct val="150000"/>
              </a:lnSpc>
            </a:pPr>
            <a:r>
              <a:rPr lang="en-US" dirty="0">
                <a:solidFill>
                  <a:srgbClr val="C00000"/>
                </a:solidFill>
              </a:rPr>
              <a:t>Language Modeling (LM)</a:t>
            </a:r>
            <a:r>
              <a:rPr lang="en-US" dirty="0"/>
              <a:t>, a useful predictive objective for language</a:t>
            </a:r>
          </a:p>
          <a:p>
            <a:pPr>
              <a:lnSpc>
                <a:spcPct val="150000"/>
              </a:lnSpc>
            </a:pPr>
            <a:r>
              <a:rPr lang="en-US" dirty="0">
                <a:solidFill>
                  <a:srgbClr val="C00000"/>
                </a:solidFill>
              </a:rPr>
              <a:t>Perplexity</a:t>
            </a:r>
            <a:r>
              <a:rPr lang="en-US" dirty="0"/>
              <a:t>, a measure of an LM’s predictive ability</a:t>
            </a:r>
          </a:p>
          <a:p>
            <a:pPr>
              <a:lnSpc>
                <a:spcPct val="150000"/>
              </a:lnSpc>
            </a:pPr>
            <a:r>
              <a:rPr lang="en-US" dirty="0">
                <a:solidFill>
                  <a:srgbClr val="C00000"/>
                </a:solidFill>
              </a:rPr>
              <a:t>N-gram models</a:t>
            </a:r>
            <a:r>
              <a:rPr lang="en-US" dirty="0"/>
              <a:t> (~1980 to early 2000’s), </a:t>
            </a:r>
          </a:p>
          <a:p>
            <a:pPr lvl="1">
              <a:lnSpc>
                <a:spcPct val="150000"/>
              </a:lnSpc>
            </a:pPr>
            <a:r>
              <a:rPr lang="en-US" dirty="0"/>
              <a:t>Early instances of LMs </a:t>
            </a:r>
          </a:p>
          <a:p>
            <a:pPr lvl="1">
              <a:lnSpc>
                <a:spcPct val="150000"/>
              </a:lnSpc>
            </a:pPr>
            <a:r>
              <a:rPr lang="en-US" dirty="0"/>
              <a:t>Difficult to scale to large window sizes </a:t>
            </a:r>
          </a:p>
          <a:p>
            <a:pPr>
              <a:lnSpc>
                <a:spcPct val="150000"/>
              </a:lnSpc>
            </a:pPr>
            <a:r>
              <a:rPr lang="en-US" dirty="0">
                <a:solidFill>
                  <a:srgbClr val="C00000"/>
                </a:solidFill>
              </a:rPr>
              <a:t>Shallow neural LMs </a:t>
            </a:r>
            <a:r>
              <a:rPr lang="en-US" dirty="0"/>
              <a:t>(early and mid-2000’s), </a:t>
            </a:r>
          </a:p>
          <a:p>
            <a:pPr lvl="1">
              <a:lnSpc>
                <a:spcPct val="150000"/>
              </a:lnSpc>
            </a:pPr>
            <a:r>
              <a:rPr lang="en-US" dirty="0"/>
              <a:t>These will be effective predictive models based on feed-forward networks </a:t>
            </a:r>
          </a:p>
          <a:p>
            <a:pPr>
              <a:lnSpc>
                <a:spcPct val="150000"/>
              </a:lnSpc>
            </a:pPr>
            <a:r>
              <a:rPr lang="en-US" dirty="0">
                <a:solidFill>
                  <a:srgbClr val="C00000"/>
                </a:solidFill>
              </a:rPr>
              <a:t>Recurrent neural LMs </a:t>
            </a:r>
            <a:r>
              <a:rPr lang="en-US" dirty="0"/>
              <a:t>(2010s), </a:t>
            </a:r>
          </a:p>
          <a:p>
            <a:pPr lvl="1">
              <a:lnSpc>
                <a:spcPct val="150000"/>
              </a:lnSpc>
            </a:pPr>
            <a:r>
              <a:rPr lang="en-US" dirty="0"/>
              <a:t>Compact models used recursively </a:t>
            </a:r>
          </a:p>
        </p:txBody>
      </p:sp>
    </p:spTree>
    <p:extLst>
      <p:ext uri="{BB962C8B-B14F-4D97-AF65-F5344CB8AC3E}">
        <p14:creationId xmlns:p14="http://schemas.microsoft.com/office/powerpoint/2010/main" val="304894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nchor="ctr"/>
          <a:lstStyle/>
          <a:p>
            <a:pPr algn="ctr"/>
            <a:r>
              <a:rPr lang="en-US" sz="8800" dirty="0"/>
              <a:t>Self-Attention </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40370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normAutofit/>
          </a:bodyPr>
          <a:lstStyle/>
          <a:p>
            <a:r>
              <a:rPr lang="en-US" altLang="zh-TW" dirty="0"/>
              <a:t>Self-Attention </a:t>
            </a:r>
            <a:endParaRPr lang="zh-TW" altLang="en-US" dirty="0"/>
          </a:p>
        </p:txBody>
      </p:sp>
      <p:sp>
        <p:nvSpPr>
          <p:cNvPr id="76" name="Text Placeholder 75">
            <a:extLst>
              <a:ext uri="{FF2B5EF4-FFF2-40B4-BE49-F238E27FC236}">
                <a16:creationId xmlns:a16="http://schemas.microsoft.com/office/drawing/2014/main" id="{FE11F6A6-F731-DD0D-AB82-EFEABD6DB9F0}"/>
              </a:ext>
            </a:extLst>
          </p:cNvPr>
          <p:cNvSpPr>
            <a:spLocks noGrp="1"/>
          </p:cNvSpPr>
          <p:nvPr>
            <p:ph type="body" sz="quarter" idx="16"/>
          </p:nvPr>
        </p:nvSpPr>
        <p:spPr/>
        <p:txBody>
          <a:bodyPr/>
          <a:lstStyle/>
          <a:p>
            <a:endParaRPr lang="en-US"/>
          </a:p>
        </p:txBody>
      </p:sp>
      <p:sp>
        <p:nvSpPr>
          <p:cNvPr id="3" name="Slide Number Placeholder 2">
            <a:extLst>
              <a:ext uri="{FF2B5EF4-FFF2-40B4-BE49-F238E27FC236}">
                <a16:creationId xmlns:a16="http://schemas.microsoft.com/office/drawing/2014/main" id="{642E07AD-EAFF-3752-CFC7-436A23CDC15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74</a:t>
            </a:fld>
            <a:endParaRPr lang="en-US" dirty="0"/>
          </a:p>
        </p:txBody>
      </p:sp>
      <p:sp>
        <p:nvSpPr>
          <p:cNvPr id="4" name="矩形: 圓角 3">
            <a:extLst>
              <a:ext uri="{FF2B5EF4-FFF2-40B4-BE49-F238E27FC236}">
                <a16:creationId xmlns:a16="http://schemas.microsoft.com/office/drawing/2014/main" id="{3E9250DF-67B9-43FE-BC69-D7093EC1DF49}"/>
              </a:ext>
            </a:extLst>
          </p:cNvPr>
          <p:cNvSpPr/>
          <p:nvPr/>
        </p:nvSpPr>
        <p:spPr>
          <a:xfrm>
            <a:off x="1282417" y="2352642"/>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 name="矩形 4">
            <a:extLst>
              <a:ext uri="{FF2B5EF4-FFF2-40B4-BE49-F238E27FC236}">
                <a16:creationId xmlns:a16="http://schemas.microsoft.com/office/drawing/2014/main" id="{3061AA40-0C40-4145-B10C-584381E759A6}"/>
              </a:ext>
            </a:extLst>
          </p:cNvPr>
          <p:cNvSpPr/>
          <p:nvPr/>
        </p:nvSpPr>
        <p:spPr>
          <a:xfrm>
            <a:off x="1546607" y="2652850"/>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 name="矩形 5">
            <a:extLst>
              <a:ext uri="{FF2B5EF4-FFF2-40B4-BE49-F238E27FC236}">
                <a16:creationId xmlns:a16="http://schemas.microsoft.com/office/drawing/2014/main" id="{2B627B6D-685E-4479-BB18-DD62B8954325}"/>
              </a:ext>
            </a:extLst>
          </p:cNvPr>
          <p:cNvSpPr/>
          <p:nvPr/>
        </p:nvSpPr>
        <p:spPr>
          <a:xfrm>
            <a:off x="2265801"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1906582"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1718588"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2987609"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2628390"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3726287"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3367068"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1892288"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2614096"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3352774"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1553682" y="3716592"/>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7" name="矩形 16">
            <a:extLst>
              <a:ext uri="{FF2B5EF4-FFF2-40B4-BE49-F238E27FC236}">
                <a16:creationId xmlns:a16="http://schemas.microsoft.com/office/drawing/2014/main" id="{59BC3CA3-1964-4507-B412-847DFE907D40}"/>
              </a:ext>
            </a:extLst>
          </p:cNvPr>
          <p:cNvSpPr/>
          <p:nvPr/>
        </p:nvSpPr>
        <p:spPr>
          <a:xfrm>
            <a:off x="2272875"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8" name="矩形 17">
            <a:extLst>
              <a:ext uri="{FF2B5EF4-FFF2-40B4-BE49-F238E27FC236}">
                <a16:creationId xmlns:a16="http://schemas.microsoft.com/office/drawing/2014/main" id="{C5F84609-E44E-4094-B416-6B453341C8D7}"/>
              </a:ext>
            </a:extLst>
          </p:cNvPr>
          <p:cNvSpPr/>
          <p:nvPr/>
        </p:nvSpPr>
        <p:spPr>
          <a:xfrm>
            <a:off x="2994684"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9" name="矩形 18">
            <a:extLst>
              <a:ext uri="{FF2B5EF4-FFF2-40B4-BE49-F238E27FC236}">
                <a16:creationId xmlns:a16="http://schemas.microsoft.com/office/drawing/2014/main" id="{BA6A2A10-0D3C-4280-B698-334BD45EA664}"/>
              </a:ext>
            </a:extLst>
          </p:cNvPr>
          <p:cNvSpPr/>
          <p:nvPr/>
        </p:nvSpPr>
        <p:spPr>
          <a:xfrm>
            <a:off x="3733362"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7798F3A-C081-4CB3-9F2E-374D976ADC92}"/>
                  </a:ext>
                </a:extLst>
              </p:cNvPr>
              <p:cNvSpPr txBox="1"/>
              <p:nvPr/>
            </p:nvSpPr>
            <p:spPr>
              <a:xfrm>
                <a:off x="3639608" y="378221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19">
                <a:extLst>
                  <a:ext uri="{FF2B5EF4-FFF2-40B4-BE49-F238E27FC236}">
                    <a16:creationId xmlns:a16="http://schemas.microsoft.com/office/drawing/2014/main" id="{07798F3A-C081-4CB3-9F2E-374D976ADC92}"/>
                  </a:ext>
                </a:extLst>
              </p:cNvPr>
              <p:cNvSpPr txBox="1">
                <a:spLocks noRot="1" noChangeAspect="1" noMove="1" noResize="1" noEditPoints="1" noAdjustHandles="1" noChangeArrowheads="1" noChangeShapeType="1" noTextEdit="1"/>
              </p:cNvSpPr>
              <p:nvPr/>
            </p:nvSpPr>
            <p:spPr>
              <a:xfrm>
                <a:off x="3639608" y="3782213"/>
                <a:ext cx="53637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E3CD3E3-901D-49C1-A459-29AF2B3F5FB2}"/>
                  </a:ext>
                </a:extLst>
              </p:cNvPr>
              <p:cNvSpPr txBox="1"/>
              <p:nvPr/>
            </p:nvSpPr>
            <p:spPr>
              <a:xfrm>
                <a:off x="2907459" y="378777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1" name="文字方塊 20">
                <a:extLst>
                  <a:ext uri="{FF2B5EF4-FFF2-40B4-BE49-F238E27FC236}">
                    <a16:creationId xmlns:a16="http://schemas.microsoft.com/office/drawing/2014/main" id="{8E3CD3E3-901D-49C1-A459-29AF2B3F5FB2}"/>
                  </a:ext>
                </a:extLst>
              </p:cNvPr>
              <p:cNvSpPr txBox="1">
                <a:spLocks noRot="1" noChangeAspect="1" noMove="1" noResize="1" noEditPoints="1" noAdjustHandles="1" noChangeArrowheads="1" noChangeShapeType="1" noTextEdit="1"/>
              </p:cNvSpPr>
              <p:nvPr/>
            </p:nvSpPr>
            <p:spPr>
              <a:xfrm>
                <a:off x="2907459" y="3787772"/>
                <a:ext cx="53637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1165CE37-B6AC-4A14-BC12-7C2EEC81801B}"/>
                  </a:ext>
                </a:extLst>
              </p:cNvPr>
              <p:cNvSpPr txBox="1"/>
              <p:nvPr/>
            </p:nvSpPr>
            <p:spPr>
              <a:xfrm>
                <a:off x="2185650" y="38022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21">
                <a:extLst>
                  <a:ext uri="{FF2B5EF4-FFF2-40B4-BE49-F238E27FC236}">
                    <a16:creationId xmlns:a16="http://schemas.microsoft.com/office/drawing/2014/main" id="{1165CE37-B6AC-4A14-BC12-7C2EEC81801B}"/>
                  </a:ext>
                </a:extLst>
              </p:cNvPr>
              <p:cNvSpPr txBox="1">
                <a:spLocks noRot="1" noChangeAspect="1" noMove="1" noResize="1" noEditPoints="1" noAdjustHandles="1" noChangeArrowheads="1" noChangeShapeType="1" noTextEdit="1"/>
              </p:cNvSpPr>
              <p:nvPr/>
            </p:nvSpPr>
            <p:spPr>
              <a:xfrm>
                <a:off x="2185650" y="3802273"/>
                <a:ext cx="5363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29F31CE-5C54-408B-A93A-6174B055F120}"/>
                  </a:ext>
                </a:extLst>
              </p:cNvPr>
              <p:cNvSpPr txBox="1"/>
              <p:nvPr/>
            </p:nvSpPr>
            <p:spPr>
              <a:xfrm>
                <a:off x="1480551" y="376853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3" name="文字方塊 22">
                <a:extLst>
                  <a:ext uri="{FF2B5EF4-FFF2-40B4-BE49-F238E27FC236}">
                    <a16:creationId xmlns:a16="http://schemas.microsoft.com/office/drawing/2014/main" id="{729F31CE-5C54-408B-A93A-6174B055F120}"/>
                  </a:ext>
                </a:extLst>
              </p:cNvPr>
              <p:cNvSpPr txBox="1">
                <a:spLocks noRot="1" noChangeAspect="1" noMove="1" noResize="1" noEditPoints="1" noAdjustHandles="1" noChangeArrowheads="1" noChangeShapeType="1" noTextEdit="1"/>
              </p:cNvSpPr>
              <p:nvPr/>
            </p:nvSpPr>
            <p:spPr>
              <a:xfrm>
                <a:off x="1480551" y="3768536"/>
                <a:ext cx="536371" cy="369332"/>
              </a:xfrm>
              <a:prstGeom prst="rect">
                <a:avLst/>
              </a:prstGeom>
              <a:blipFill>
                <a:blip r:embed="rId5"/>
                <a:stretch>
                  <a:fillRect/>
                </a:stretch>
              </a:blipFill>
            </p:spPr>
            <p:txBody>
              <a:bodyPr/>
              <a:lstStyle/>
              <a:p>
                <a:r>
                  <a:rPr 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1552972" y="164495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5" name="矩形 24">
            <a:extLst>
              <a:ext uri="{FF2B5EF4-FFF2-40B4-BE49-F238E27FC236}">
                <a16:creationId xmlns:a16="http://schemas.microsoft.com/office/drawing/2014/main" id="{9BA2E584-D8E6-450E-8D69-AA2E9C347FEB}"/>
              </a:ext>
            </a:extLst>
          </p:cNvPr>
          <p:cNvSpPr/>
          <p:nvPr/>
        </p:nvSpPr>
        <p:spPr>
          <a:xfrm>
            <a:off x="2272165"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6" name="矩形 25">
            <a:extLst>
              <a:ext uri="{FF2B5EF4-FFF2-40B4-BE49-F238E27FC236}">
                <a16:creationId xmlns:a16="http://schemas.microsoft.com/office/drawing/2014/main" id="{63C2A8DD-F3DD-4392-9611-2BC349BF92DC}"/>
              </a:ext>
            </a:extLst>
          </p:cNvPr>
          <p:cNvSpPr/>
          <p:nvPr/>
        </p:nvSpPr>
        <p:spPr>
          <a:xfrm>
            <a:off x="2993973"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7" name="矩形 26">
            <a:extLst>
              <a:ext uri="{FF2B5EF4-FFF2-40B4-BE49-F238E27FC236}">
                <a16:creationId xmlns:a16="http://schemas.microsoft.com/office/drawing/2014/main" id="{453F3093-E03A-4604-85A7-4447BB6DAEDF}"/>
              </a:ext>
            </a:extLst>
          </p:cNvPr>
          <p:cNvSpPr/>
          <p:nvPr/>
        </p:nvSpPr>
        <p:spPr>
          <a:xfrm>
            <a:off x="3732651"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9DA9D49-8AF4-42E6-ACAA-7BBA36A6D27D}"/>
                  </a:ext>
                </a:extLst>
              </p:cNvPr>
              <p:cNvSpPr txBox="1"/>
              <p:nvPr/>
            </p:nvSpPr>
            <p:spPr>
              <a:xfrm>
                <a:off x="3638898" y="171057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27">
                <a:extLst>
                  <a:ext uri="{FF2B5EF4-FFF2-40B4-BE49-F238E27FC236}">
                    <a16:creationId xmlns:a16="http://schemas.microsoft.com/office/drawing/2014/main" id="{79DA9D49-8AF4-42E6-ACAA-7BBA36A6D27D}"/>
                  </a:ext>
                </a:extLst>
              </p:cNvPr>
              <p:cNvSpPr txBox="1">
                <a:spLocks noRot="1" noChangeAspect="1" noMove="1" noResize="1" noEditPoints="1" noAdjustHandles="1" noChangeArrowheads="1" noChangeShapeType="1" noTextEdit="1"/>
              </p:cNvSpPr>
              <p:nvPr/>
            </p:nvSpPr>
            <p:spPr>
              <a:xfrm>
                <a:off x="3638898" y="1710570"/>
                <a:ext cx="53637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2F8E26-D94E-4BC5-9453-1FAA7854E1F2}"/>
                  </a:ext>
                </a:extLst>
              </p:cNvPr>
              <p:cNvSpPr txBox="1"/>
              <p:nvPr/>
            </p:nvSpPr>
            <p:spPr>
              <a:xfrm>
                <a:off x="2906748" y="171612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9" name="文字方塊 28">
                <a:extLst>
                  <a:ext uri="{FF2B5EF4-FFF2-40B4-BE49-F238E27FC236}">
                    <a16:creationId xmlns:a16="http://schemas.microsoft.com/office/drawing/2014/main" id="{EC2F8E26-D94E-4BC5-9453-1FAA7854E1F2}"/>
                  </a:ext>
                </a:extLst>
              </p:cNvPr>
              <p:cNvSpPr txBox="1">
                <a:spLocks noRot="1" noChangeAspect="1" noMove="1" noResize="1" noEditPoints="1" noAdjustHandles="1" noChangeArrowheads="1" noChangeShapeType="1" noTextEdit="1"/>
              </p:cNvSpPr>
              <p:nvPr/>
            </p:nvSpPr>
            <p:spPr>
              <a:xfrm>
                <a:off x="2906748" y="1716129"/>
                <a:ext cx="53637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A5BC32B7-7EE3-497C-8A3D-54EB5749023D}"/>
                  </a:ext>
                </a:extLst>
              </p:cNvPr>
              <p:cNvSpPr txBox="1"/>
              <p:nvPr/>
            </p:nvSpPr>
            <p:spPr>
              <a:xfrm>
                <a:off x="2184940" y="17306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29">
                <a:extLst>
                  <a:ext uri="{FF2B5EF4-FFF2-40B4-BE49-F238E27FC236}">
                    <a16:creationId xmlns:a16="http://schemas.microsoft.com/office/drawing/2014/main" id="{A5BC32B7-7EE3-497C-8A3D-54EB5749023D}"/>
                  </a:ext>
                </a:extLst>
              </p:cNvPr>
              <p:cNvSpPr txBox="1">
                <a:spLocks noRot="1" noChangeAspect="1" noMove="1" noResize="1" noEditPoints="1" noAdjustHandles="1" noChangeArrowheads="1" noChangeShapeType="1" noTextEdit="1"/>
              </p:cNvSpPr>
              <p:nvPr/>
            </p:nvSpPr>
            <p:spPr>
              <a:xfrm>
                <a:off x="2184940" y="1730630"/>
                <a:ext cx="5363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3BF01C0-B9A9-4CCA-896C-5631C46341DC}"/>
                  </a:ext>
                </a:extLst>
              </p:cNvPr>
              <p:cNvSpPr txBox="1"/>
              <p:nvPr/>
            </p:nvSpPr>
            <p:spPr>
              <a:xfrm>
                <a:off x="1479840" y="169689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1" name="文字方塊 30">
                <a:extLst>
                  <a:ext uri="{FF2B5EF4-FFF2-40B4-BE49-F238E27FC236}">
                    <a16:creationId xmlns:a16="http://schemas.microsoft.com/office/drawing/2014/main" id="{53BF01C0-B9A9-4CCA-896C-5631C46341DC}"/>
                  </a:ext>
                </a:extLst>
              </p:cNvPr>
              <p:cNvSpPr txBox="1">
                <a:spLocks noRot="1" noChangeAspect="1" noMove="1" noResize="1" noEditPoints="1" noAdjustHandles="1" noChangeArrowheads="1" noChangeShapeType="1" noTextEdit="1"/>
              </p:cNvSpPr>
              <p:nvPr/>
            </p:nvSpPr>
            <p:spPr>
              <a:xfrm>
                <a:off x="1479840" y="1696894"/>
                <a:ext cx="536371" cy="369332"/>
              </a:xfrm>
              <a:prstGeom prst="rect">
                <a:avLst/>
              </a:prstGeom>
              <a:blipFill>
                <a:blip r:embed="rId9"/>
                <a:stretch>
                  <a:fillRect/>
                </a:stretch>
              </a:blipFill>
            </p:spPr>
            <p:txBody>
              <a:bodyPr/>
              <a:lstStyle/>
              <a:p>
                <a:r>
                  <a:rPr 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2439280"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3167191"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3909539"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1718013"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2438705"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3166616"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3908964"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4823864" y="2367725"/>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0" name="矩形 39">
            <a:extLst>
              <a:ext uri="{FF2B5EF4-FFF2-40B4-BE49-F238E27FC236}">
                <a16:creationId xmlns:a16="http://schemas.microsoft.com/office/drawing/2014/main" id="{7F59FF4D-7EFB-49B6-95A3-22097B276BA5}"/>
              </a:ext>
            </a:extLst>
          </p:cNvPr>
          <p:cNvSpPr/>
          <p:nvPr/>
        </p:nvSpPr>
        <p:spPr>
          <a:xfrm>
            <a:off x="5088054" y="2667933"/>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1" name="矩形 40">
            <a:extLst>
              <a:ext uri="{FF2B5EF4-FFF2-40B4-BE49-F238E27FC236}">
                <a16:creationId xmlns:a16="http://schemas.microsoft.com/office/drawing/2014/main" id="{E370781D-FA38-4728-8730-26EBB4EE7238}"/>
              </a:ext>
            </a:extLst>
          </p:cNvPr>
          <p:cNvSpPr/>
          <p:nvPr/>
        </p:nvSpPr>
        <p:spPr>
          <a:xfrm>
            <a:off x="5807247"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5448028"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5260035"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6529056"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6169837"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7267734"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6908515"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5433735"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6155543"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6894221"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5095129" y="3731676"/>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2" name="矩形 51">
            <a:extLst>
              <a:ext uri="{FF2B5EF4-FFF2-40B4-BE49-F238E27FC236}">
                <a16:creationId xmlns:a16="http://schemas.microsoft.com/office/drawing/2014/main" id="{CAF9D9A3-5923-49DC-ADB2-8756E0D897D5}"/>
              </a:ext>
            </a:extLst>
          </p:cNvPr>
          <p:cNvSpPr/>
          <p:nvPr/>
        </p:nvSpPr>
        <p:spPr>
          <a:xfrm>
            <a:off x="5814322"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3" name="矩形 52">
            <a:extLst>
              <a:ext uri="{FF2B5EF4-FFF2-40B4-BE49-F238E27FC236}">
                <a16:creationId xmlns:a16="http://schemas.microsoft.com/office/drawing/2014/main" id="{EAFBE680-298A-451E-AD54-5AA855F5B059}"/>
              </a:ext>
            </a:extLst>
          </p:cNvPr>
          <p:cNvSpPr/>
          <p:nvPr/>
        </p:nvSpPr>
        <p:spPr>
          <a:xfrm>
            <a:off x="6536130"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4" name="矩形 53">
            <a:extLst>
              <a:ext uri="{FF2B5EF4-FFF2-40B4-BE49-F238E27FC236}">
                <a16:creationId xmlns:a16="http://schemas.microsoft.com/office/drawing/2014/main" id="{7BACEB32-5866-4F46-97ED-E08C6EBF36F5}"/>
              </a:ext>
            </a:extLst>
          </p:cNvPr>
          <p:cNvSpPr/>
          <p:nvPr/>
        </p:nvSpPr>
        <p:spPr>
          <a:xfrm>
            <a:off x="7274808"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4D9E2BFE-B4FB-4ED7-94C4-7F4494BC37AC}"/>
                  </a:ext>
                </a:extLst>
              </p:cNvPr>
              <p:cNvSpPr txBox="1"/>
              <p:nvPr/>
            </p:nvSpPr>
            <p:spPr>
              <a:xfrm>
                <a:off x="7181055" y="379729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54">
                <a:extLst>
                  <a:ext uri="{FF2B5EF4-FFF2-40B4-BE49-F238E27FC236}">
                    <a16:creationId xmlns:a16="http://schemas.microsoft.com/office/drawing/2014/main" id="{4D9E2BFE-B4FB-4ED7-94C4-7F4494BC37AC}"/>
                  </a:ext>
                </a:extLst>
              </p:cNvPr>
              <p:cNvSpPr txBox="1">
                <a:spLocks noRot="1" noChangeAspect="1" noMove="1" noResize="1" noEditPoints="1" noAdjustHandles="1" noChangeArrowheads="1" noChangeShapeType="1" noTextEdit="1"/>
              </p:cNvSpPr>
              <p:nvPr/>
            </p:nvSpPr>
            <p:spPr>
              <a:xfrm>
                <a:off x="7181055" y="3797296"/>
                <a:ext cx="5363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8F41038C-4284-4C04-B945-7C05FD2960C0}"/>
                  </a:ext>
                </a:extLst>
              </p:cNvPr>
              <p:cNvSpPr txBox="1"/>
              <p:nvPr/>
            </p:nvSpPr>
            <p:spPr>
              <a:xfrm>
                <a:off x="6448905" y="38028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55">
                <a:extLst>
                  <a:ext uri="{FF2B5EF4-FFF2-40B4-BE49-F238E27FC236}">
                    <a16:creationId xmlns:a16="http://schemas.microsoft.com/office/drawing/2014/main" id="{8F41038C-4284-4C04-B945-7C05FD2960C0}"/>
                  </a:ext>
                </a:extLst>
              </p:cNvPr>
              <p:cNvSpPr txBox="1">
                <a:spLocks noRot="1" noChangeAspect="1" noMove="1" noResize="1" noEditPoints="1" noAdjustHandles="1" noChangeArrowheads="1" noChangeShapeType="1" noTextEdit="1"/>
              </p:cNvSpPr>
              <p:nvPr/>
            </p:nvSpPr>
            <p:spPr>
              <a:xfrm>
                <a:off x="6448905" y="3802855"/>
                <a:ext cx="53637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BC5E86D-6A8B-426D-AEB4-F5E0DEAE6BF1}"/>
                  </a:ext>
                </a:extLst>
              </p:cNvPr>
              <p:cNvSpPr txBox="1"/>
              <p:nvPr/>
            </p:nvSpPr>
            <p:spPr>
              <a:xfrm>
                <a:off x="5727097" y="381735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56">
                <a:extLst>
                  <a:ext uri="{FF2B5EF4-FFF2-40B4-BE49-F238E27FC236}">
                    <a16:creationId xmlns:a16="http://schemas.microsoft.com/office/drawing/2014/main" id="{3BC5E86D-6A8B-426D-AEB4-F5E0DEAE6BF1}"/>
                  </a:ext>
                </a:extLst>
              </p:cNvPr>
              <p:cNvSpPr txBox="1">
                <a:spLocks noRot="1" noChangeAspect="1" noMove="1" noResize="1" noEditPoints="1" noAdjustHandles="1" noChangeArrowheads="1" noChangeShapeType="1" noTextEdit="1"/>
              </p:cNvSpPr>
              <p:nvPr/>
            </p:nvSpPr>
            <p:spPr>
              <a:xfrm>
                <a:off x="5727097" y="3817356"/>
                <a:ext cx="5363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D6BA34E-2E98-4F04-BE2C-14D785D33E6A}"/>
                  </a:ext>
                </a:extLst>
              </p:cNvPr>
              <p:cNvSpPr txBox="1"/>
              <p:nvPr/>
            </p:nvSpPr>
            <p:spPr>
              <a:xfrm>
                <a:off x="5021997" y="378362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57">
                <a:extLst>
                  <a:ext uri="{FF2B5EF4-FFF2-40B4-BE49-F238E27FC236}">
                    <a16:creationId xmlns:a16="http://schemas.microsoft.com/office/drawing/2014/main" id="{1D6BA34E-2E98-4F04-BE2C-14D785D33E6A}"/>
                  </a:ext>
                </a:extLst>
              </p:cNvPr>
              <p:cNvSpPr txBox="1">
                <a:spLocks noRot="1" noChangeAspect="1" noMove="1" noResize="1" noEditPoints="1" noAdjustHandles="1" noChangeArrowheads="1" noChangeShapeType="1" noTextEdit="1"/>
              </p:cNvSpPr>
              <p:nvPr/>
            </p:nvSpPr>
            <p:spPr>
              <a:xfrm>
                <a:off x="5021997" y="3783620"/>
                <a:ext cx="536371" cy="369332"/>
              </a:xfrm>
              <a:prstGeom prst="rect">
                <a:avLst/>
              </a:prstGeom>
              <a:blipFill>
                <a:blip r:embed="rId13"/>
                <a:stretch>
                  <a:fillRect/>
                </a:stretch>
              </a:blipFill>
            </p:spPr>
            <p:txBody>
              <a:bodyPr/>
              <a:lstStyle/>
              <a:p>
                <a:r>
                  <a:rPr 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5094418" y="1660033"/>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0" name="矩形 59">
            <a:extLst>
              <a:ext uri="{FF2B5EF4-FFF2-40B4-BE49-F238E27FC236}">
                <a16:creationId xmlns:a16="http://schemas.microsoft.com/office/drawing/2014/main" id="{3A9B84DB-7FE1-4655-8711-0B410306FAF1}"/>
              </a:ext>
            </a:extLst>
          </p:cNvPr>
          <p:cNvSpPr/>
          <p:nvPr/>
        </p:nvSpPr>
        <p:spPr>
          <a:xfrm>
            <a:off x="5813612"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1" name="矩形 60">
            <a:extLst>
              <a:ext uri="{FF2B5EF4-FFF2-40B4-BE49-F238E27FC236}">
                <a16:creationId xmlns:a16="http://schemas.microsoft.com/office/drawing/2014/main" id="{9F2E0EDD-28ED-4601-B5C7-154D5C401327}"/>
              </a:ext>
            </a:extLst>
          </p:cNvPr>
          <p:cNvSpPr/>
          <p:nvPr/>
        </p:nvSpPr>
        <p:spPr>
          <a:xfrm>
            <a:off x="6535420"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2" name="矩形 61">
            <a:extLst>
              <a:ext uri="{FF2B5EF4-FFF2-40B4-BE49-F238E27FC236}">
                <a16:creationId xmlns:a16="http://schemas.microsoft.com/office/drawing/2014/main" id="{DD761F2E-82F7-4581-859D-DF26CA5A541B}"/>
              </a:ext>
            </a:extLst>
          </p:cNvPr>
          <p:cNvSpPr/>
          <p:nvPr/>
        </p:nvSpPr>
        <p:spPr>
          <a:xfrm>
            <a:off x="7274098"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E7CD02C-CDB6-481F-A5D5-0FA8494C6E0B}"/>
                  </a:ext>
                </a:extLst>
              </p:cNvPr>
              <p:cNvSpPr txBox="1"/>
              <p:nvPr/>
            </p:nvSpPr>
            <p:spPr>
              <a:xfrm>
                <a:off x="7180344" y="172565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3" name="文字方塊 62">
                <a:extLst>
                  <a:ext uri="{FF2B5EF4-FFF2-40B4-BE49-F238E27FC236}">
                    <a16:creationId xmlns:a16="http://schemas.microsoft.com/office/drawing/2014/main" id="{3E7CD02C-CDB6-481F-A5D5-0FA8494C6E0B}"/>
                  </a:ext>
                </a:extLst>
              </p:cNvPr>
              <p:cNvSpPr txBox="1">
                <a:spLocks noRot="1" noChangeAspect="1" noMove="1" noResize="1" noEditPoints="1" noAdjustHandles="1" noChangeArrowheads="1" noChangeShapeType="1" noTextEdit="1"/>
              </p:cNvSpPr>
              <p:nvPr/>
            </p:nvSpPr>
            <p:spPr>
              <a:xfrm>
                <a:off x="7180344" y="1725653"/>
                <a:ext cx="53637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365F7DC-5645-4450-872E-1C76A344D063}"/>
                  </a:ext>
                </a:extLst>
              </p:cNvPr>
              <p:cNvSpPr txBox="1"/>
              <p:nvPr/>
            </p:nvSpPr>
            <p:spPr>
              <a:xfrm>
                <a:off x="6448195" y="173121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4" name="文字方塊 63">
                <a:extLst>
                  <a:ext uri="{FF2B5EF4-FFF2-40B4-BE49-F238E27FC236}">
                    <a16:creationId xmlns:a16="http://schemas.microsoft.com/office/drawing/2014/main" id="{4365F7DC-5645-4450-872E-1C76A344D063}"/>
                  </a:ext>
                </a:extLst>
              </p:cNvPr>
              <p:cNvSpPr txBox="1">
                <a:spLocks noRot="1" noChangeAspect="1" noMove="1" noResize="1" noEditPoints="1" noAdjustHandles="1" noChangeArrowheads="1" noChangeShapeType="1" noTextEdit="1"/>
              </p:cNvSpPr>
              <p:nvPr/>
            </p:nvSpPr>
            <p:spPr>
              <a:xfrm>
                <a:off x="6448195" y="1731212"/>
                <a:ext cx="53637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E1606BE7-3AB2-4DEE-9455-4CB2EAD4024D}"/>
                  </a:ext>
                </a:extLst>
              </p:cNvPr>
              <p:cNvSpPr txBox="1"/>
              <p:nvPr/>
            </p:nvSpPr>
            <p:spPr>
              <a:xfrm>
                <a:off x="5726387" y="174571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5" name="文字方塊 64">
                <a:extLst>
                  <a:ext uri="{FF2B5EF4-FFF2-40B4-BE49-F238E27FC236}">
                    <a16:creationId xmlns:a16="http://schemas.microsoft.com/office/drawing/2014/main" id="{E1606BE7-3AB2-4DEE-9455-4CB2EAD4024D}"/>
                  </a:ext>
                </a:extLst>
              </p:cNvPr>
              <p:cNvSpPr txBox="1">
                <a:spLocks noRot="1" noChangeAspect="1" noMove="1" noResize="1" noEditPoints="1" noAdjustHandles="1" noChangeArrowheads="1" noChangeShapeType="1" noTextEdit="1"/>
              </p:cNvSpPr>
              <p:nvPr/>
            </p:nvSpPr>
            <p:spPr>
              <a:xfrm>
                <a:off x="5726387" y="1745714"/>
                <a:ext cx="53637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7F4D547-6819-4E5B-972F-81C75F2D3DF9}"/>
                  </a:ext>
                </a:extLst>
              </p:cNvPr>
              <p:cNvSpPr txBox="1"/>
              <p:nvPr/>
            </p:nvSpPr>
            <p:spPr>
              <a:xfrm>
                <a:off x="5021287" y="17119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6" name="文字方塊 65">
                <a:extLst>
                  <a:ext uri="{FF2B5EF4-FFF2-40B4-BE49-F238E27FC236}">
                    <a16:creationId xmlns:a16="http://schemas.microsoft.com/office/drawing/2014/main" id="{C7F4D547-6819-4E5B-972F-81C75F2D3DF9}"/>
                  </a:ext>
                </a:extLst>
              </p:cNvPr>
              <p:cNvSpPr txBox="1">
                <a:spLocks noRot="1" noChangeAspect="1" noMove="1" noResize="1" noEditPoints="1" noAdjustHandles="1" noChangeArrowheads="1" noChangeShapeType="1" noTextEdit="1"/>
              </p:cNvSpPr>
              <p:nvPr/>
            </p:nvSpPr>
            <p:spPr>
              <a:xfrm>
                <a:off x="5021287" y="1711977"/>
                <a:ext cx="536371" cy="369332"/>
              </a:xfrm>
              <a:prstGeom prst="rect">
                <a:avLst/>
              </a:prstGeom>
              <a:blipFill>
                <a:blip r:embed="rId17"/>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5980727"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6708638"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7450986"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5259460"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5980151"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6708062"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7450411"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4817499" y="2356035"/>
            <a:ext cx="3016666" cy="1127881"/>
          </a:xfrm>
          <a:prstGeom prst="roundRect">
            <a:avLst/>
          </a:prstGeom>
          <a:blipFill>
            <a:blip r:embed="rId18"/>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100" dirty="0">
                <a:latin typeface="Corbel" panose="020B0503020204020204" pitchFamily="34" charset="0"/>
              </a:rPr>
              <a:t>Self-Attention Layer</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E723CDE1-DEC2-4ADA-ABFE-0C537CDF3821}"/>
                  </a:ext>
                </a:extLst>
              </p:cNvPr>
              <p:cNvSpPr txBox="1"/>
              <p:nvPr/>
            </p:nvSpPr>
            <p:spPr>
              <a:xfrm>
                <a:off x="4553210" y="190697"/>
                <a:ext cx="3726053" cy="1031418"/>
              </a:xfrm>
              <a:prstGeom prst="wedgeRoundRectCallout">
                <a:avLst>
                  <a:gd name="adj1" fmla="val -18379"/>
                  <a:gd name="adj2" fmla="val 73139"/>
                  <a:gd name="adj3" fmla="val 16667"/>
                </a:avLst>
              </a:prstGeom>
              <a:solidFill>
                <a:schemeClr val="accent2">
                  <a:lumMod val="20000"/>
                  <a:lumOff val="80000"/>
                </a:schemeClr>
              </a:solid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TW" sz="1800" i="1">
                            <a:solidFill>
                              <a:schemeClr val="tx1"/>
                            </a:solidFill>
                            <a:latin typeface="Cambria Math" panose="02040503050406030204" pitchFamily="18" charset="0"/>
                          </a:rPr>
                        </m:ctrlPr>
                      </m:sSupPr>
                      <m:e>
                        <m:r>
                          <a:rPr lang="en-US" altLang="zh-TW" sz="1800">
                            <a:solidFill>
                              <a:schemeClr val="tx1"/>
                            </a:solidFill>
                            <a:latin typeface="Cambria Math" panose="02040503050406030204" pitchFamily="18" charset="0"/>
                          </a:rPr>
                          <m:t>𝑏</m:t>
                        </m:r>
                      </m:e>
                      <m:sup>
                        <m:r>
                          <a:rPr lang="en-US" altLang="zh-TW" sz="1800">
                            <a:solidFill>
                              <a:schemeClr val="tx1"/>
                            </a:solidFill>
                            <a:latin typeface="Cambria Math" panose="02040503050406030204" pitchFamily="18" charset="0"/>
                          </a:rPr>
                          <m:t>𝑖</m:t>
                        </m:r>
                      </m:sup>
                    </m:sSup>
                  </m:oMath>
                </a14:m>
                <a:r>
                  <a:rPr lang="en-US" altLang="zh-TW" sz="1800" dirty="0">
                    <a:solidFill>
                      <a:schemeClr val="tx1"/>
                    </a:solidFill>
                    <a:latin typeface="Corbel" panose="020B0503020204020204" pitchFamily="34" charset="0"/>
                    <a:ea typeface="Tahoma" panose="020B0604030504040204" pitchFamily="34" charset="0"/>
                    <a:cs typeface="Tahoma" panose="020B0604030504040204" pitchFamily="34" charset="0"/>
                  </a:rPr>
                  <a:t> is obtained based on the whole input sequence. </a:t>
                </a:r>
              </a:p>
              <a:p>
                <a:pPr marL="285750" indent="-285750">
                  <a:buFont typeface="Arial" panose="020B0604020202020204" pitchFamily="34" charset="0"/>
                  <a:buChar char="•"/>
                </a:pPr>
                <a:r>
                  <a:rPr lang="en-US" altLang="zh-TW" sz="1800" dirty="0">
                    <a:latin typeface="Corbel" panose="020B0503020204020204" pitchFamily="34" charset="0"/>
                    <a:ea typeface="Tahoma" panose="020B0604030504040204" pitchFamily="34" charset="0"/>
                    <a:cs typeface="Tahoma" panose="020B0604030504040204" pitchFamily="34" charset="0"/>
                  </a:rPr>
                  <a:t>can be parallelly computed. </a:t>
                </a:r>
                <a:endParaRPr lang="zh-TW" altLang="en-US" sz="1800" dirty="0">
                  <a:solidFill>
                    <a:schemeClr val="tx1"/>
                  </a:solidFill>
                  <a:latin typeface="Corbel" panose="020B0503020204020204" pitchFamily="34" charset="0"/>
                  <a:cs typeface="Tahoma" panose="020B0604030504040204" pitchFamily="34" charset="0"/>
                </a:endParaRPr>
              </a:p>
            </p:txBody>
          </p:sp>
        </mc:Choice>
        <mc:Fallback xmlns="">
          <p:sp>
            <p:nvSpPr>
              <p:cNvPr id="75" name="文字方塊 74">
                <a:extLst>
                  <a:ext uri="{FF2B5EF4-FFF2-40B4-BE49-F238E27FC236}">
                    <a16:creationId xmlns:a16="http://schemas.microsoft.com/office/drawing/2014/main" id="{E723CDE1-DEC2-4ADA-ABFE-0C537CDF3821}"/>
                  </a:ext>
                </a:extLst>
              </p:cNvPr>
              <p:cNvSpPr txBox="1">
                <a:spLocks noRot="1" noChangeAspect="1" noMove="1" noResize="1" noEditPoints="1" noAdjustHandles="1" noChangeArrowheads="1" noChangeShapeType="1" noTextEdit="1"/>
              </p:cNvSpPr>
              <p:nvPr/>
            </p:nvSpPr>
            <p:spPr>
              <a:xfrm>
                <a:off x="4553210" y="190697"/>
                <a:ext cx="3726053" cy="1031418"/>
              </a:xfrm>
              <a:prstGeom prst="wedgeRoundRectCallout">
                <a:avLst>
                  <a:gd name="adj1" fmla="val -18379"/>
                  <a:gd name="adj2" fmla="val 73139"/>
                  <a:gd name="adj3" fmla="val 16667"/>
                </a:avLst>
              </a:prstGeom>
              <a:blipFill>
                <a:blip r:embed="rId19"/>
                <a:stretch>
                  <a:fillRect/>
                </a:stretch>
              </a:blipFill>
            </p:spPr>
            <p:txBody>
              <a:bodyPr/>
              <a:lstStyle/>
              <a:p>
                <a:r>
                  <a:rPr 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4380345" y="2702572"/>
            <a:ext cx="372943" cy="476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78" name="文字方塊 77">
            <a:extLst>
              <a:ext uri="{FF2B5EF4-FFF2-40B4-BE49-F238E27FC236}">
                <a16:creationId xmlns:a16="http://schemas.microsoft.com/office/drawing/2014/main" id="{5AF0002F-C2F5-4895-9EC4-FAAF2FD34829}"/>
              </a:ext>
            </a:extLst>
          </p:cNvPr>
          <p:cNvSpPr txBox="1"/>
          <p:nvPr/>
        </p:nvSpPr>
        <p:spPr>
          <a:xfrm>
            <a:off x="744279" y="4347053"/>
            <a:ext cx="7266898" cy="415498"/>
          </a:xfrm>
          <a:prstGeom prst="rect">
            <a:avLst/>
          </a:prstGeom>
          <a:noFill/>
        </p:spPr>
        <p:txBody>
          <a:bodyPr wrap="square" rtlCol="0">
            <a:spAutoFit/>
          </a:bodyPr>
          <a:lstStyle/>
          <a:p>
            <a:r>
              <a:rPr lang="en-US" altLang="zh-TW" sz="2100" dirty="0">
                <a:latin typeface="Corbel" panose="020B0503020204020204" pitchFamily="34" charset="0"/>
                <a:ea typeface="Tahoma" panose="020B0604030504040204" pitchFamily="34" charset="0"/>
                <a:cs typeface="Tahoma" panose="020B0604030504040204" pitchFamily="34" charset="0"/>
              </a:rPr>
              <a:t>Idea: replace any thing done by RNN with </a:t>
            </a:r>
            <a:r>
              <a:rPr lang="en-US" altLang="zh-TW" sz="2100" dirty="0">
                <a:solidFill>
                  <a:srgbClr val="C00000"/>
                </a:solidFill>
                <a:latin typeface="Corbel" panose="020B0503020204020204" pitchFamily="34" charset="0"/>
                <a:ea typeface="Tahoma" panose="020B0604030504040204" pitchFamily="34" charset="0"/>
                <a:cs typeface="Tahoma" panose="020B0604030504040204" pitchFamily="34" charset="0"/>
              </a:rPr>
              <a:t>self-attention</a:t>
            </a:r>
            <a:r>
              <a:rPr lang="en-US" altLang="zh-TW" sz="2100" dirty="0">
                <a:latin typeface="Corbel" panose="020B0503020204020204" pitchFamily="34" charset="0"/>
                <a:ea typeface="Tahoma" panose="020B0604030504040204" pitchFamily="34" charset="0"/>
                <a:cs typeface="Tahoma" panose="020B0604030504040204" pitchFamily="34" charset="0"/>
              </a:rPr>
              <a:t>. </a:t>
            </a:r>
            <a:endParaRPr lang="zh-TW" altLang="en-US" sz="2100" dirty="0">
              <a:latin typeface="Corbel" panose="020B0503020204020204" pitchFamily="34" charset="0"/>
              <a:cs typeface="Tahoma" panose="020B0604030504040204" pitchFamily="34" charset="0"/>
            </a:endParaRPr>
          </a:p>
        </p:txBody>
      </p:sp>
      <p:sp>
        <p:nvSpPr>
          <p:cNvPr id="81" name="TextBox 80">
            <a:extLst>
              <a:ext uri="{FF2B5EF4-FFF2-40B4-BE49-F238E27FC236}">
                <a16:creationId xmlns:a16="http://schemas.microsoft.com/office/drawing/2014/main" id="{18D62EC9-E1C5-ED49-3F05-199478978765}"/>
              </a:ext>
            </a:extLst>
          </p:cNvPr>
          <p:cNvSpPr txBox="1"/>
          <p:nvPr/>
        </p:nvSpPr>
        <p:spPr>
          <a:xfrm>
            <a:off x="2210633" y="2367761"/>
            <a:ext cx="1187308" cy="738664"/>
          </a:xfrm>
          <a:prstGeom prst="rect">
            <a:avLst/>
          </a:prstGeom>
          <a:noFill/>
        </p:spPr>
        <p:txBody>
          <a:bodyPr wrap="square">
            <a:spAutoFit/>
          </a:bodyPr>
          <a:lstStyle/>
          <a:p>
            <a:pPr algn="ctr"/>
            <a:r>
              <a:rPr lang="en-US" altLang="zh-TW" sz="1400" dirty="0">
                <a:latin typeface="Corbel" panose="020B0503020204020204" pitchFamily="34" charset="0"/>
                <a:ea typeface="Tahoma" panose="020B0604030504040204" pitchFamily="34" charset="0"/>
                <a:cs typeface="Tahoma" panose="020B0604030504040204" pitchFamily="34" charset="0"/>
              </a:rPr>
              <a:t>RNN</a:t>
            </a:r>
            <a:br>
              <a:rPr lang="en-US" altLang="zh-TW" sz="1400" dirty="0">
                <a:latin typeface="Corbel" panose="020B0503020204020204" pitchFamily="34" charset="0"/>
                <a:ea typeface="Tahoma" panose="020B0604030504040204" pitchFamily="34" charset="0"/>
                <a:cs typeface="Tahoma" panose="020B0604030504040204" pitchFamily="34" charset="0"/>
              </a:rPr>
            </a:br>
            <a:br>
              <a:rPr lang="en-US" altLang="zh-TW" sz="1400" dirty="0">
                <a:latin typeface="Corbel" panose="020B0503020204020204" pitchFamily="34" charset="0"/>
                <a:ea typeface="Tahoma" panose="020B0604030504040204" pitchFamily="34" charset="0"/>
                <a:cs typeface="Tahoma" panose="020B0604030504040204" pitchFamily="34" charset="0"/>
              </a:rPr>
            </a:br>
            <a:endParaRPr lang="zh-TW" altLang="en-US" sz="1400" dirty="0">
              <a:latin typeface="Corbel" panose="020B0503020204020204" pitchFamily="34" charset="0"/>
              <a:cs typeface="Tahoma" panose="020B0604030504040204" pitchFamily="34" charset="0"/>
            </a:endParaRPr>
          </a:p>
        </p:txBody>
      </p:sp>
      <p:sp>
        <p:nvSpPr>
          <p:cNvPr id="82" name="TextBox 81">
            <a:extLst>
              <a:ext uri="{FF2B5EF4-FFF2-40B4-BE49-F238E27FC236}">
                <a16:creationId xmlns:a16="http://schemas.microsoft.com/office/drawing/2014/main" id="{D0C1566E-1B6C-9700-F179-79926F402ADE}"/>
              </a:ext>
            </a:extLst>
          </p:cNvPr>
          <p:cNvSpPr txBox="1"/>
          <p:nvPr/>
        </p:nvSpPr>
        <p:spPr>
          <a:xfrm>
            <a:off x="6793992" y="4776407"/>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ea typeface="Tahoma" panose="020B0604030504040204" pitchFamily="34" charset="0"/>
                <a:cs typeface="Calibri"/>
              </a:rPr>
              <a:t>[adopted </a:t>
            </a:r>
            <a:r>
              <a:rPr lang="en-US" spc="-10" dirty="0">
                <a:solidFill>
                  <a:schemeClr val="bg1">
                    <a:lumMod val="50000"/>
                  </a:schemeClr>
                </a:solidFill>
                <a:latin typeface="Corbel" panose="020B0503020204020204" pitchFamily="34" charset="0"/>
                <a:ea typeface="Tahoma" panose="020B0604030504040204" pitchFamily="34" charset="0"/>
                <a:cs typeface="Calibri"/>
              </a:rPr>
              <a:t>from Hung-</a:t>
            </a:r>
            <a:r>
              <a:rPr lang="en-US" spc="-10" dirty="0" err="1">
                <a:solidFill>
                  <a:schemeClr val="bg1">
                    <a:lumMod val="50000"/>
                  </a:schemeClr>
                </a:solidFill>
                <a:latin typeface="Corbel" panose="020B0503020204020204" pitchFamily="34" charset="0"/>
                <a:ea typeface="Tahoma" panose="020B0604030504040204" pitchFamily="34" charset="0"/>
                <a:cs typeface="Calibri"/>
              </a:rPr>
              <a:t>yi</a:t>
            </a:r>
            <a:r>
              <a:rPr lang="en-US" spc="-10" dirty="0">
                <a:solidFill>
                  <a:schemeClr val="bg1">
                    <a:lumMod val="50000"/>
                  </a:schemeClr>
                </a:solidFill>
                <a:latin typeface="Corbel" panose="020B0503020204020204" pitchFamily="34" charset="0"/>
                <a:ea typeface="Tahoma" panose="020B0604030504040204" pitchFamily="34" charset="0"/>
                <a:cs typeface="Calibri"/>
              </a:rPr>
              <a:t> Lee]</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
        <p:nvSpPr>
          <p:cNvPr id="84" name="TextBox 83">
            <a:extLst>
              <a:ext uri="{FF2B5EF4-FFF2-40B4-BE49-F238E27FC236}">
                <a16:creationId xmlns:a16="http://schemas.microsoft.com/office/drawing/2014/main" id="{AAA65024-A512-EADF-8E72-23741A0B523D}"/>
              </a:ext>
            </a:extLst>
          </p:cNvPr>
          <p:cNvSpPr txBox="1"/>
          <p:nvPr/>
        </p:nvSpPr>
        <p:spPr>
          <a:xfrm>
            <a:off x="-6692" y="4758709"/>
            <a:ext cx="5430188" cy="400110"/>
          </a:xfrm>
          <a:prstGeom prst="rect">
            <a:avLst/>
          </a:prstGeom>
          <a:solidFill>
            <a:schemeClr val="bg1"/>
          </a:solidFill>
        </p:spPr>
        <p:txBody>
          <a:bodyPr wrap="square">
            <a:spAutoFit/>
          </a:bodyPr>
          <a:lstStyle/>
          <a:p>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“Neural machine translation by jointly learning to align and translate”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Bahdanau</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etl</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2014; </a:t>
            </a:r>
            <a:b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b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“Attention is All You Need” Vaswani</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et al.</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2017</a:t>
            </a:r>
            <a:endParaRPr lang="en-US" sz="10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7374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3DDD-8519-ED30-44DE-00FF4585086E}"/>
              </a:ext>
            </a:extLst>
          </p:cNvPr>
          <p:cNvSpPr>
            <a:spLocks noGrp="1"/>
          </p:cNvSpPr>
          <p:nvPr>
            <p:ph type="title"/>
          </p:nvPr>
        </p:nvSpPr>
        <p:spPr/>
        <p:txBody>
          <a:bodyPr>
            <a:normAutofit/>
          </a:bodyPr>
          <a:lstStyle/>
          <a:p>
            <a:r>
              <a:rPr lang="en-US" dirty="0"/>
              <a:t>RNN vs Transformer</a:t>
            </a:r>
          </a:p>
        </p:txBody>
      </p:sp>
      <p:sp>
        <p:nvSpPr>
          <p:cNvPr id="3" name="Text Placeholder 2">
            <a:extLst>
              <a:ext uri="{FF2B5EF4-FFF2-40B4-BE49-F238E27FC236}">
                <a16:creationId xmlns:a16="http://schemas.microsoft.com/office/drawing/2014/main" id="{F08AD561-E127-7812-F57C-DB8574D06DC8}"/>
              </a:ext>
            </a:extLst>
          </p:cNvPr>
          <p:cNvSpPr>
            <a:spLocks noGrp="1"/>
          </p:cNvSpPr>
          <p:nvPr>
            <p:ph type="body" sz="quarter" idx="16"/>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D8EC9118-010B-808F-8CB0-7A1621E3D627}"/>
              </a:ext>
            </a:extLst>
          </p:cNvPr>
          <p:cNvPicPr>
            <a:picLocks noGrp="1" noChangeAspect="1"/>
          </p:cNvPicPr>
          <p:nvPr>
            <p:ph idx="4294967295"/>
          </p:nvPr>
        </p:nvPicPr>
        <p:blipFill>
          <a:blip r:embed="rId2"/>
          <a:stretch>
            <a:fillRect/>
          </a:stretch>
        </p:blipFill>
        <p:spPr>
          <a:xfrm>
            <a:off x="622300" y="1509713"/>
            <a:ext cx="8521700" cy="2922587"/>
          </a:xfrm>
          <a:prstGeom prst="rect">
            <a:avLst/>
          </a:prstGeom>
        </p:spPr>
      </p:pic>
    </p:spTree>
    <p:extLst>
      <p:ext uri="{BB962C8B-B14F-4D97-AF65-F5344CB8AC3E}">
        <p14:creationId xmlns:p14="http://schemas.microsoft.com/office/powerpoint/2010/main" val="2140924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B9C1-BE5E-7E88-6FC6-5B2FD1529EC4}"/>
              </a:ext>
            </a:extLst>
          </p:cNvPr>
          <p:cNvSpPr>
            <a:spLocks noGrp="1"/>
          </p:cNvSpPr>
          <p:nvPr>
            <p:ph type="title"/>
          </p:nvPr>
        </p:nvSpPr>
        <p:spPr/>
        <p:txBody>
          <a:bodyPr>
            <a:normAutofit/>
          </a:bodyPr>
          <a:lstStyle/>
          <a:p>
            <a:r>
              <a:rPr lang="en-US" dirty="0"/>
              <a:t>Attention </a:t>
            </a:r>
          </a:p>
        </p:txBody>
      </p:sp>
      <p:sp>
        <p:nvSpPr>
          <p:cNvPr id="3" name="Content Placeholder 2">
            <a:extLst>
              <a:ext uri="{FF2B5EF4-FFF2-40B4-BE49-F238E27FC236}">
                <a16:creationId xmlns:a16="http://schemas.microsoft.com/office/drawing/2014/main" id="{DE52EFA0-8BA7-9E13-8476-314DCF891BC1}"/>
              </a:ext>
            </a:extLst>
          </p:cNvPr>
          <p:cNvSpPr>
            <a:spLocks noGrp="1"/>
          </p:cNvSpPr>
          <p:nvPr>
            <p:ph type="body" sz="quarter" idx="16"/>
          </p:nvPr>
        </p:nvSpPr>
        <p:spPr/>
        <p:txBody>
          <a:bodyPr>
            <a:normAutofit/>
          </a:bodyPr>
          <a:lstStyle/>
          <a:p>
            <a:r>
              <a:rPr lang="en-US" sz="2400" u="sng" spc="-5" dirty="0">
                <a:uFill>
                  <a:solidFill>
                    <a:srgbClr val="000000"/>
                  </a:solidFill>
                </a:uFill>
                <a:latin typeface="Corbel" panose="020B0503020204020204" pitchFamily="34" charset="0"/>
                <a:cs typeface="Calibri"/>
              </a:rPr>
              <a:t>Core </a:t>
            </a:r>
            <a:r>
              <a:rPr lang="en-US" sz="2400" u="sng" dirty="0">
                <a:uFill>
                  <a:solidFill>
                    <a:srgbClr val="000000"/>
                  </a:solidFill>
                </a:uFill>
                <a:latin typeface="Corbel" panose="020B0503020204020204" pitchFamily="34" charset="0"/>
                <a:cs typeface="Calibri"/>
              </a:rPr>
              <a:t>idea</a:t>
            </a:r>
            <a:r>
              <a:rPr lang="en-US" sz="2400" dirty="0">
                <a:latin typeface="Corbel" panose="020B0503020204020204" pitchFamily="34" charset="0"/>
                <a:cs typeface="Calibri"/>
              </a:rPr>
              <a:t>: build a mechanism to </a:t>
            </a:r>
            <a:r>
              <a:rPr lang="en-US" sz="2400" dirty="0">
                <a:solidFill>
                  <a:srgbClr val="FF30EE"/>
                </a:solidFill>
                <a:latin typeface="Corbel" panose="020B0503020204020204" pitchFamily="34" charset="0"/>
                <a:cs typeface="Calibri"/>
              </a:rPr>
              <a:t>focus (“attend”) </a:t>
            </a:r>
            <a:r>
              <a:rPr lang="en-US" sz="2400" spc="-530" dirty="0">
                <a:solidFill>
                  <a:srgbClr val="FF30EE"/>
                </a:solidFill>
                <a:latin typeface="Corbel" panose="020B0503020204020204" pitchFamily="34" charset="0"/>
                <a:cs typeface="Calibri"/>
              </a:rPr>
              <a:t> </a:t>
            </a:r>
            <a:r>
              <a:rPr lang="en-US" sz="2400" dirty="0">
                <a:solidFill>
                  <a:srgbClr val="FF30EE"/>
                </a:solidFill>
                <a:latin typeface="Corbel" panose="020B0503020204020204" pitchFamily="34" charset="0"/>
                <a:cs typeface="Calibri"/>
              </a:rPr>
              <a:t>on</a:t>
            </a:r>
            <a:r>
              <a:rPr lang="en-US" sz="2400" spc="-10" dirty="0">
                <a:solidFill>
                  <a:srgbClr val="FF30EE"/>
                </a:solidFill>
                <a:latin typeface="Corbel" panose="020B0503020204020204" pitchFamily="34" charset="0"/>
                <a:cs typeface="Calibri"/>
              </a:rPr>
              <a:t> </a:t>
            </a:r>
            <a:r>
              <a:rPr lang="en-US" sz="2400" dirty="0">
                <a:solidFill>
                  <a:srgbClr val="FF30EE"/>
                </a:solidFill>
                <a:latin typeface="Corbel" panose="020B0503020204020204" pitchFamily="34" charset="0"/>
                <a:cs typeface="Calibri"/>
              </a:rPr>
              <a:t>a</a:t>
            </a:r>
            <a:r>
              <a:rPr lang="en-US" sz="2400" spc="-5" dirty="0">
                <a:solidFill>
                  <a:srgbClr val="FF30EE"/>
                </a:solidFill>
                <a:latin typeface="Corbel" panose="020B0503020204020204" pitchFamily="34" charset="0"/>
                <a:cs typeface="Calibri"/>
              </a:rPr>
              <a:t> particular </a:t>
            </a:r>
            <a:r>
              <a:rPr lang="en-US" sz="2400" dirty="0">
                <a:solidFill>
                  <a:srgbClr val="FF30EE"/>
                </a:solidFill>
                <a:latin typeface="Corbel" panose="020B0503020204020204" pitchFamily="34" charset="0"/>
                <a:cs typeface="Calibri"/>
              </a:rPr>
              <a:t>part</a:t>
            </a:r>
            <a:r>
              <a:rPr lang="en-US" sz="2400" spc="-10" dirty="0">
                <a:solidFill>
                  <a:srgbClr val="FF30EE"/>
                </a:solidFill>
                <a:latin typeface="Corbel" panose="020B0503020204020204" pitchFamily="34" charset="0"/>
                <a:cs typeface="Calibri"/>
              </a:rPr>
              <a:t> </a:t>
            </a:r>
            <a:r>
              <a:rPr lang="en-US" sz="2400" spc="-5" dirty="0">
                <a:latin typeface="Corbel" panose="020B0503020204020204" pitchFamily="34" charset="0"/>
                <a:cs typeface="Calibri"/>
              </a:rPr>
              <a:t>of</a:t>
            </a:r>
            <a:r>
              <a:rPr lang="en-US" sz="2400" dirty="0">
                <a:latin typeface="Corbel" panose="020B0503020204020204" pitchFamily="34" charset="0"/>
                <a:cs typeface="Calibri"/>
              </a:rPr>
              <a:t> </a:t>
            </a:r>
            <a:r>
              <a:rPr lang="en-US" sz="2400" spc="-5" dirty="0">
                <a:latin typeface="Corbel" panose="020B0503020204020204" pitchFamily="34" charset="0"/>
                <a:cs typeface="Calibri"/>
              </a:rPr>
              <a:t>the</a:t>
            </a:r>
            <a:r>
              <a:rPr lang="en-US" sz="2400" dirty="0">
                <a:latin typeface="Corbel" panose="020B0503020204020204" pitchFamily="34" charset="0"/>
                <a:cs typeface="Calibri"/>
              </a:rPr>
              <a:t> context. </a:t>
            </a:r>
            <a:br>
              <a:rPr lang="en-US" sz="2400" dirty="0">
                <a:latin typeface="Corbel" panose="020B0503020204020204" pitchFamily="34" charset="0"/>
                <a:cs typeface="Calibri"/>
              </a:rPr>
            </a:br>
            <a:br>
              <a:rPr lang="en-US" sz="2000" dirty="0">
                <a:latin typeface="Corbel" panose="020B0503020204020204" pitchFamily="34" charset="0"/>
                <a:cs typeface="Calibri"/>
              </a:rPr>
            </a:br>
            <a:br>
              <a:rPr lang="en-US" sz="2000" dirty="0">
                <a:latin typeface="Corbel" panose="020B0503020204020204" pitchFamily="34" charset="0"/>
                <a:cs typeface="Calibri"/>
              </a:rPr>
            </a:br>
            <a:endParaRPr lang="en-US" sz="2000" dirty="0">
              <a:latin typeface="Corbel" panose="020B0503020204020204" pitchFamily="34" charset="0"/>
              <a:cs typeface="Calibri"/>
            </a:endParaRPr>
          </a:p>
        </p:txBody>
      </p:sp>
      <p:pic>
        <p:nvPicPr>
          <p:cNvPr id="40" name="圖片 3">
            <a:extLst>
              <a:ext uri="{FF2B5EF4-FFF2-40B4-BE49-F238E27FC236}">
                <a16:creationId xmlns:a16="http://schemas.microsoft.com/office/drawing/2014/main" id="{780D4F1D-E92B-9743-A95C-4ED311D377F3}"/>
              </a:ext>
            </a:extLst>
          </p:cNvPr>
          <p:cNvPicPr>
            <a:picLocks noChangeAspect="1"/>
          </p:cNvPicPr>
          <p:nvPr/>
        </p:nvPicPr>
        <p:blipFill>
          <a:blip r:embed="rId2"/>
          <a:stretch>
            <a:fillRect/>
          </a:stretch>
        </p:blipFill>
        <p:spPr>
          <a:xfrm>
            <a:off x="1824573" y="2100645"/>
            <a:ext cx="5211817" cy="2572922"/>
          </a:xfrm>
          <a:prstGeom prst="rect">
            <a:avLst/>
          </a:prstGeom>
        </p:spPr>
      </p:pic>
      <p:sp>
        <p:nvSpPr>
          <p:cNvPr id="5" name="TextBox 4">
            <a:extLst>
              <a:ext uri="{FF2B5EF4-FFF2-40B4-BE49-F238E27FC236}">
                <a16:creationId xmlns:a16="http://schemas.microsoft.com/office/drawing/2014/main" id="{09115FB3-80B1-5F28-058A-22E1E546A09A}"/>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184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77812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5" name="Picture 2">
            <a:extLst>
              <a:ext uri="{FF2B5EF4-FFF2-40B4-BE49-F238E27FC236}">
                <a16:creationId xmlns:a16="http://schemas.microsoft.com/office/drawing/2014/main" id="{CACAFC68-4131-0201-99D4-94F8C8026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528" y="1497830"/>
            <a:ext cx="5893771" cy="320064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74">
            <a:extLst>
              <a:ext uri="{FF2B5EF4-FFF2-40B4-BE49-F238E27FC236}">
                <a16:creationId xmlns:a16="http://schemas.microsoft.com/office/drawing/2014/main" id="{8E9B71A8-021A-D9EB-FED2-676AE8BFE166}"/>
              </a:ext>
            </a:extLst>
          </p:cNvPr>
          <p:cNvSpPr txBox="1"/>
          <p:nvPr/>
        </p:nvSpPr>
        <p:spPr>
          <a:xfrm>
            <a:off x="5384483" y="385836"/>
            <a:ext cx="2519278" cy="578882"/>
          </a:xfrm>
          <a:prstGeom prst="wedgeRoundRectCallout">
            <a:avLst>
              <a:gd name="adj1" fmla="val 24818"/>
              <a:gd name="adj2" fmla="val 82939"/>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2800" dirty="0">
                <a:solidFill>
                  <a:schemeClr val="tx1"/>
                </a:solidFill>
                <a:latin typeface="Corbel" panose="020B0503020204020204" pitchFamily="34" charset="0"/>
                <a:ea typeface="Tahoma" panose="020B0604030504040204" pitchFamily="34" charset="0"/>
                <a:cs typeface="Tahoma" panose="020B0604030504040204" pitchFamily="34" charset="0"/>
              </a:rPr>
              <a:t>An analogy …. </a:t>
            </a:r>
            <a:endParaRPr lang="zh-TW" altLang="en-US" sz="28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41866293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7" name="Picture 6">
            <a:extLst>
              <a:ext uri="{FF2B5EF4-FFF2-40B4-BE49-F238E27FC236}">
                <a16:creationId xmlns:a16="http://schemas.microsoft.com/office/drawing/2014/main" id="{AE5FA770-6933-4EAB-30DD-EA01A1F54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328" y="1535878"/>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824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the mat.</a:t>
            </a:r>
          </a:p>
        </p:txBody>
      </p:sp>
      <p:sp>
        <p:nvSpPr>
          <p:cNvPr id="2" name="Slide Number Placeholder 1">
            <a:extLst>
              <a:ext uri="{FF2B5EF4-FFF2-40B4-BE49-F238E27FC236}">
                <a16:creationId xmlns:a16="http://schemas.microsoft.com/office/drawing/2014/main" id="{D627C7AB-C835-782F-E605-797541D6EE5A}"/>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a:t>
            </a:fld>
            <a:endParaRPr lang="en-US" dirty="0"/>
          </a:p>
        </p:txBody>
      </p:sp>
    </p:spTree>
    <p:extLst>
      <p:ext uri="{BB962C8B-B14F-4D97-AF65-F5344CB8AC3E}">
        <p14:creationId xmlns:p14="http://schemas.microsoft.com/office/powerpoint/2010/main" val="15379722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2"/>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5"/>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6"/>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7"/>
                <a:stretch>
                  <a:fillRect l="-3488" r="-2326" b="-1304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522E375-16FD-3BAB-C98D-3ED10DC247D4}"/>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2F22582-0C81-DDCA-0B47-EB4E812F07C0}"/>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830820C1-C964-4067-52A7-E5C2114DDC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87" y="1781073"/>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26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a:t>
            </a:r>
            <a:endParaRPr lang="zh-TW" altLang="en-US" sz="1800" dirty="0">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6"/>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7"/>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8"/>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9"/>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10"/>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11"/>
                <a:stretch>
                  <a:fillRect l="-3488" r="-2326" b="-1304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7876050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19"/>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20"/>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129">
                <a:extLst>
                  <a:ext uri="{FF2B5EF4-FFF2-40B4-BE49-F238E27FC236}">
                    <a16:creationId xmlns:a16="http://schemas.microsoft.com/office/drawing/2014/main" id="{284323EE-8E23-2712-FD48-772F509208C9}"/>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4" name="文字方塊 129">
                <a:extLst>
                  <a:ext uri="{FF2B5EF4-FFF2-40B4-BE49-F238E27FC236}">
                    <a16:creationId xmlns:a16="http://schemas.microsoft.com/office/drawing/2014/main" id="{284323EE-8E23-2712-FD48-772F509208C9}"/>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21"/>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字方塊 130">
                <a:extLst>
                  <a:ext uri="{FF2B5EF4-FFF2-40B4-BE49-F238E27FC236}">
                    <a16:creationId xmlns:a16="http://schemas.microsoft.com/office/drawing/2014/main" id="{466A8973-BAA0-A735-D9DE-26ED44A18553}"/>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130">
                <a:extLst>
                  <a:ext uri="{FF2B5EF4-FFF2-40B4-BE49-F238E27FC236}">
                    <a16:creationId xmlns:a16="http://schemas.microsoft.com/office/drawing/2014/main" id="{466A8973-BAA0-A735-D9DE-26ED44A18553}"/>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22"/>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131">
                <a:extLst>
                  <a:ext uri="{FF2B5EF4-FFF2-40B4-BE49-F238E27FC236}">
                    <a16:creationId xmlns:a16="http://schemas.microsoft.com/office/drawing/2014/main" id="{0C1BEFC1-C6C8-3F0D-D8A9-8D4D4215EAAD}"/>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131">
                <a:extLst>
                  <a:ext uri="{FF2B5EF4-FFF2-40B4-BE49-F238E27FC236}">
                    <a16:creationId xmlns:a16="http://schemas.microsoft.com/office/drawing/2014/main" id="{0C1BEFC1-C6C8-3F0D-D8A9-8D4D4215EAAD}"/>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23"/>
                <a:stretch>
                  <a:fillRect l="-3488" r="-2326" b="-1304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fld id="{494B4E53-BCCB-BE4E-A28A-722B6992CCD5}" type="slidenum">
              <a:rPr lang="en-US" smtClean="0"/>
              <a:pPr/>
              <a:t>82</a:t>
            </a:fld>
            <a:endParaRPr lang="en-US" dirty="0"/>
          </a:p>
        </p:txBody>
      </p:sp>
    </p:spTree>
    <p:extLst>
      <p:ext uri="{BB962C8B-B14F-4D97-AF65-F5344CB8AC3E}">
        <p14:creationId xmlns:p14="http://schemas.microsoft.com/office/powerpoint/2010/main" val="8480256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4"/>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5"/>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6"/>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7"/>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8"/>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9"/>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10"/>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2"/>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3"/>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4"/>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6"/>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7"/>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8"/>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9"/>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20"/>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95688" y="423412"/>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95688" y="423412"/>
                <a:ext cx="2552215" cy="369332"/>
              </a:xfrm>
              <a:prstGeom prst="rect">
                <a:avLst/>
              </a:prstGeom>
              <a:blipFill>
                <a:blip r:embed="rId21"/>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19696" y="711476"/>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19696" y="711476"/>
                <a:ext cx="3842733" cy="369332"/>
              </a:xfrm>
              <a:prstGeom prst="rect">
                <a:avLst/>
              </a:prstGeom>
              <a:blipFill>
                <a:blip r:embed="rId22"/>
                <a:stretch>
                  <a:fillRect t="-10345" b="-27586"/>
                </a:stretch>
              </a:blipFill>
            </p:spPr>
            <p:txBody>
              <a:bodyPr/>
              <a:lstStyle/>
              <a:p>
                <a:r>
                  <a:rPr 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180719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179153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179086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180443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395103"/>
                <a:ext cx="419409" cy="289182"/>
              </a:xfrm>
              <a:prstGeom prst="rect">
                <a:avLst/>
              </a:prstGeom>
              <a:blipFill>
                <a:blip r:embed="rId23"/>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67219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395103"/>
                <a:ext cx="419409" cy="289182"/>
              </a:xfrm>
              <a:prstGeom prst="rect">
                <a:avLst/>
              </a:prstGeom>
              <a:blipFill>
                <a:blip r:embed="rId24"/>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6785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68518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7042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183924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182019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181354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180719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395103"/>
                <a:ext cx="419409" cy="289182"/>
              </a:xfrm>
              <a:prstGeom prst="rect">
                <a:avLst/>
              </a:prstGeom>
              <a:blipFill>
                <a:blip r:embed="rId25"/>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40727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407270"/>
                <a:ext cx="419409" cy="289182"/>
              </a:xfrm>
              <a:prstGeom prst="rect">
                <a:avLst/>
              </a:prstGeom>
              <a:blipFill>
                <a:blip r:embed="rId26"/>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1">
                <a:extLst>
                  <a:ext uri="{FF2B5EF4-FFF2-40B4-BE49-F238E27FC236}">
                    <a16:creationId xmlns:a16="http://schemas.microsoft.com/office/drawing/2014/main" id="{41F57A2F-70C1-70F7-C14F-E523CD8D7FDA}"/>
                  </a:ext>
                </a:extLst>
              </p:cNvPr>
              <p:cNvSpPr txBox="1"/>
              <p:nvPr/>
            </p:nvSpPr>
            <p:spPr>
              <a:xfrm>
                <a:off x="2510327" y="108018"/>
                <a:ext cx="1686103"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zh-TW" altLang="en-US" sz="1800" smtClean="0">
                              <a:latin typeface="Cambria Math" panose="02040503050406030204" pitchFamily="18" charset="0"/>
                            </a:rPr>
                            <m:t>𝛼</m:t>
                          </m:r>
                        </m:e>
                        <m:sub>
                          <m:r>
                            <a:rPr lang="en-US" altLang="zh-TW" sz="1800" smtClean="0">
                              <a:latin typeface="Cambria Math" panose="02040503050406030204" pitchFamily="18" charset="0"/>
                            </a:rPr>
                            <m:t>1,</m:t>
                          </m:r>
                          <m:r>
                            <a:rPr lang="en-US" altLang="zh-TW" sz="1800" smtClean="0">
                              <a:latin typeface="Cambria Math" panose="02040503050406030204" pitchFamily="18" charset="0"/>
                            </a:rPr>
                            <m:t>𝑖</m:t>
                          </m:r>
                        </m:sub>
                      </m:sSub>
                      <m:r>
                        <a:rPr lang="en-US" altLang="zh-TW" sz="1800" smtClean="0">
                          <a:latin typeface="Cambria Math" panose="02040503050406030204" pitchFamily="18" charset="0"/>
                        </a:rPr>
                        <m:t>=</m:t>
                      </m:r>
                      <m:f>
                        <m:fPr>
                          <m:type m:val="skw"/>
                          <m:ctrlPr>
                            <a:rPr lang="en-US" altLang="zh-TW" sz="1800" i="1" smtClean="0">
                              <a:latin typeface="Cambria Math" panose="02040503050406030204" pitchFamily="18" charset="0"/>
                            </a:rPr>
                          </m:ctrlPr>
                        </m:fPr>
                        <m:num>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𝑞</m:t>
                              </m:r>
                            </m:e>
                            <m:sup>
                              <m:r>
                                <a:rPr lang="en-US" altLang="zh-TW" sz="1800">
                                  <a:latin typeface="Cambria Math" panose="02040503050406030204" pitchFamily="18" charset="0"/>
                                </a:rPr>
                                <m:t>1</m:t>
                              </m:r>
                            </m:sup>
                          </m:sSup>
                          <m:r>
                            <a:rPr lang="en-US" altLang="zh-TW" sz="1800">
                              <a:latin typeface="Cambria Math" panose="02040503050406030204" pitchFamily="18" charset="0"/>
                              <a:ea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𝑘</m:t>
                              </m:r>
                            </m:e>
                            <m:sup>
                              <m:r>
                                <a:rPr lang="en-US" altLang="zh-TW" sz="1800">
                                  <a:latin typeface="Cambria Math" panose="02040503050406030204" pitchFamily="18" charset="0"/>
                                </a:rPr>
                                <m:t>𝑖</m:t>
                              </m:r>
                            </m:sup>
                          </m:sSup>
                        </m:num>
                        <m:den>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den>
                      </m:f>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2510327" y="108018"/>
                <a:ext cx="1686103" cy="520271"/>
              </a:xfrm>
              <a:prstGeom prst="rect">
                <a:avLst/>
              </a:prstGeom>
              <a:blipFill>
                <a:blip r:embed="rId27"/>
                <a:stretch>
                  <a:fillRect l="-1493" t="-190476" r="-23881" b="-278571"/>
                </a:stretch>
              </a:blipFill>
            </p:spPr>
            <p:txBody>
              <a:bodyPr/>
              <a:lstStyle/>
              <a:p>
                <a:r>
                  <a:rPr 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2513005" y="866718"/>
            <a:ext cx="2314832" cy="338554"/>
          </a:xfrm>
          <a:prstGeom prst="rect">
            <a:avLst/>
          </a:prstGeom>
          <a:noFill/>
        </p:spPr>
        <p:txBody>
          <a:bodyPr wrap="square" rtlCol="0">
            <a:spAutoFit/>
          </a:bodyPr>
          <a:lstStyle/>
          <a:p>
            <a:pPr algn="ctr"/>
            <a:r>
              <a:rPr lang="en-US" altLang="zh-TW" sz="1600" dirty="0">
                <a:latin typeface="Corbel" panose="020B0503020204020204" pitchFamily="34" charset="0"/>
                <a:ea typeface="Tahoma" panose="020B0604030504040204" pitchFamily="34" charset="0"/>
                <a:cs typeface="Tahoma" panose="020B0604030504040204" pitchFamily="34" charset="0"/>
              </a:rPr>
              <a:t>Scaled dot product</a:t>
            </a:r>
            <a:endParaRPr lang="zh-TW" altLang="en-US" sz="1600" dirty="0">
              <a:latin typeface="Corbel" panose="020B0503020204020204" pitchFamily="34" charset="0"/>
              <a:cs typeface="Tahoma" panose="020B0604030504040204" pitchFamily="34" charset="0"/>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3484315" y="355756"/>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dirty="0">
              <a:latin typeface="Corbel" panose="020B0503020204020204" pitchFamily="34" charset="0"/>
            </a:endParaRPr>
          </a:p>
        </p:txBody>
      </p:sp>
      <p:sp>
        <p:nvSpPr>
          <p:cNvPr id="55" name="文字方塊 74">
            <a:extLst>
              <a:ext uri="{FF2B5EF4-FFF2-40B4-BE49-F238E27FC236}">
                <a16:creationId xmlns:a16="http://schemas.microsoft.com/office/drawing/2014/main" id="{8146ECA2-3341-DD3B-73D5-0DA9AF5A9E5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extLst>
    <p:ext uri="{6950BFC3-D8DA-4A85-94F7-54DA5524770B}">
      <p188:commentRel xmlns:p188="http://schemas.microsoft.com/office/powerpoint/2018/8/main" r:id="rId3"/>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14203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76508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76508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14203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7727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77279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14203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7496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74964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54999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75987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16979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16979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93913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59580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14397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76701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76701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14397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77472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77472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14397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75157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751575"/>
                <a:ext cx="536371" cy="369332"/>
              </a:xfrm>
              <a:prstGeom prst="rect">
                <a:avLst/>
              </a:prstGeom>
              <a:blipFill>
                <a:blip r:embed="rId8"/>
                <a:stretch>
                  <a:fillRect b="-10000"/>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55193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76181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1717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17173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94106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14590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76894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76894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14590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7766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77665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14590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75350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75350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55386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76374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17366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17366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94299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15362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776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77666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15362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7843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78437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15362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76122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76122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56158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77146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1813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18138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95071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10233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208667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208600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209957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690243"/>
                <a:ext cx="419409" cy="289182"/>
              </a:xfrm>
              <a:prstGeom prst="rect">
                <a:avLst/>
              </a:prstGeom>
              <a:blipFill>
                <a:blip r:embed="rId18"/>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96733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690243"/>
                <a:ext cx="419409" cy="289182"/>
              </a:xfrm>
              <a:prstGeom prst="rect">
                <a:avLst/>
              </a:prstGeom>
              <a:blipFill>
                <a:blip r:embed="rId19"/>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97368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98032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99938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213438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211533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210868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210233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690243"/>
                <a:ext cx="419409" cy="289182"/>
              </a:xfrm>
              <a:prstGeom prst="rect">
                <a:avLst/>
              </a:prstGeom>
              <a:blipFill>
                <a:blip r:embed="rId20"/>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70241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702410"/>
                <a:ext cx="419409" cy="289182"/>
              </a:xfrm>
              <a:prstGeom prst="rect">
                <a:avLst/>
              </a:prstGeom>
              <a:blipFill>
                <a:blip r:embed="rId21"/>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112881"/>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097113"/>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104508"/>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110665"/>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292671"/>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790858"/>
                <a:ext cx="419409" cy="289182"/>
              </a:xfrm>
              <a:prstGeom prst="rect">
                <a:avLst/>
              </a:prstGeom>
              <a:blipFill>
                <a:blip r:embed="rId22"/>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790858"/>
                <a:ext cx="419409" cy="289182"/>
              </a:xfrm>
              <a:prstGeom prst="rect">
                <a:avLst/>
              </a:prstGeom>
              <a:blipFill>
                <a:blip r:embed="rId23"/>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790858"/>
                <a:ext cx="419409" cy="289182"/>
              </a:xfrm>
              <a:prstGeom prst="rect">
                <a:avLst/>
              </a:prstGeom>
              <a:blipFill>
                <a:blip r:embed="rId24"/>
                <a:stretch>
                  <a:fillRect l="-5714" t="-13043" r="-285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803025"/>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803025"/>
                <a:ext cx="419409" cy="289182"/>
              </a:xfrm>
              <a:prstGeom prst="rect">
                <a:avLst/>
              </a:prstGeom>
              <a:blipFill>
                <a:blip r:embed="rId25"/>
                <a:stretch>
                  <a:fillRect l="-8824" t="-13043" r="-294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139">
                <a:extLst>
                  <a:ext uri="{FF2B5EF4-FFF2-40B4-BE49-F238E27FC236}">
                    <a16:creationId xmlns:a16="http://schemas.microsoft.com/office/drawing/2014/main" id="{225716CA-EC32-9765-8761-81D9A056D5BF}"/>
                  </a:ext>
                </a:extLst>
              </p:cNvPr>
              <p:cNvSpPr txBox="1"/>
              <p:nvPr/>
            </p:nvSpPr>
            <p:spPr>
              <a:xfrm>
                <a:off x="6746294" y="43335"/>
                <a:ext cx="2326342"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smtClean="0">
                          <a:latin typeface="Cambria Math" panose="02040503050406030204" pitchFamily="18" charset="0"/>
                        </a:rPr>
                        <m:t>𝜎</m:t>
                      </m:r>
                      <m:sSub>
                        <m:sSubPr>
                          <m:ctrlPr>
                            <a:rPr lang="en-US" altLang="zh-TW" sz="2100" i="1" smtClean="0">
                              <a:latin typeface="Cambria Math" panose="02040503050406030204" pitchFamily="18" charset="0"/>
                            </a:rPr>
                          </m:ctrlPr>
                        </m:sSubPr>
                        <m:e>
                          <m:d>
                            <m:dPr>
                              <m:ctrlPr>
                                <a:rPr lang="en-US" altLang="zh-TW" sz="2100" i="1" smtClean="0">
                                  <a:latin typeface="Cambria Math" panose="02040503050406030204" pitchFamily="18" charset="0"/>
                                </a:rPr>
                              </m:ctrlPr>
                            </m:dPr>
                            <m:e>
                              <m:r>
                                <a:rPr lang="en-US" altLang="zh-TW" sz="2100" smtClean="0">
                                  <a:latin typeface="Cambria Math" panose="02040503050406030204" pitchFamily="18" charset="0"/>
                                </a:rPr>
                                <m:t>𝑧</m:t>
                              </m:r>
                            </m:e>
                          </m:d>
                        </m:e>
                        <m:sub>
                          <m:r>
                            <a:rPr lang="en-US" altLang="zh-TW" sz="2100" smtClean="0">
                              <a:latin typeface="Cambria Math" panose="02040503050406030204" pitchFamily="18" charset="0"/>
                            </a:rPr>
                            <m:t>𝑖</m:t>
                          </m:r>
                        </m:sub>
                      </m:sSub>
                      <m:r>
                        <a:rPr lang="en-US" altLang="zh-TW" sz="2100" smtClean="0">
                          <a:latin typeface="Cambria Math" panose="02040503050406030204" pitchFamily="18" charset="0"/>
                        </a:rPr>
                        <m:t>=</m:t>
                      </m:r>
                      <m:f>
                        <m:fPr>
                          <m:ctrlPr>
                            <a:rPr lang="en-US" altLang="zh-TW" sz="2100" i="1" smtClean="0">
                              <a:latin typeface="Cambria Math" panose="02040503050406030204" pitchFamily="18" charset="0"/>
                            </a:rPr>
                          </m:ctrlPr>
                        </m:fPr>
                        <m:num>
                          <m:r>
                            <m:rPr>
                              <m:sty m:val="p"/>
                            </m:rPr>
                            <a:rPr lang="en-US" altLang="zh-TW" sz="2100" i="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𝑖</m:t>
                                  </m:r>
                                </m:sub>
                              </m:sSub>
                              <m:r>
                                <m:rPr>
                                  <m:nor/>
                                </m:rPr>
                                <a:rPr lang="zh-TW" altLang="en-US" sz="2100" dirty="0">
                                  <a:latin typeface="Corbel" panose="020B0503020204020204" pitchFamily="34" charset="0"/>
                                  <a:cs typeface="Tahoma" panose="020B0604030504040204" pitchFamily="34" charset="0"/>
                                </a:rPr>
                                <m:t> </m:t>
                              </m:r>
                            </m:e>
                          </m:d>
                        </m:num>
                        <m:den>
                          <m:nary>
                            <m:naryPr>
                              <m:chr m:val="∑"/>
                              <m:limLoc m:val="subSup"/>
                              <m:supHide m:val="on"/>
                              <m:ctrlPr>
                                <a:rPr lang="en-US" altLang="zh-TW" sz="2100" i="1">
                                  <a:latin typeface="Cambria Math" panose="02040503050406030204" pitchFamily="18" charset="0"/>
                                </a:rPr>
                              </m:ctrlPr>
                            </m:naryPr>
                            <m:sub>
                              <m:r>
                                <m:rPr>
                                  <m:brk m:alnAt="9"/>
                                </m:rPr>
                                <a:rPr lang="en-US" altLang="zh-TW" sz="2100">
                                  <a:latin typeface="Cambria Math" panose="02040503050406030204" pitchFamily="18" charset="0"/>
                                </a:rPr>
                                <m:t>𝑗</m:t>
                              </m:r>
                            </m:sub>
                            <m:sup/>
                            <m:e>
                              <m:r>
                                <m:rPr>
                                  <m:sty m:val="p"/>
                                </m:rPr>
                                <a:rPr lang="en-US" altLang="zh-TW" sz="2100" b="0" i="0" smtClean="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𝑗</m:t>
                                      </m:r>
                                    </m:sub>
                                  </m:sSub>
                                  <m:r>
                                    <m:rPr>
                                      <m:nor/>
                                    </m:rPr>
                                    <a:rPr lang="zh-TW" altLang="en-US" sz="2100" dirty="0">
                                      <a:latin typeface="Corbel" panose="020B0503020204020204" pitchFamily="34" charset="0"/>
                                      <a:cs typeface="Tahoma" panose="020B0604030504040204" pitchFamily="34" charset="0"/>
                                    </a:rPr>
                                    <m:t> </m:t>
                                  </m:r>
                                </m:e>
                              </m:d>
                            </m:e>
                          </m:nary>
                        </m:den>
                      </m:f>
                      <m:r>
                        <a:rPr lang="en-US" altLang="zh-TW" sz="2100" smtClean="0">
                          <a:latin typeface="Cambria Math" panose="02040503050406030204" pitchFamily="18" charset="0"/>
                        </a:rPr>
                        <m:t> </m:t>
                      </m:r>
                    </m:oMath>
                  </m:oMathPara>
                </a14:m>
                <a:endParaRPr lang="zh-TW" altLang="en-US" sz="2100" dirty="0">
                  <a:latin typeface="Corbel" panose="020B0503020204020204" pitchFamily="34" charset="0"/>
                  <a:cs typeface="Tahoma" panose="020B0604030504040204" pitchFamily="34" charset="0"/>
                </a:endParaRPr>
              </a:p>
            </p:txBody>
          </p:sp>
        </mc:Choice>
        <mc:Fallback xmlns="">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6746294" y="43335"/>
                <a:ext cx="2326342" cy="763479"/>
              </a:xfrm>
              <a:prstGeom prst="rect">
                <a:avLst/>
              </a:prstGeom>
              <a:blipFill>
                <a:blip r:embed="rId26"/>
                <a:stretch>
                  <a:fillRect l="-1630" t="-19672" r="-3804" b="-10000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fld id="{494B4E53-BCCB-BE4E-A28A-722B6992CCD5}" type="slidenum">
              <a:rPr lang="en-US" smtClean="0"/>
              <a:pPr/>
              <a:t>84</a:t>
            </a:fld>
            <a:endParaRPr lang="en-US" dirty="0"/>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8"/>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19"/>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0"/>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1"/>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847665" y="203522"/>
            <a:ext cx="4166198" cy="340519"/>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Representation of “The” given the  attention weights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2"/>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4"/>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5"/>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6"/>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fld id="{494B4E53-BCCB-BE4E-A28A-722B6992CCD5}" type="slidenum">
              <a:rPr lang="en-US" smtClean="0"/>
              <a:pPr/>
              <a:t>85</a:t>
            </a:fld>
            <a:endParaRPr lang="en-US" dirty="0"/>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1A784-09B0-3BFB-1ADC-94EBAC152458}"/>
                  </a:ext>
                </a:extLst>
              </p:cNvPr>
              <p:cNvSpPr>
                <a:spLocks noGrp="1"/>
              </p:cNvSpPr>
              <p:nvPr>
                <p:ph type="body" sz="quarter" idx="16"/>
              </p:nvPr>
            </p:nvSpPr>
            <p:spPr>
              <a:xfrm>
                <a:off x="533919" y="1390650"/>
                <a:ext cx="3703345" cy="3077573"/>
              </a:xfrm>
            </p:spPr>
            <p:txBody>
              <a:bodyPr>
                <a:normAutofit/>
              </a:bodyPr>
              <a:lstStyle/>
              <a:p>
                <a:r>
                  <a:rPr lang="en-US" dirty="0">
                    <a:latin typeface="Corbel" panose="020B0503020204020204" pitchFamily="34" charset="0"/>
                    <a:cs typeface="Calibri"/>
                  </a:rPr>
                  <a:t>Can write it in matrix form: </a:t>
                </a:r>
              </a:p>
              <a:p>
                <a:endParaRPr lang="en-US" dirty="0">
                  <a:latin typeface="Corbel" panose="020B0503020204020204" pitchFamily="34" charset="0"/>
                  <a:cs typeface="Calibri"/>
                </a:endParaRPr>
              </a:p>
              <a:p>
                <a:r>
                  <a:rPr lang="en-US" dirty="0">
                    <a:latin typeface="Corbel" panose="020B0503020204020204" pitchFamily="34" charset="0"/>
                    <a:cs typeface="Calibri"/>
                  </a:rPr>
                  <a:t>Given input </a:t>
                </a:r>
                <a14:m>
                  <m:oMath xmlns:m="http://schemas.openxmlformats.org/officeDocument/2006/math">
                    <m:r>
                      <a:rPr lang="en-US" altLang="zh-TW" sz="1800" b="1" i="1" smtClean="0">
                        <a:latin typeface="Cambria Math" panose="02040503050406030204" pitchFamily="18" charset="0"/>
                      </a:rPr>
                      <m:t>𝐱</m:t>
                    </m:r>
                  </m:oMath>
                </a14:m>
                <a:r>
                  <a:rPr lang="en-US" b="1" dirty="0">
                    <a:latin typeface="Corbel" panose="020B0503020204020204" pitchFamily="34" charset="0"/>
                    <a:cs typeface="Calibri"/>
                  </a:rPr>
                  <a:t>:</a:t>
                </a:r>
              </a:p>
              <a:p>
                <a:pPr marL="114300" indent="0">
                  <a:buNone/>
                </a:pPr>
                <a:endParaRPr lang="en-US"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7030A0"/>
                          </a:solidFill>
                          <a:latin typeface="Cambria Math" panose="02040503050406030204" pitchFamily="18" charset="0"/>
                        </a:rPr>
                        <m:t>𝑄</m:t>
                      </m:r>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b="1" i="0">
                              <a:solidFill>
                                <a:srgbClr val="7030A0"/>
                              </a:solidFill>
                              <a:latin typeface="Cambria Math" panose="02040503050406030204" pitchFamily="18" charset="0"/>
                            </a:rPr>
                            <m:t>𝐖</m:t>
                          </m:r>
                        </m:e>
                        <m:sup>
                          <m:r>
                            <a:rPr lang="en-US" altLang="zh-TW" sz="1800">
                              <a:solidFill>
                                <a:srgbClr val="7030A0"/>
                              </a:solidFill>
                              <a:latin typeface="Cambria Math" panose="02040503050406030204" pitchFamily="18" charset="0"/>
                            </a:rPr>
                            <m:t>𝑞</m:t>
                          </m:r>
                        </m:sup>
                      </m:sSup>
                      <m:r>
                        <a:rPr lang="en-US" altLang="zh-TW" sz="1800" b="1" i="0" smtClean="0">
                          <a:latin typeface="Cambria Math" panose="02040503050406030204" pitchFamily="18" charset="0"/>
                        </a:rPr>
                        <m:t>𝐱</m:t>
                      </m:r>
                    </m:oMath>
                  </m:oMathPara>
                </a14:m>
                <a:endParaRPr lang="en-US" altLang="zh-TW" sz="18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C00000"/>
                          </a:solidFill>
                          <a:latin typeface="Cambria Math" panose="02040503050406030204" pitchFamily="18" charset="0"/>
                        </a:rPr>
                        <m:t>𝐾</m:t>
                      </m:r>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b="1" i="0">
                              <a:solidFill>
                                <a:srgbClr val="C00000"/>
                              </a:solidFill>
                              <a:latin typeface="Cambria Math" panose="02040503050406030204" pitchFamily="18" charset="0"/>
                            </a:rPr>
                            <m:t>𝐖</m:t>
                          </m:r>
                        </m:e>
                        <m:sup>
                          <m:r>
                            <a:rPr lang="en-US" altLang="zh-TW" sz="1800">
                              <a:solidFill>
                                <a:srgbClr val="C00000"/>
                              </a:solidFill>
                              <a:latin typeface="Cambria Math" panose="02040503050406030204" pitchFamily="18" charset="0"/>
                            </a:rPr>
                            <m:t>𝑘</m:t>
                          </m:r>
                        </m:sup>
                      </m:sSup>
                      <m:r>
                        <a:rPr lang="en-US" altLang="zh-TW" sz="1800" b="1" i="0" smtClean="0">
                          <a:latin typeface="Cambria Math" panose="02040503050406030204" pitchFamily="18" charset="0"/>
                        </a:rPr>
                        <m:t>𝐱</m:t>
                      </m:r>
                    </m:oMath>
                  </m:oMathPara>
                </a14:m>
                <a:endParaRPr lang="en-US" altLang="zh-TW" sz="18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0070C0"/>
                          </a:solidFill>
                          <a:latin typeface="Cambria Math" panose="02040503050406030204" pitchFamily="18" charset="0"/>
                        </a:rPr>
                        <m:t>𝑉</m:t>
                      </m:r>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b="1" i="0">
                              <a:solidFill>
                                <a:srgbClr val="0070C0"/>
                              </a:solidFill>
                              <a:latin typeface="Cambria Math" panose="02040503050406030204" pitchFamily="18" charset="0"/>
                            </a:rPr>
                            <m:t>𝐖</m:t>
                          </m:r>
                        </m:e>
                        <m:sup>
                          <m:r>
                            <a:rPr lang="en-US" altLang="zh-TW" sz="1800">
                              <a:solidFill>
                                <a:srgbClr val="0070C0"/>
                              </a:solidFill>
                              <a:latin typeface="Cambria Math" panose="02040503050406030204" pitchFamily="18" charset="0"/>
                            </a:rPr>
                            <m:t>𝑣</m:t>
                          </m:r>
                        </m:sup>
                      </m:sSup>
                      <m:r>
                        <a:rPr lang="en-US" altLang="zh-TW" sz="18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Attention</m:t>
                      </m:r>
                      <m:r>
                        <a:rPr lang="en-US" sz="18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800" b="0" i="0" smtClean="0">
                          <a:solidFill>
                            <a:srgbClr val="00B050"/>
                          </a:solidFill>
                          <a:latin typeface="Cambria Math" panose="02040503050406030204" pitchFamily="18" charset="0"/>
                        </a:rPr>
                        <m:t>)</m:t>
                      </m:r>
                      <m:r>
                        <a:rPr lang="en-US" sz="1800" smtClean="0">
                          <a:latin typeface="Cambria Math" panose="02040503050406030204" pitchFamily="18" charset="0"/>
                        </a:rPr>
                        <m:t>=</m:t>
                      </m:r>
                      <m:r>
                        <m:rPr>
                          <m:sty m:val="p"/>
                        </m:rPr>
                        <a:rPr lang="en-US" sz="1800" smtClean="0">
                          <a:latin typeface="Cambria Math" panose="02040503050406030204" pitchFamily="18" charset="0"/>
                        </a:rPr>
                        <m:t>softmax</m:t>
                      </m:r>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smtClean="0">
                                      <a:solidFill>
                                        <a:srgbClr val="7030A0"/>
                                      </a:solidFill>
                                      <a:latin typeface="Cambria Math" panose="02040503050406030204" pitchFamily="18" charset="0"/>
                                    </a:rPr>
                                    <m:t>𝑄</m:t>
                                  </m:r>
                                  <m:r>
                                    <a:rPr lang="en-US" sz="1800" smtClean="0">
                                      <a:solidFill>
                                        <a:srgbClr val="C00000"/>
                                      </a:solidFill>
                                      <a:latin typeface="Cambria Math" panose="02040503050406030204" pitchFamily="18" charset="0"/>
                                    </a:rPr>
                                    <m:t>𝐾</m:t>
                                  </m:r>
                                </m:e>
                                <m:sup>
                                  <m:r>
                                    <m:rPr>
                                      <m:sty m:val="p"/>
                                    </m:rPr>
                                    <a:rPr lang="en-US" sz="1800" smtClean="0">
                                      <a:latin typeface="Cambria Math" panose="02040503050406030204" pitchFamily="18" charset="0"/>
                                    </a:rPr>
                                    <m:t>T</m:t>
                                  </m:r>
                                </m:sup>
                              </m:sSup>
                            </m:num>
                            <m:den>
                              <m:r>
                                <a:rPr lang="en-US" sz="1800" b="0" i="1" smtClean="0">
                                  <a:latin typeface="Cambria Math" panose="02040503050406030204" pitchFamily="18" charset="0"/>
                                </a:rPr>
                                <m:t>√</m:t>
                              </m:r>
                              <m:r>
                                <a:rPr lang="en-US" sz="1800" b="0" i="1" smtClean="0">
                                  <a:latin typeface="Cambria Math" panose="02040503050406030204" pitchFamily="18" charset="0"/>
                                </a:rPr>
                                <m:t>𝑑</m:t>
                              </m:r>
                            </m:den>
                          </m:f>
                        </m:e>
                      </m:d>
                      <m:r>
                        <a:rPr lang="en-US" sz="1800" smtClean="0">
                          <a:solidFill>
                            <a:srgbClr val="0070C0"/>
                          </a:solidFill>
                          <a:latin typeface="Cambria Math" panose="02040503050406030204" pitchFamily="18" charset="0"/>
                        </a:rPr>
                        <m:t>𝑉</m:t>
                      </m:r>
                    </m:oMath>
                  </m:oMathPara>
                </a14:m>
                <a:endParaRPr lang="en-US" sz="1800" dirty="0">
                  <a:latin typeface="Corbel" panose="020B0503020204020204" pitchFamily="34" charset="0"/>
                </a:endParaRPr>
              </a:p>
              <a:p>
                <a:endParaRPr lang="en-US"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p:txBody>
          </p:sp>
        </mc:Choice>
        <mc:Fallback xmlns="">
          <p:sp>
            <p:nvSpPr>
              <p:cNvPr id="3" name="Content Placeholder 2">
                <a:extLst>
                  <a:ext uri="{FF2B5EF4-FFF2-40B4-BE49-F238E27FC236}">
                    <a16:creationId xmlns:a16="http://schemas.microsoft.com/office/drawing/2014/main" id="{D5A1A784-09B0-3BFB-1ADC-94EBAC152458}"/>
                  </a:ext>
                </a:extLst>
              </p:cNvPr>
              <p:cNvSpPr>
                <a:spLocks noGrp="1" noRot="1" noChangeAspect="1" noMove="1" noResize="1" noEditPoints="1" noAdjustHandles="1" noChangeArrowheads="1" noChangeShapeType="1" noTextEdit="1"/>
              </p:cNvSpPr>
              <p:nvPr>
                <p:ph type="body" sz="quarter" idx="16"/>
              </p:nvPr>
            </p:nvSpPr>
            <p:spPr>
              <a:xfrm>
                <a:off x="533919" y="1390650"/>
                <a:ext cx="3703345" cy="3077573"/>
              </a:xfrm>
              <a:blipFill>
                <a:blip r:embed="rId2"/>
                <a:stretch>
                  <a:fillRect l="-1027" t="-1235"/>
                </a:stretch>
              </a:blipFill>
            </p:spPr>
            <p:txBody>
              <a:bodyPr/>
              <a:lstStyle/>
              <a:p>
                <a:r>
                  <a:rPr lang="en-US">
                    <a:noFill/>
                  </a:rPr>
                  <a:t> </a:t>
                </a:r>
              </a:p>
            </p:txBody>
          </p:sp>
        </mc:Fallback>
      </mc:AlternateContent>
      <p:sp>
        <p:nvSpPr>
          <p:cNvPr id="40" name="Slide Number Placeholder 39">
            <a:extLst>
              <a:ext uri="{FF2B5EF4-FFF2-40B4-BE49-F238E27FC236}">
                <a16:creationId xmlns:a16="http://schemas.microsoft.com/office/drawing/2014/main" id="{4BEE174F-D5C0-C7D5-94A8-87892E1A8F75}"/>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86</a:t>
            </a:fld>
            <a:endParaRPr lang="en-US" dirty="0"/>
          </a:p>
        </p:txBody>
      </p:sp>
      <p:pic>
        <p:nvPicPr>
          <p:cNvPr id="39" name="Picture 38" descr="Text, letter&#10;&#10;Description automatically generated">
            <a:extLst>
              <a:ext uri="{FF2B5EF4-FFF2-40B4-BE49-F238E27FC236}">
                <a16:creationId xmlns:a16="http://schemas.microsoft.com/office/drawing/2014/main" id="{97558CE8-3D96-7653-AC8E-025A8AB45C79}"/>
              </a:ext>
            </a:extLst>
          </p:cNvPr>
          <p:cNvPicPr>
            <a:picLocks noChangeAspect="1"/>
          </p:cNvPicPr>
          <p:nvPr/>
        </p:nvPicPr>
        <p:blipFill>
          <a:blip r:embed="rId3"/>
          <a:stretch>
            <a:fillRect/>
          </a:stretch>
        </p:blipFill>
        <p:spPr>
          <a:xfrm>
            <a:off x="4299158" y="216131"/>
            <a:ext cx="4597915" cy="4683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12071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6C04-38B5-95C5-AD61-2B1CAD8DA021}"/>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E3A1B143-8479-07D5-27B0-B57118DE3C04}"/>
              </a:ext>
            </a:extLst>
          </p:cNvPr>
          <p:cNvSpPr>
            <a:spLocks noGrp="1"/>
          </p:cNvSpPr>
          <p:nvPr>
            <p:ph type="body" sz="quarter" idx="16"/>
          </p:nvPr>
        </p:nvSpPr>
        <p:spPr/>
        <p:txBody>
          <a:bodyPr/>
          <a:lstStyle/>
          <a:p>
            <a:r>
              <a:rPr lang="en-US" dirty="0"/>
              <a:t>What would be the output vector for </a:t>
            </a:r>
            <a:br>
              <a:rPr lang="en-US" dirty="0"/>
            </a:br>
            <a:r>
              <a:rPr lang="en-US" dirty="0"/>
              <a:t>the word “Thinking”?</a:t>
            </a:r>
          </a:p>
        </p:txBody>
      </p:sp>
      <p:pic>
        <p:nvPicPr>
          <p:cNvPr id="4" name="Content Placeholder 4" descr="A screenshot of a computer&#10;&#10;Description automatically generated">
            <a:extLst>
              <a:ext uri="{FF2B5EF4-FFF2-40B4-BE49-F238E27FC236}">
                <a16:creationId xmlns:a16="http://schemas.microsoft.com/office/drawing/2014/main" id="{E4909D61-1804-3C77-6C4E-D00B21573B24}"/>
              </a:ext>
            </a:extLst>
          </p:cNvPr>
          <p:cNvPicPr>
            <a:picLocks noChangeAspect="1"/>
          </p:cNvPicPr>
          <p:nvPr/>
        </p:nvPicPr>
        <p:blipFill>
          <a:blip r:embed="rId3"/>
          <a:stretch>
            <a:fillRect/>
          </a:stretch>
        </p:blipFill>
        <p:spPr>
          <a:xfrm>
            <a:off x="5172753" y="1017725"/>
            <a:ext cx="3292521" cy="3416300"/>
          </a:xfrm>
          <a:prstGeom prst="rect">
            <a:avLst/>
          </a:prstGeom>
        </p:spPr>
      </p:pic>
      <p:pic>
        <p:nvPicPr>
          <p:cNvPr id="6" name="Picture 5" descr="A math equations with numbers and symbols&#10;&#10;Description automatically generated">
            <a:extLst>
              <a:ext uri="{FF2B5EF4-FFF2-40B4-BE49-F238E27FC236}">
                <a16:creationId xmlns:a16="http://schemas.microsoft.com/office/drawing/2014/main" id="{3580CAAC-5B9D-292A-979C-14E58DE56E8A}"/>
              </a:ext>
            </a:extLst>
          </p:cNvPr>
          <p:cNvPicPr>
            <a:picLocks noChangeAspect="1"/>
          </p:cNvPicPr>
          <p:nvPr/>
        </p:nvPicPr>
        <p:blipFill>
          <a:blip r:embed="rId4"/>
          <a:stretch>
            <a:fillRect/>
          </a:stretch>
        </p:blipFill>
        <p:spPr>
          <a:xfrm>
            <a:off x="1196556" y="2197395"/>
            <a:ext cx="1947727" cy="1899832"/>
          </a:xfrm>
          <a:prstGeom prst="rect">
            <a:avLst/>
          </a:prstGeom>
        </p:spPr>
      </p:pic>
      <p:sp>
        <p:nvSpPr>
          <p:cNvPr id="8" name="TextBox 7">
            <a:extLst>
              <a:ext uri="{FF2B5EF4-FFF2-40B4-BE49-F238E27FC236}">
                <a16:creationId xmlns:a16="http://schemas.microsoft.com/office/drawing/2014/main" id="{09C4F197-88A8-1723-3ADE-A177A8442A51}"/>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9066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Self-Attention: Back to Big Picture  </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lnSpcReduction="10000"/>
          </a:bodyPr>
          <a:lstStyle/>
          <a:p>
            <a:r>
              <a:rPr lang="en-US" dirty="0">
                <a:solidFill>
                  <a:srgbClr val="C00000"/>
                </a:solidFill>
              </a:rPr>
              <a:t>Attention </a:t>
            </a:r>
            <a:r>
              <a:rPr lang="en-US" dirty="0"/>
              <a:t>is a powerful mechanism to create context-aware representations</a:t>
            </a:r>
          </a:p>
          <a:p>
            <a:r>
              <a:rPr lang="en-US" dirty="0"/>
              <a:t>A way to focus on select parts of the input</a:t>
            </a:r>
            <a:br>
              <a:rPr lang="en-US" dirty="0"/>
            </a:br>
            <a:endParaRPr lang="en-US" dirty="0"/>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r>
              <a:rPr lang="en-US" dirty="0">
                <a:latin typeface="Corbel" panose="020B0503020204020204" pitchFamily="34" charset="0"/>
                <a:cs typeface="Calibri"/>
              </a:rPr>
              <a:t>Better at maintaining </a:t>
            </a:r>
            <a:r>
              <a:rPr lang="en-US" dirty="0">
                <a:solidFill>
                  <a:srgbClr val="00B050"/>
                </a:solidFill>
                <a:latin typeface="Corbel" panose="020B0503020204020204" pitchFamily="34" charset="0"/>
                <a:cs typeface="Calibri"/>
              </a:rPr>
              <a:t>long-distance dependencies </a:t>
            </a:r>
            <a:r>
              <a:rPr lang="en-US" dirty="0">
                <a:latin typeface="Corbel" panose="020B0503020204020204" pitchFamily="34" charset="0"/>
                <a:cs typeface="Calibri"/>
              </a:rPr>
              <a:t>in the context. </a:t>
            </a:r>
          </a:p>
        </p:txBody>
      </p:sp>
      <p:sp>
        <p:nvSpPr>
          <p:cNvPr id="37" name="Slide Number Placeholder 36">
            <a:extLst>
              <a:ext uri="{FF2B5EF4-FFF2-40B4-BE49-F238E27FC236}">
                <a16:creationId xmlns:a16="http://schemas.microsoft.com/office/drawing/2014/main" id="{9D717302-7D3A-C53F-EA0C-DCB9908460B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88</a:t>
            </a:fld>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3121277" y="2189756"/>
            <a:ext cx="2901445" cy="1617527"/>
            <a:chOff x="1597794" y="930625"/>
            <a:chExt cx="6063909" cy="3316724"/>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2" y="3679365"/>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2" y="3679365"/>
                  <a:ext cx="536372" cy="567984"/>
                </a:xfrm>
                <a:prstGeom prst="rect">
                  <a:avLst/>
                </a:prstGeom>
                <a:blipFill>
                  <a:blip r:embed="rId3"/>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9"/>
                  <a:ext cx="536372" cy="567984"/>
                </a:xfrm>
                <a:prstGeom prst="rect">
                  <a:avLst/>
                </a:prstGeom>
                <a:blipFill>
                  <a:blip r:embed="rId4"/>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9"/>
                  <a:ext cx="536372" cy="567984"/>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9"/>
                  <a:ext cx="536372" cy="567984"/>
                </a:xfrm>
                <a:prstGeom prst="rect">
                  <a:avLst/>
                </a:prstGeom>
                <a:blipFill>
                  <a:blip r:embed="rId6"/>
                  <a:stretch>
                    <a:fillRect r="-9091"/>
                  </a:stretch>
                </a:blipFill>
              </p:spPr>
              <p:txBody>
                <a:bodyPr/>
                <a:lstStyle/>
                <a:p>
                  <a:r>
                    <a:rPr 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8"/>
                    <a:ext cx="715162" cy="757311"/>
                  </a:xfrm>
                  <a:prstGeom prst="rect">
                    <a:avLst/>
                  </a:prstGeom>
                  <a:blipFill>
                    <a:blip r:embed="rId7"/>
                    <a:stretch>
                      <a:fillRect r="-4545"/>
                    </a:stretch>
                  </a:blipFill>
                </p:spPr>
                <p:txBody>
                  <a:bodyPr/>
                  <a:lstStyle/>
                  <a:p>
                    <a:r>
                      <a:rPr 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8"/>
                    <a:stretch>
                      <a:fillRect r="-9524"/>
                    </a:stretch>
                  </a:blipFill>
                </p:spPr>
                <p:txBody>
                  <a:bodyPr/>
                  <a:lstStyle/>
                  <a:p>
                    <a:r>
                      <a:rPr 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9"/>
                    <a:stretch>
                      <a:fillRect r="-9524"/>
                    </a:stretch>
                  </a:blipFill>
                </p:spPr>
                <p:txBody>
                  <a:bodyPr/>
                  <a:lstStyle/>
                  <a:p>
                    <a:r>
                      <a:rPr 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10"/>
                    <a:stretch>
                      <a:fillRect r="-4762"/>
                    </a:stretch>
                  </a:blipFill>
                </p:spPr>
                <p:txBody>
                  <a:bodyPr/>
                  <a:lstStyle/>
                  <a:p>
                    <a:r>
                      <a:rPr 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sp>
        <p:nvSpPr>
          <p:cNvPr id="35" name="TextBox 34">
            <a:extLst>
              <a:ext uri="{FF2B5EF4-FFF2-40B4-BE49-F238E27FC236}">
                <a16:creationId xmlns:a16="http://schemas.microsoft.com/office/drawing/2014/main" id="{92AD76CD-159F-CA0E-A35B-CDA409DB0F31}"/>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2"/>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522259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057FF8-21B7-9CDA-4E65-E082FBA3F5DF}"/>
              </a:ext>
            </a:extLst>
          </p:cNvPr>
          <p:cNvSpPr>
            <a:spLocks noGrp="1"/>
          </p:cNvSpPr>
          <p:nvPr>
            <p:ph type="title"/>
          </p:nvPr>
        </p:nvSpPr>
        <p:spPr/>
        <p:txBody>
          <a:bodyPr>
            <a:normAutofit/>
          </a:bodyPr>
          <a:lstStyle/>
          <a:p>
            <a:r>
              <a:rPr lang="en-US" dirty="0"/>
              <a:t>Properties of Self-Attention </a:t>
            </a:r>
          </a:p>
        </p:txBody>
      </p:sp>
      <p:sp>
        <p:nvSpPr>
          <p:cNvPr id="6" name="Content Placeholder 5">
            <a:extLst>
              <a:ext uri="{FF2B5EF4-FFF2-40B4-BE49-F238E27FC236}">
                <a16:creationId xmlns:a16="http://schemas.microsoft.com/office/drawing/2014/main" id="{73B1B27E-794D-0002-7A41-DD5DBF215BC7}"/>
              </a:ext>
            </a:extLst>
          </p:cNvPr>
          <p:cNvSpPr>
            <a:spLocks noGrp="1"/>
          </p:cNvSpPr>
          <p:nvPr>
            <p:ph type="body" sz="quarter" idx="16"/>
          </p:nvPr>
        </p:nvSpPr>
        <p:spPr/>
        <p:txBody>
          <a:bodyPr>
            <a:normAutofit/>
          </a:bodyPr>
          <a:lstStyle/>
          <a:p>
            <a:endParaRPr lang="en-US" dirty="0"/>
          </a:p>
          <a:p>
            <a:pPr marL="0" indent="0">
              <a:buNone/>
            </a:pPr>
            <a:br>
              <a:rPr lang="en-US" dirty="0"/>
            </a:br>
            <a:endParaRPr lang="en-US" dirty="0"/>
          </a:p>
          <a:p>
            <a:pPr marL="114300" indent="0">
              <a:buNone/>
            </a:pPr>
            <a:endParaRPr lang="en-US" dirty="0"/>
          </a:p>
          <a:p>
            <a:r>
              <a:rPr lang="en-US" dirty="0"/>
              <a:t>Per-layer statistics; </a:t>
            </a:r>
            <a:r>
              <a:rPr lang="en-US" i="1" dirty="0"/>
              <a:t>n</a:t>
            </a:r>
            <a:r>
              <a:rPr lang="en-US" dirty="0"/>
              <a:t> = sequence length, </a:t>
            </a:r>
            <a:r>
              <a:rPr lang="en-US" i="1" dirty="0"/>
              <a:t>d</a:t>
            </a:r>
            <a:r>
              <a:rPr lang="en-US" dirty="0"/>
              <a:t> = hidden dimension</a:t>
            </a:r>
          </a:p>
          <a:p>
            <a:r>
              <a:rPr lang="en-US" u="sng" dirty="0"/>
              <a:t>Complexity per layer:</a:t>
            </a:r>
            <a:r>
              <a:rPr lang="en-US" dirty="0"/>
              <a:t> Quadratic function of n for SA</a:t>
            </a:r>
          </a:p>
          <a:p>
            <a:r>
              <a:rPr lang="en-US" u="sng" dirty="0"/>
              <a:t>Sequential operations:</a:t>
            </a:r>
            <a:r>
              <a:rPr lang="en-US" dirty="0"/>
              <a:t> # of operations that must be performed sequentially </a:t>
            </a:r>
          </a:p>
          <a:p>
            <a:pPr lvl="1"/>
            <a:r>
              <a:rPr lang="en-US" dirty="0">
                <a:latin typeface="Tahoma" panose="020B0604030504040204" pitchFamily="34" charset="0"/>
                <a:ea typeface="Tahoma" panose="020B0604030504040204" pitchFamily="34" charset="0"/>
                <a:cs typeface="Tahoma" panose="020B0604030504040204" pitchFamily="34" charset="0"/>
              </a:rPr>
              <a:t>O(1) sequential operations for SA. </a:t>
            </a:r>
          </a:p>
          <a:p>
            <a:pPr lvl="1"/>
            <a:r>
              <a:rPr lang="en-US" dirty="0">
                <a:latin typeface="Tahoma" panose="020B0604030504040204" pitchFamily="34" charset="0"/>
                <a:ea typeface="Tahoma" panose="020B0604030504040204" pitchFamily="34" charset="0"/>
                <a:cs typeface="Tahoma" panose="020B0604030504040204" pitchFamily="34" charset="0"/>
              </a:rPr>
              <a:t>SA layers computes all the operations in parallel across all tokens in the sequence</a:t>
            </a:r>
          </a:p>
          <a:p>
            <a:pPr lvl="2"/>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Efficient </a:t>
            </a:r>
            <a:r>
              <a:rPr lang="en-US" dirty="0">
                <a:latin typeface="Tahoma" panose="020B0604030504040204" pitchFamily="34" charset="0"/>
                <a:ea typeface="Tahoma" panose="020B0604030504040204" pitchFamily="34" charset="0"/>
                <a:cs typeface="Tahoma" panose="020B0604030504040204" pitchFamily="34" charset="0"/>
              </a:rPr>
              <a:t>implementations</a:t>
            </a:r>
          </a:p>
        </p:txBody>
      </p:sp>
      <p:grpSp>
        <p:nvGrpSpPr>
          <p:cNvPr id="10" name="Group 9">
            <a:extLst>
              <a:ext uri="{FF2B5EF4-FFF2-40B4-BE49-F238E27FC236}">
                <a16:creationId xmlns:a16="http://schemas.microsoft.com/office/drawing/2014/main" id="{6A2DF606-20AF-FA50-0564-6FFBCBF8A274}"/>
              </a:ext>
            </a:extLst>
          </p:cNvPr>
          <p:cNvGrpSpPr/>
          <p:nvPr/>
        </p:nvGrpSpPr>
        <p:grpSpPr>
          <a:xfrm>
            <a:off x="1354004" y="1191053"/>
            <a:ext cx="6004058" cy="1197817"/>
            <a:chOff x="246722" y="385009"/>
            <a:chExt cx="6004058" cy="1197817"/>
          </a:xfrm>
        </p:grpSpPr>
        <p:pic>
          <p:nvPicPr>
            <p:cNvPr id="7" name="Content Placeholder 4" descr="Table&#10;&#10;Description automatically generated">
              <a:extLst>
                <a:ext uri="{FF2B5EF4-FFF2-40B4-BE49-F238E27FC236}">
                  <a16:creationId xmlns:a16="http://schemas.microsoft.com/office/drawing/2014/main" id="{89CE231F-19FA-3ACF-45F7-29D4F8F3766B}"/>
                </a:ext>
              </a:extLst>
            </p:cNvPr>
            <p:cNvPicPr>
              <a:picLocks noChangeAspect="1"/>
            </p:cNvPicPr>
            <p:nvPr/>
          </p:nvPicPr>
          <p:blipFill rotWithShape="1">
            <a:blip r:embed="rId2"/>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6CF36FA7-957C-1D57-3171-478CCA114E0A}"/>
                </a:ext>
              </a:extLst>
            </p:cNvPr>
            <p:cNvPicPr>
              <a:picLocks noChangeAspect="1"/>
            </p:cNvPicPr>
            <p:nvPr/>
          </p:nvPicPr>
          <p:blipFill rotWithShape="1">
            <a:blip r:embed="rId2"/>
            <a:srcRect t="17943" r="30593" b="60762"/>
            <a:stretch/>
          </p:blipFill>
          <p:spPr>
            <a:xfrm>
              <a:off x="246723" y="385009"/>
              <a:ext cx="6004057" cy="1041020"/>
            </a:xfrm>
            <a:prstGeom prst="rect">
              <a:avLst/>
            </a:prstGeom>
            <a:noFill/>
            <a:ln>
              <a:noFill/>
            </a:ln>
          </p:spPr>
        </p:pic>
      </p:grpSp>
      <p:sp>
        <p:nvSpPr>
          <p:cNvPr id="2" name="TextBox 1">
            <a:extLst>
              <a:ext uri="{FF2B5EF4-FFF2-40B4-BE49-F238E27FC236}">
                <a16:creationId xmlns:a16="http://schemas.microsoft.com/office/drawing/2014/main" id="{1A3E12E3-0AA9-7544-5F71-0B1E4D2FEFA6}"/>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06956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9144000" cy="2403475"/>
          </a:xfrm>
          <a:prstGeom prst="rect">
            <a:avLst/>
          </a:prstGeom>
        </p:spPr>
        <p:txBody>
          <a:bodyPr>
            <a:normAutofit/>
          </a:bodyPr>
          <a:lstStyle/>
          <a:p>
            <a:pPr marL="0" indent="0">
              <a:buNone/>
            </a:pPr>
            <a:r>
              <a:rPr lang="en-US" sz="5400" dirty="0"/>
              <a:t>   </a:t>
            </a:r>
            <a:r>
              <a:rPr lang="en-US" sz="5400" b="1" dirty="0"/>
              <a:t>P</a:t>
            </a:r>
            <a:r>
              <a:rPr lang="en-US" sz="5400" dirty="0"/>
              <a:t>(mat |The cat sat on the)</a:t>
            </a:r>
          </a:p>
        </p:txBody>
      </p:sp>
      <p:sp>
        <p:nvSpPr>
          <p:cNvPr id="2" name="Slide Number Placeholder 1">
            <a:extLst>
              <a:ext uri="{FF2B5EF4-FFF2-40B4-BE49-F238E27FC236}">
                <a16:creationId xmlns:a16="http://schemas.microsoft.com/office/drawing/2014/main" id="{A2388BC1-5C2D-9CC9-38E0-8B925792573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9</a:t>
            </a:fld>
            <a:endParaRPr lang="en-US" dirty="0"/>
          </a:p>
        </p:txBody>
      </p:sp>
      <p:sp>
        <p:nvSpPr>
          <p:cNvPr id="4" name="Left Brace 3">
            <a:extLst>
              <a:ext uri="{FF2B5EF4-FFF2-40B4-BE49-F238E27FC236}">
                <a16:creationId xmlns:a16="http://schemas.microsoft.com/office/drawing/2014/main" id="{63027015-9774-4B63-6394-57D427B5D7AB}"/>
              </a:ext>
            </a:extLst>
          </p:cNvPr>
          <p:cNvSpPr/>
          <p:nvPr/>
        </p:nvSpPr>
        <p:spPr>
          <a:xfrm rot="16200000">
            <a:off x="5339065" y="924077"/>
            <a:ext cx="186332" cy="472388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E1DCD084-2986-AA35-302B-2A2D424844BA}"/>
              </a:ext>
            </a:extLst>
          </p:cNvPr>
          <p:cNvSpPr/>
          <p:nvPr/>
        </p:nvSpPr>
        <p:spPr>
          <a:xfrm rot="16200000">
            <a:off x="1846752" y="2553245"/>
            <a:ext cx="221796" cy="1478139"/>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4" name="Rectangle 13">
            <a:extLst>
              <a:ext uri="{FF2B5EF4-FFF2-40B4-BE49-F238E27FC236}">
                <a16:creationId xmlns:a16="http://schemas.microsoft.com/office/drawing/2014/main" id="{88216CF1-D244-0EF8-9502-B52B4CA17F8C}"/>
              </a:ext>
            </a:extLst>
          </p:cNvPr>
          <p:cNvSpPr/>
          <p:nvPr/>
        </p:nvSpPr>
        <p:spPr>
          <a:xfrm>
            <a:off x="4684491" y="3385354"/>
            <a:ext cx="1439818" cy="307777"/>
          </a:xfrm>
          <a:prstGeom prst="rect">
            <a:avLst/>
          </a:prstGeom>
        </p:spPr>
        <p:txBody>
          <a:bodyPr wrap="none">
            <a:spAutoFit/>
          </a:bodyPr>
          <a:lstStyle/>
          <a:p>
            <a:r>
              <a:rPr lang="en-US" dirty="0">
                <a:solidFill>
                  <a:srgbClr val="255ED3"/>
                </a:solidFill>
                <a:latin typeface="Corbel" panose="020B0503020204020204" pitchFamily="34" charset="0"/>
              </a:rPr>
              <a:t>context  or prefix</a:t>
            </a:r>
          </a:p>
        </p:txBody>
      </p:sp>
      <p:sp>
        <p:nvSpPr>
          <p:cNvPr id="15" name="Rectangle 14">
            <a:extLst>
              <a:ext uri="{FF2B5EF4-FFF2-40B4-BE49-F238E27FC236}">
                <a16:creationId xmlns:a16="http://schemas.microsoft.com/office/drawing/2014/main" id="{37A0107A-AA0B-6070-3599-CB846E4C90C4}"/>
              </a:ext>
            </a:extLst>
          </p:cNvPr>
          <p:cNvSpPr/>
          <p:nvPr/>
        </p:nvSpPr>
        <p:spPr>
          <a:xfrm>
            <a:off x="1507188" y="337577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Tree>
    <p:extLst>
      <p:ext uri="{BB962C8B-B14F-4D97-AF65-F5344CB8AC3E}">
        <p14:creationId xmlns:p14="http://schemas.microsoft.com/office/powerpoint/2010/main" val="2406385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a:bodyPr>
          <a:lstStyle/>
          <a:p>
            <a:r>
              <a:rPr lang="en-US" dirty="0">
                <a:solidFill>
                  <a:srgbClr val="C00000"/>
                </a:solidFill>
              </a:rPr>
              <a:t>Multiple parallel attention layers </a:t>
            </a:r>
            <a:r>
              <a:rPr lang="en-US" dirty="0"/>
              <a:t>is quite common. </a:t>
            </a:r>
          </a:p>
          <a:p>
            <a:pPr lvl="1"/>
            <a:r>
              <a:rPr lang="en-US" dirty="0"/>
              <a:t>Each attention layer has its own parameters. </a:t>
            </a:r>
          </a:p>
          <a:p>
            <a:pPr lvl="1"/>
            <a:r>
              <a:rPr lang="en-US" dirty="0"/>
              <a:t>Concatenate the results and run them through a linear projection. </a:t>
            </a:r>
          </a:p>
          <a:p>
            <a:pPr lvl="1"/>
            <a:endParaRPr lang="en-US" dirty="0"/>
          </a:p>
        </p:txBody>
      </p:sp>
      <p:sp>
        <p:nvSpPr>
          <p:cNvPr id="9" name="Slide Number Placeholder 8">
            <a:extLst>
              <a:ext uri="{FF2B5EF4-FFF2-40B4-BE49-F238E27FC236}">
                <a16:creationId xmlns:a16="http://schemas.microsoft.com/office/drawing/2014/main" id="{82F52651-9693-0D88-3823-4AC1604DB1D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90</a:t>
            </a:fld>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1862079" y="2678198"/>
            <a:ext cx="2901445" cy="1562070"/>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7412182" y="109190"/>
            <a:ext cx="1575682" cy="160306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2201454" y="2532874"/>
            <a:ext cx="256642" cy="285914"/>
            <a:chOff x="522980" y="1337615"/>
            <a:chExt cx="715162" cy="781684"/>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3009641" y="2532875"/>
            <a:ext cx="256642" cy="285915"/>
            <a:chOff x="522980" y="1337615"/>
            <a:chExt cx="715162" cy="78168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3818240" y="2532875"/>
            <a:ext cx="256642" cy="285915"/>
            <a:chOff x="522980" y="1337615"/>
            <a:chExt cx="715162" cy="78168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4624836" y="2532875"/>
            <a:ext cx="256642" cy="285915"/>
            <a:chOff x="522980" y="1337615"/>
            <a:chExt cx="715162" cy="78168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2203503" y="3623227"/>
            <a:ext cx="154316" cy="48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3026404" y="3617788"/>
            <a:ext cx="148263"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3820289" y="3617788"/>
            <a:ext cx="160396"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4626885" y="3623227"/>
            <a:ext cx="161280" cy="493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2357974" y="275990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3174821" y="275446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3980839" y="275446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4788319" y="275990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2109949" y="2980331"/>
            <a:ext cx="2901445" cy="637456"/>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4370243" y="3978383"/>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4370243" y="3978383"/>
                <a:ext cx="256642" cy="276999"/>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3563647" y="3974332"/>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3563647" y="3974332"/>
                <a:ext cx="256642" cy="276999"/>
              </a:xfrm>
              <a:prstGeom prst="rect">
                <a:avLst/>
              </a:prstGeom>
              <a:blipFill>
                <a:blip r:embed="rId6"/>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2769762" y="3974332"/>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2769762" y="3974332"/>
                <a:ext cx="256642" cy="276999"/>
              </a:xfrm>
              <a:prstGeom prst="rect">
                <a:avLst/>
              </a:prstGeom>
              <a:blipFill>
                <a:blip r:embed="rId7"/>
                <a:stretch>
                  <a:fillRect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1946861" y="3971601"/>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1946861" y="3971601"/>
                <a:ext cx="256642" cy="276999"/>
              </a:xfrm>
              <a:prstGeom prst="rect">
                <a:avLst/>
              </a:prstGeom>
              <a:blipFill>
                <a:blip r:embed="rId8"/>
                <a:stretch>
                  <a:fillRect r="-9524"/>
                </a:stretch>
              </a:blipFill>
            </p:spPr>
            <p:txBody>
              <a:bodyPr/>
              <a:lstStyle/>
              <a:p>
                <a:r>
                  <a:rPr 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9"/>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a:xfrm>
            <a:off x="533919" y="1390650"/>
            <a:ext cx="8085415" cy="3460902"/>
          </a:xfrm>
        </p:spPr>
        <p:txBody>
          <a:bodyPr>
            <a:normAutofit/>
          </a:bodyPr>
          <a:lstStyle/>
          <a:p>
            <a:r>
              <a:rPr lang="en-US" dirty="0"/>
              <a:t>Just concatenate all the heads and apply an output projection matrix.</a:t>
            </a:r>
          </a:p>
          <a:p>
            <a:pPr marL="0" indent="0">
              <a:buNone/>
            </a:pPr>
            <a:br>
              <a:rPr lang="en-US" dirty="0"/>
            </a:br>
            <a:br>
              <a:rPr lang="en-US" dirty="0"/>
            </a:br>
            <a:endParaRPr lang="en-US" dirty="0"/>
          </a:p>
          <a:p>
            <a:endParaRPr lang="en-US" dirty="0"/>
          </a:p>
          <a:p>
            <a:r>
              <a:rPr lang="en-US" dirty="0"/>
              <a:t>In practice, we can use a reduced dimension </a:t>
            </a:r>
            <a:br>
              <a:rPr lang="en-US" dirty="0"/>
            </a:br>
            <a:r>
              <a:rPr lang="en-US" dirty="0"/>
              <a:t>for each head: </a:t>
            </a:r>
          </a:p>
          <a:p>
            <a:endParaRPr lang="en-US" dirty="0"/>
          </a:p>
          <a:p>
            <a:pPr marL="0" indent="0">
              <a:buNone/>
            </a:pPr>
            <a:br>
              <a:rPr lang="en-US" dirty="0"/>
            </a:br>
            <a:endParaRPr lang="en-US" dirty="0"/>
          </a:p>
          <a:p>
            <a:r>
              <a:rPr lang="en-US" dirty="0"/>
              <a:t>The total computational cost is similar to that </a:t>
            </a:r>
            <a:br>
              <a:rPr lang="en-US" dirty="0"/>
            </a:br>
            <a:r>
              <a:rPr lang="en-US" dirty="0"/>
              <a:t>of a single-head attention with full dimensionality. </a:t>
            </a:r>
          </a:p>
        </p:txBody>
      </p:sp>
      <p:sp>
        <p:nvSpPr>
          <p:cNvPr id="34" name="TextBox 33">
            <a:extLst>
              <a:ext uri="{FF2B5EF4-FFF2-40B4-BE49-F238E27FC236}">
                <a16:creationId xmlns:a16="http://schemas.microsoft.com/office/drawing/2014/main" id="{170D3CF8-060F-81E2-B842-0DBAF8C623EA}"/>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pic>
        <p:nvPicPr>
          <p:cNvPr id="1026" name="Picture 2" descr="How to Implement Multi-Head Attention from Scratch in TensorFlow and Keras  - MachineLearningMastery.com">
            <a:extLst>
              <a:ext uri="{FF2B5EF4-FFF2-40B4-BE49-F238E27FC236}">
                <a16:creationId xmlns:a16="http://schemas.microsoft.com/office/drawing/2014/main" id="{16BB5E3E-4DCA-5814-60AA-4BBCA35A9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4278" y="-11587"/>
            <a:ext cx="1494815" cy="186062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062B907-AA54-E9D9-BB22-261AD97E23EE}"/>
              </a:ext>
            </a:extLst>
          </p:cNvPr>
          <p:cNvGrpSpPr/>
          <p:nvPr/>
        </p:nvGrpSpPr>
        <p:grpSpPr>
          <a:xfrm>
            <a:off x="5323864" y="1883539"/>
            <a:ext cx="3716619" cy="2653954"/>
            <a:chOff x="5016268" y="2111898"/>
            <a:chExt cx="3790295" cy="2632630"/>
          </a:xfrm>
        </p:grpSpPr>
        <p:pic>
          <p:nvPicPr>
            <p:cNvPr id="7" name="Picture 6" descr="A white paper with text and numbers&#10;&#10;Description automatically generated">
              <a:extLst>
                <a:ext uri="{FF2B5EF4-FFF2-40B4-BE49-F238E27FC236}">
                  <a16:creationId xmlns:a16="http://schemas.microsoft.com/office/drawing/2014/main" id="{F8271156-1972-1364-225D-49F17805D5CC}"/>
                </a:ext>
              </a:extLst>
            </p:cNvPr>
            <p:cNvPicPr>
              <a:picLocks noChangeAspect="1"/>
            </p:cNvPicPr>
            <p:nvPr/>
          </p:nvPicPr>
          <p:blipFill>
            <a:blip r:embed="rId3"/>
            <a:srcRect l="52073" b="15050"/>
            <a:stretch/>
          </p:blipFill>
          <p:spPr>
            <a:xfrm>
              <a:off x="5081497" y="2111898"/>
              <a:ext cx="3725066" cy="2542376"/>
            </a:xfrm>
            <a:prstGeom prst="rect">
              <a:avLst/>
            </a:prstGeom>
          </p:spPr>
        </p:pic>
        <p:sp>
          <p:nvSpPr>
            <p:cNvPr id="8" name="Rectangle 7">
              <a:extLst>
                <a:ext uri="{FF2B5EF4-FFF2-40B4-BE49-F238E27FC236}">
                  <a16:creationId xmlns:a16="http://schemas.microsoft.com/office/drawing/2014/main" id="{1A6FEB19-7D67-87FB-840E-DA206028B1DE}"/>
                </a:ext>
              </a:extLst>
            </p:cNvPr>
            <p:cNvSpPr/>
            <p:nvPr/>
          </p:nvSpPr>
          <p:spPr>
            <a:xfrm>
              <a:off x="5016268" y="3202649"/>
              <a:ext cx="1177497" cy="1541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83400B-057E-4075-4542-EFF760D333C0}"/>
                  </a:ext>
                </a:extLst>
              </p:cNvPr>
              <p:cNvSpPr txBox="1"/>
              <p:nvPr/>
            </p:nvSpPr>
            <p:spPr>
              <a:xfrm>
                <a:off x="600590" y="1968310"/>
                <a:ext cx="4783838" cy="576376"/>
              </a:xfrm>
              <a:prstGeom prst="rect">
                <a:avLst/>
              </a:prstGeom>
              <a:noFill/>
            </p:spPr>
            <p:txBody>
              <a:bodyPr wrap="square">
                <a:spAutoFit/>
              </a:bodyPr>
              <a:lstStyle/>
              <a:p>
                <a:pPr marL="114300" indent="0" algn="ctr">
                  <a:buNone/>
                </a:pPr>
                <a14:m>
                  <m:oMathPara xmlns:m="http://schemas.openxmlformats.org/officeDocument/2006/math">
                    <m:oMathParaPr>
                      <m:jc m:val="left"/>
                    </m:oMathParaPr>
                    <m:oMath xmlns:m="http://schemas.openxmlformats.org/officeDocument/2006/math">
                      <m:r>
                        <m:rPr>
                          <m:sty m:val="p"/>
                        </m:rPr>
                        <a:rPr lang="en-US" sz="1400" b="0" i="0" smtClean="0">
                          <a:solidFill>
                            <a:srgbClr val="00B050"/>
                          </a:solidFill>
                          <a:latin typeface="Cambria Math" panose="02040503050406030204" pitchFamily="18" charset="0"/>
                        </a:rPr>
                        <m:t>MultiHeaded</m:t>
                      </m:r>
                      <m:r>
                        <m:rPr>
                          <m:sty m:val="p"/>
                        </m:rPr>
                        <a:rPr lang="en-US" sz="1400" smtClean="0">
                          <a:solidFill>
                            <a:srgbClr val="00B050"/>
                          </a:solidFill>
                          <a:latin typeface="Cambria Math" panose="02040503050406030204" pitchFamily="18" charset="0"/>
                        </a:rPr>
                        <m:t>Attention</m:t>
                      </m:r>
                      <m:d>
                        <m:dPr>
                          <m:ctrlPr>
                            <a:rPr lang="en-US" sz="1400" i="1" smtClean="0">
                              <a:solidFill>
                                <a:srgbClr val="00B050"/>
                              </a:solidFill>
                              <a:latin typeface="Cambria Math" panose="02040503050406030204" pitchFamily="18" charset="0"/>
                            </a:rPr>
                          </m:ctrlPr>
                        </m:dPr>
                        <m:e>
                          <m:r>
                            <a:rPr lang="en-US" altLang="zh-TW" sz="1400" b="1" i="1">
                              <a:latin typeface="Cambria Math" panose="02040503050406030204" pitchFamily="18" charset="0"/>
                            </a:rPr>
                            <m:t>𝒙</m:t>
                          </m:r>
                        </m:e>
                      </m:d>
                      <m:r>
                        <a:rPr lang="en-US" altLang="zh-TW" sz="1400" b="0" i="0" smtClean="0">
                          <a:solidFill>
                            <a:schemeClr val="tx1"/>
                          </a:solidFill>
                          <a:latin typeface="Cambria Math" panose="02040503050406030204" pitchFamily="18" charset="0"/>
                        </a:rPr>
                        <m:t>=</m:t>
                      </m:r>
                      <m:r>
                        <m:rPr>
                          <m:sty m:val="p"/>
                        </m:rPr>
                        <a:rPr lang="en-US" altLang="zh-TW" sz="1400" b="0" i="0" smtClean="0">
                          <a:solidFill>
                            <a:schemeClr val="tx1"/>
                          </a:solidFill>
                          <a:latin typeface="Cambria Math" panose="02040503050406030204" pitchFamily="18" charset="0"/>
                        </a:rPr>
                        <m:t>Concat</m:t>
                      </m:r>
                      <m:d>
                        <m:dPr>
                          <m:ctrlPr>
                            <a:rPr lang="en-US" altLang="zh-TW" sz="1400" b="0" i="1" smtClean="0">
                              <a:solidFill>
                                <a:schemeClr val="tx1"/>
                              </a:solidFill>
                              <a:latin typeface="Cambria Math" panose="02040503050406030204" pitchFamily="18" charset="0"/>
                            </a:rPr>
                          </m:ctrlPr>
                        </m:dPr>
                        <m:e>
                          <m:r>
                            <m:rPr>
                              <m:sty m:val="p"/>
                            </m:rPr>
                            <a:rPr lang="en-US" altLang="zh-TW" sz="1400" b="0" i="0" smtClean="0">
                              <a:solidFill>
                                <a:schemeClr val="tx1"/>
                              </a:solidFill>
                              <a:latin typeface="Cambria Math" panose="02040503050406030204" pitchFamily="18" charset="0"/>
                            </a:rPr>
                            <m:t>hea</m:t>
                          </m:r>
                          <m:sSub>
                            <m:sSubPr>
                              <m:ctrlPr>
                                <a:rPr lang="en-US" altLang="zh-TW" sz="1400" b="0" i="1" smtClean="0">
                                  <a:solidFill>
                                    <a:schemeClr val="tx1"/>
                                  </a:solidFill>
                                  <a:latin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rPr>
                                <m:t>d</m:t>
                              </m:r>
                            </m:e>
                            <m:sub>
                              <m:r>
                                <a:rPr lang="en-US" altLang="zh-TW" sz="1400" b="0" i="0" smtClean="0">
                                  <a:solidFill>
                                    <a:schemeClr val="tx1"/>
                                  </a:solidFill>
                                  <a:latin typeface="Cambria Math" panose="02040503050406030204" pitchFamily="18" charset="0"/>
                                </a:rPr>
                                <m:t>1</m:t>
                              </m:r>
                            </m:sub>
                          </m:sSub>
                          <m:r>
                            <a:rPr lang="en-US" altLang="zh-TW">
                              <a:solidFill>
                                <a:schemeClr val="tx1"/>
                              </a:solidFill>
                              <a:latin typeface="Cambria Math" panose="02040503050406030204" pitchFamily="18" charset="0"/>
                            </a:rPr>
                            <m:t>, …,</m:t>
                          </m:r>
                          <m:r>
                            <m:rPr>
                              <m:sty m:val="p"/>
                            </m:rPr>
                            <a:rPr lang="en-US" altLang="zh-TW">
                              <a:solidFill>
                                <a:schemeClr val="tx1"/>
                              </a:solidFill>
                              <a:latin typeface="Cambria Math" panose="02040503050406030204" pitchFamily="18" charset="0"/>
                            </a:rPr>
                            <m:t>hea</m:t>
                          </m:r>
                          <m:sSub>
                            <m:sSubPr>
                              <m:ctrlPr>
                                <a:rPr lang="en-US" altLang="zh-TW" i="1">
                                  <a:solidFill>
                                    <a:schemeClr val="tx1"/>
                                  </a:solidFill>
                                  <a:latin typeface="Cambria Math" panose="02040503050406030204" pitchFamily="18" charset="0"/>
                                </a:rPr>
                              </m:ctrlPr>
                            </m:sSubPr>
                            <m:e>
                              <m:r>
                                <m:rPr>
                                  <m:sty m:val="p"/>
                                </m:rPr>
                                <a:rPr lang="en-US" altLang="zh-TW">
                                  <a:solidFill>
                                    <a:schemeClr val="tx1"/>
                                  </a:solidFill>
                                  <a:latin typeface="Cambria Math" panose="02040503050406030204" pitchFamily="18" charset="0"/>
                                </a:rPr>
                                <m:t>d</m:t>
                              </m:r>
                            </m:e>
                            <m:sub>
                              <m:r>
                                <m:rPr>
                                  <m:sty m:val="p"/>
                                </m:rPr>
                                <a:rPr lang="en-US" altLang="zh-TW" b="0" i="0" smtClean="0">
                                  <a:solidFill>
                                    <a:schemeClr val="tx1"/>
                                  </a:solidFill>
                                  <a:latin typeface="Cambria Math" panose="02040503050406030204" pitchFamily="18" charset="0"/>
                                </a:rPr>
                                <m:t>h</m:t>
                              </m:r>
                            </m:sub>
                          </m:sSub>
                        </m:e>
                      </m:d>
                      <m:sSup>
                        <m:sSupPr>
                          <m:ctrlPr>
                            <a:rPr lang="en-US" altLang="zh-TW" sz="1400" b="0" i="1" smtClean="0">
                              <a:solidFill>
                                <a:schemeClr val="tx1"/>
                              </a:solidFill>
                              <a:latin typeface="Cambria Math" panose="02040503050406030204" pitchFamily="18" charset="0"/>
                            </a:rPr>
                          </m:ctrlPr>
                        </m:sSupPr>
                        <m:e>
                          <m:r>
                            <a:rPr lang="en-US" altLang="zh-TW" sz="1400" b="0" i="1" smtClean="0">
                              <a:solidFill>
                                <a:schemeClr val="tx1"/>
                              </a:solidFill>
                              <a:latin typeface="Cambria Math" panose="02040503050406030204" pitchFamily="18" charset="0"/>
                            </a:rPr>
                            <m:t>𝑊</m:t>
                          </m:r>
                        </m:e>
                        <m:sup>
                          <m:r>
                            <m:rPr>
                              <m:sty m:val="p"/>
                            </m:rPr>
                            <a:rPr lang="en-US" altLang="zh-TW">
                              <a:solidFill>
                                <a:schemeClr val="tx1"/>
                              </a:solidFill>
                              <a:latin typeface="Cambria Math" panose="02040503050406030204" pitchFamily="18" charset="0"/>
                            </a:rPr>
                            <m:t>O</m:t>
                          </m:r>
                        </m:sup>
                      </m:sSup>
                    </m:oMath>
                  </m:oMathPara>
                </a14:m>
                <a:endParaRPr lang="en-US" altLang="zh-TW" sz="1400" b="0" dirty="0">
                  <a:solidFill>
                    <a:schemeClr val="tx1"/>
                  </a:solidFill>
                  <a:latin typeface="Corbel" panose="020B0503020204020204" pitchFamily="34" charset="0"/>
                </a:endParaRPr>
              </a:p>
              <a:p>
                <a:pPr marL="114300" indent="0" algn="ctr">
                  <a:buNone/>
                </a:pPr>
                <a14:m>
                  <m:oMathPara xmlns:m="http://schemas.openxmlformats.org/officeDocument/2006/math">
                    <m:oMathParaPr>
                      <m:jc m:val="center"/>
                    </m:oMathParaPr>
                    <m:oMath xmlns:m="http://schemas.openxmlformats.org/officeDocument/2006/math">
                      <m:r>
                        <m:rPr>
                          <m:sty m:val="p"/>
                        </m:rPr>
                        <a:rPr lang="en-US" altLang="zh-TW" sz="1400" b="0" i="0" smtClean="0">
                          <a:solidFill>
                            <a:schemeClr val="tx1"/>
                          </a:solidFill>
                          <a:latin typeface="Cambria Math" panose="02040503050406030204" pitchFamily="18" charset="0"/>
                        </a:rPr>
                        <m:t>hea</m:t>
                      </m:r>
                      <m:sSub>
                        <m:sSubPr>
                          <m:ctrlPr>
                            <a:rPr lang="en-US" altLang="zh-TW" sz="1400" b="0" i="1" smtClean="0">
                              <a:solidFill>
                                <a:schemeClr val="tx1"/>
                              </a:solidFill>
                              <a:latin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rPr>
                            <m:t>d</m:t>
                          </m:r>
                        </m:e>
                        <m:sub>
                          <m:r>
                            <a:rPr lang="en-US" altLang="zh-TW" sz="1400" b="0" i="1" smtClean="0">
                              <a:solidFill>
                                <a:schemeClr val="tx1"/>
                              </a:solidFill>
                              <a:latin typeface="Cambria Math" panose="02040503050406030204" pitchFamily="18" charset="0"/>
                            </a:rPr>
                            <m:t>𝑖</m:t>
                          </m:r>
                        </m:sub>
                      </m:sSub>
                      <m:r>
                        <a:rPr lang="en-US" altLang="zh-TW" sz="1400" b="0" i="1" smtClean="0">
                          <a:solidFill>
                            <a:schemeClr val="tx1"/>
                          </a:solidFill>
                          <a:latin typeface="Cambria Math" panose="02040503050406030204" pitchFamily="18" charset="0"/>
                        </a:rPr>
                        <m:t>=</m:t>
                      </m:r>
                      <m:r>
                        <m:rPr>
                          <m:sty m:val="p"/>
                        </m:rPr>
                        <a:rPr lang="en-US" altLang="zh-TW" sz="1400" b="0" i="0" smtClean="0">
                          <a:solidFill>
                            <a:schemeClr val="tx1"/>
                          </a:solidFill>
                          <a:latin typeface="Cambria Math" panose="02040503050406030204" pitchFamily="18" charset="0"/>
                        </a:rPr>
                        <m:t>Attention</m:t>
                      </m:r>
                      <m:r>
                        <a:rPr lang="en-US" altLang="zh-TW"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𝒙</m:t>
                      </m:r>
                      <m:sSubSup>
                        <m:sSubSupPr>
                          <m:ctrlPr>
                            <a:rPr lang="en-US" altLang="zh-TW" b="0" i="1" smtClean="0">
                              <a:solidFill>
                                <a:srgbClr val="7030A0"/>
                              </a:solidFill>
                              <a:latin typeface="Cambria Math" panose="02040503050406030204" pitchFamily="18" charset="0"/>
                            </a:rPr>
                          </m:ctrlPr>
                        </m:sSubSupPr>
                        <m:e>
                          <m:r>
                            <a:rPr lang="en-US" altLang="zh-TW">
                              <a:solidFill>
                                <a:srgbClr val="7030A0"/>
                              </a:solidFill>
                              <a:latin typeface="Cambria Math" panose="02040503050406030204" pitchFamily="18" charset="0"/>
                            </a:rPr>
                            <m:t>𝐖</m:t>
                          </m:r>
                        </m:e>
                        <m:sub>
                          <m:r>
                            <a:rPr lang="en-US" altLang="zh-TW" b="0" i="1" smtClean="0">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sz="1400" b="0" i="1" smtClean="0">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𝒙</m:t>
                      </m:r>
                      <m:sSubSup>
                        <m:sSubSupPr>
                          <m:ctrlPr>
                            <a:rPr lang="en-US" altLang="zh-TW" b="0" i="1" smtClean="0">
                              <a:solidFill>
                                <a:srgbClr val="C00000"/>
                              </a:solidFill>
                              <a:latin typeface="Cambria Math" panose="02040503050406030204" pitchFamily="18" charset="0"/>
                            </a:rPr>
                          </m:ctrlPr>
                        </m:sSubSupPr>
                        <m:e>
                          <m:r>
                            <a:rPr lang="en-US" altLang="zh-TW">
                              <a:solidFill>
                                <a:srgbClr val="C00000"/>
                              </a:solidFill>
                              <a:latin typeface="Cambria Math" panose="02040503050406030204" pitchFamily="18" charset="0"/>
                            </a:rPr>
                            <m:t>𝐖</m:t>
                          </m:r>
                        </m:e>
                        <m:sub>
                          <m:r>
                            <a:rPr lang="en-US" altLang="zh-TW" b="0" i="1" smtClean="0">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sz="1400" b="0" i="1" smtClean="0">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𝒙</m:t>
                      </m:r>
                      <m:sSubSup>
                        <m:sSubSupPr>
                          <m:ctrlPr>
                            <a:rPr lang="en-US" altLang="zh-TW" b="0" i="1" smtClean="0">
                              <a:solidFill>
                                <a:srgbClr val="0070C0"/>
                              </a:solidFill>
                              <a:latin typeface="Cambria Math" panose="02040503050406030204" pitchFamily="18" charset="0"/>
                            </a:rPr>
                          </m:ctrlPr>
                        </m:sSubSupPr>
                        <m:e>
                          <m:r>
                            <a:rPr lang="en-US" altLang="zh-TW">
                              <a:solidFill>
                                <a:srgbClr val="0070C0"/>
                              </a:solidFill>
                              <a:latin typeface="Cambria Math" panose="02040503050406030204" pitchFamily="18" charset="0"/>
                            </a:rPr>
                            <m:t>𝐖</m:t>
                          </m:r>
                        </m:e>
                        <m:sub>
                          <m:r>
                            <a:rPr lang="en-US" altLang="zh-TW" b="0" i="1" smtClean="0">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sz="1400" b="0" i="1" smtClean="0">
                          <a:solidFill>
                            <a:schemeClr val="tx1"/>
                          </a:solidFill>
                          <a:latin typeface="Cambria Math" panose="02040503050406030204" pitchFamily="18" charset="0"/>
                        </a:rPr>
                        <m:t>)</m:t>
                      </m:r>
                    </m:oMath>
                  </m:oMathPara>
                </a14:m>
                <a:endParaRPr lang="en-US" sz="1400" dirty="0">
                  <a:solidFill>
                    <a:schemeClr val="tx1"/>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 name="TextBox 11">
                <a:extLst>
                  <a:ext uri="{FF2B5EF4-FFF2-40B4-BE49-F238E27FC236}">
                    <a16:creationId xmlns:a16="http://schemas.microsoft.com/office/drawing/2014/main" id="{0083400B-057E-4075-4542-EFF760D333C0}"/>
                  </a:ext>
                </a:extLst>
              </p:cNvPr>
              <p:cNvSpPr txBox="1">
                <a:spLocks noRot="1" noChangeAspect="1" noMove="1" noResize="1" noEditPoints="1" noAdjustHandles="1" noChangeArrowheads="1" noChangeShapeType="1" noTextEdit="1"/>
              </p:cNvSpPr>
              <p:nvPr/>
            </p:nvSpPr>
            <p:spPr>
              <a:xfrm>
                <a:off x="600590" y="1968310"/>
                <a:ext cx="4783838" cy="5763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4E570-5BFA-E0DB-0EFA-B751AFA587F5}"/>
                  </a:ext>
                </a:extLst>
              </p:cNvPr>
              <p:cNvSpPr txBox="1"/>
              <p:nvPr/>
            </p:nvSpPr>
            <p:spPr>
              <a:xfrm>
                <a:off x="2211829" y="3278587"/>
                <a:ext cx="3103410" cy="864276"/>
              </a:xfrm>
              <a:prstGeom prst="rect">
                <a:avLst/>
              </a:prstGeom>
              <a:noFill/>
            </p:spPr>
            <p:txBody>
              <a:bodyPr wrap="square">
                <a:spAutoFit/>
              </a:bodyPr>
              <a:lstStyle/>
              <a:p>
                <a:pPr marL="114300" indent="0" algn="ctr">
                  <a:buNone/>
                </a:pPr>
                <a14:m>
                  <m:oMathPara xmlns:m="http://schemas.openxmlformats.org/officeDocument/2006/math">
                    <m:oMathParaPr>
                      <m:jc m:val="left"/>
                    </m:oMathParaPr>
                    <m:oMath xmlns:m="http://schemas.openxmlformats.org/officeDocument/2006/math">
                      <m:sSubSup>
                        <m:sSubSupPr>
                          <m:ctrlPr>
                            <a:rPr lang="en-US" altLang="zh-TW" sz="1600" b="0" i="1" smtClean="0">
                              <a:solidFill>
                                <a:srgbClr val="7030A0"/>
                              </a:solidFill>
                              <a:latin typeface="Cambria Math" panose="02040503050406030204" pitchFamily="18" charset="0"/>
                            </a:rPr>
                          </m:ctrlPr>
                        </m:sSubSupPr>
                        <m:e>
                          <m:r>
                            <a:rPr lang="en-US" altLang="zh-TW" sz="1600">
                              <a:solidFill>
                                <a:srgbClr val="7030A0"/>
                              </a:solidFill>
                              <a:latin typeface="Cambria Math" panose="02040503050406030204" pitchFamily="18" charset="0"/>
                            </a:rPr>
                            <m:t>𝐖</m:t>
                          </m:r>
                        </m:e>
                        <m:sub>
                          <m:r>
                            <a:rPr lang="en-US" altLang="zh-TW" sz="1600" b="0" i="1" smtClean="0">
                              <a:solidFill>
                                <a:srgbClr val="7030A0"/>
                              </a:solidFill>
                              <a:latin typeface="Cambria Math" panose="02040503050406030204" pitchFamily="18" charset="0"/>
                            </a:rPr>
                            <m:t>𝑖</m:t>
                          </m:r>
                        </m:sub>
                        <m:sup>
                          <m:r>
                            <a:rPr lang="en-US" altLang="zh-TW" sz="1600">
                              <a:solidFill>
                                <a:srgbClr val="7030A0"/>
                              </a:solidFill>
                              <a:latin typeface="Cambria Math" panose="02040503050406030204" pitchFamily="18" charset="0"/>
                            </a:rPr>
                            <m:t>𝑞</m:t>
                          </m:r>
                        </m:sup>
                      </m:sSubSup>
                      <m:r>
                        <a:rPr lang="en-US" altLang="zh-TW" sz="1600" b="0" i="1" smtClean="0">
                          <a:solidFill>
                            <a:schemeClr val="tx1"/>
                          </a:solidFill>
                          <a:latin typeface="Cambria Math" panose="02040503050406030204" pitchFamily="18" charset="0"/>
                        </a:rPr>
                        <m:t>,</m:t>
                      </m:r>
                      <m:sSubSup>
                        <m:sSubSupPr>
                          <m:ctrlPr>
                            <a:rPr lang="en-US" altLang="zh-TW" sz="1600" i="1">
                              <a:solidFill>
                                <a:srgbClr val="C00000"/>
                              </a:solidFill>
                              <a:latin typeface="Cambria Math" panose="02040503050406030204" pitchFamily="18" charset="0"/>
                            </a:rPr>
                          </m:ctrlPr>
                        </m:sSubSupPr>
                        <m:e>
                          <m:r>
                            <a:rPr lang="en-US" altLang="zh-TW" sz="1600">
                              <a:solidFill>
                                <a:srgbClr val="C00000"/>
                              </a:solidFill>
                              <a:latin typeface="Cambria Math" panose="02040503050406030204" pitchFamily="18" charset="0"/>
                            </a:rPr>
                            <m:t>𝐖</m:t>
                          </m:r>
                        </m:e>
                        <m:sub>
                          <m:r>
                            <a:rPr lang="en-US" altLang="zh-TW" sz="1600" i="1">
                              <a:solidFill>
                                <a:srgbClr val="C00000"/>
                              </a:solidFill>
                              <a:latin typeface="Cambria Math" panose="02040503050406030204" pitchFamily="18" charset="0"/>
                            </a:rPr>
                            <m:t>𝑖</m:t>
                          </m:r>
                        </m:sub>
                        <m:sup>
                          <m:r>
                            <a:rPr lang="en-US" altLang="zh-TW" sz="1600">
                              <a:solidFill>
                                <a:srgbClr val="C00000"/>
                              </a:solidFill>
                              <a:latin typeface="Cambria Math" panose="02040503050406030204" pitchFamily="18" charset="0"/>
                            </a:rPr>
                            <m:t>𝑘</m:t>
                          </m:r>
                        </m:sup>
                      </m:sSubSup>
                      <m:r>
                        <a:rPr lang="en-US" altLang="zh-TW" sz="1600" b="0" i="1" smtClean="0">
                          <a:solidFill>
                            <a:srgbClr val="C00000"/>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 </m:t>
                      </m:r>
                      <m:sSubSup>
                        <m:sSubSupPr>
                          <m:ctrlPr>
                            <a:rPr lang="en-US" altLang="zh-TW" sz="1600" i="1">
                              <a:solidFill>
                                <a:srgbClr val="0070C0"/>
                              </a:solidFill>
                              <a:latin typeface="Cambria Math" panose="02040503050406030204" pitchFamily="18" charset="0"/>
                            </a:rPr>
                          </m:ctrlPr>
                        </m:sSubSupPr>
                        <m:e>
                          <m:r>
                            <a:rPr lang="en-US" altLang="zh-TW" sz="1600">
                              <a:solidFill>
                                <a:srgbClr val="0070C0"/>
                              </a:solidFill>
                              <a:latin typeface="Cambria Math" panose="02040503050406030204" pitchFamily="18" charset="0"/>
                            </a:rPr>
                            <m:t>𝐖</m:t>
                          </m:r>
                        </m:e>
                        <m:sub>
                          <m:r>
                            <a:rPr lang="en-US" altLang="zh-TW" sz="1600" i="1">
                              <a:solidFill>
                                <a:srgbClr val="0070C0"/>
                              </a:solidFill>
                              <a:latin typeface="Cambria Math" panose="02040503050406030204" pitchFamily="18" charset="0"/>
                            </a:rPr>
                            <m:t>𝑖</m:t>
                          </m:r>
                        </m:sub>
                        <m:sup>
                          <m:r>
                            <a:rPr lang="en-US" altLang="zh-TW" sz="1600">
                              <a:solidFill>
                                <a:srgbClr val="0070C0"/>
                              </a:solidFill>
                              <a:latin typeface="Cambria Math" panose="02040503050406030204" pitchFamily="18" charset="0"/>
                            </a:rPr>
                            <m:t>𝑣</m:t>
                          </m:r>
                        </m:sup>
                      </m:sSubSup>
                      <m:r>
                        <a:rPr lang="en-US" altLang="zh-TW" sz="1600" b="0" i="1" smtClean="0">
                          <a:solidFill>
                            <a:schemeClr val="tx1"/>
                          </a:solidFill>
                          <a:latin typeface="Cambria Math" panose="02040503050406030204" pitchFamily="18" charset="0"/>
                        </a:rPr>
                        <m:t>∈</m:t>
                      </m:r>
                      <m:sSup>
                        <m:sSupPr>
                          <m:ctrlPr>
                            <a:rPr lang="en-US" altLang="zh-TW" sz="1600" b="0" i="1" smtClean="0">
                              <a:solidFill>
                                <a:schemeClr val="tx1"/>
                              </a:solidFill>
                              <a:latin typeface="Cambria Math" panose="02040503050406030204" pitchFamily="18" charset="0"/>
                              <a:ea typeface="Cambria Math" panose="02040503050406030204" pitchFamily="18" charset="0"/>
                            </a:rPr>
                          </m:ctrlPr>
                        </m:sSupPr>
                        <m:e>
                          <m:r>
                            <a:rPr lang="en-US" altLang="zh-TW" sz="1600" b="0" i="1" smtClean="0">
                              <a:solidFill>
                                <a:schemeClr val="tx1"/>
                              </a:solidFill>
                              <a:latin typeface="Cambria Math" panose="02040503050406030204" pitchFamily="18" charset="0"/>
                              <a:ea typeface="Cambria Math" panose="02040503050406030204" pitchFamily="18" charset="0"/>
                            </a:rPr>
                            <m:t>ℝ</m:t>
                          </m:r>
                        </m:e>
                        <m:sup>
                          <m:r>
                            <a:rPr lang="en-US" altLang="zh-TW" sz="1600" b="0" i="1" smtClean="0">
                              <a:solidFill>
                                <a:schemeClr val="tx1"/>
                              </a:solidFill>
                              <a:latin typeface="Cambria Math" panose="02040503050406030204" pitchFamily="18" charset="0"/>
                              <a:ea typeface="Cambria Math" panose="02040503050406030204" pitchFamily="18" charset="0"/>
                            </a:rPr>
                            <m:t>𝑑</m:t>
                          </m:r>
                          <m:r>
                            <a:rPr lang="en-US" altLang="zh-TW" sz="1600" b="0" i="1" smtClean="0">
                              <a:solidFill>
                                <a:schemeClr val="tx1"/>
                              </a:solidFill>
                              <a:latin typeface="Cambria Math" panose="02040503050406030204" pitchFamily="18" charset="0"/>
                              <a:ea typeface="Cambria Math" panose="02040503050406030204" pitchFamily="18" charset="0"/>
                            </a:rPr>
                            <m:t>/</m:t>
                          </m:r>
                          <m:r>
                            <a:rPr lang="en-US" altLang="zh-TW" sz="1600" b="0" i="1" smtClean="0">
                              <a:solidFill>
                                <a:schemeClr val="tx1"/>
                              </a:solidFill>
                              <a:latin typeface="Cambria Math" panose="02040503050406030204" pitchFamily="18" charset="0"/>
                              <a:ea typeface="Cambria Math" panose="02040503050406030204" pitchFamily="18" charset="0"/>
                            </a:rPr>
                            <m:t>h</m:t>
                          </m:r>
                        </m:sup>
                      </m:sSup>
                    </m:oMath>
                  </m:oMathPara>
                </a14:m>
                <a:endParaRPr lang="en-US" sz="1600" b="0" i="0" dirty="0">
                  <a:solidFill>
                    <a:srgbClr val="00B050"/>
                  </a:solidFill>
                  <a:latin typeface="Cambria Math" panose="02040503050406030204" pitchFamily="18" charset="0"/>
                </a:endParaRPr>
              </a:p>
              <a:p>
                <a:pPr marL="114300" indent="0" algn="ctr">
                  <a:buNone/>
                </a:pPr>
                <a14:m>
                  <m:oMathPara xmlns:m="http://schemas.openxmlformats.org/officeDocument/2006/math">
                    <m:oMathParaPr>
                      <m:jc m:val="left"/>
                    </m:oMathParaPr>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𝑑</m:t>
                      </m:r>
                      <m:r>
                        <a:rPr lang="en-US" altLang="zh-TW" sz="1600" b="0" i="1" smtClean="0">
                          <a:solidFill>
                            <a:schemeClr val="tx1"/>
                          </a:solidFill>
                          <a:latin typeface="Cambria Math" panose="02040503050406030204" pitchFamily="18" charset="0"/>
                          <a:ea typeface="Cambria Math" panose="02040503050406030204" pitchFamily="18" charset="0"/>
                        </a:rPr>
                        <m:t>=</m:t>
                      </m:r>
                      <m:r>
                        <m:rPr>
                          <m:sty m:val="p"/>
                        </m:rPr>
                        <a:rPr lang="en-US" altLang="zh-TW" sz="1600" b="0" i="0" smtClean="0">
                          <a:solidFill>
                            <a:schemeClr val="tx1"/>
                          </a:solidFill>
                          <a:latin typeface="Cambria Math" panose="02040503050406030204" pitchFamily="18" charset="0"/>
                          <a:ea typeface="Cambria Math" panose="02040503050406030204" pitchFamily="18" charset="0"/>
                        </a:rPr>
                        <m:t>hidden</m:t>
                      </m:r>
                      <m:r>
                        <a:rPr lang="en-US" altLang="zh-TW" sz="1600" b="0" i="0" smtClean="0">
                          <a:solidFill>
                            <a:schemeClr val="tx1"/>
                          </a:solidFill>
                          <a:latin typeface="Cambria Math" panose="02040503050406030204" pitchFamily="18" charset="0"/>
                          <a:ea typeface="Cambria Math" panose="02040503050406030204" pitchFamily="18" charset="0"/>
                        </a:rPr>
                        <m:t> </m:t>
                      </m:r>
                      <m:r>
                        <m:rPr>
                          <m:sty m:val="p"/>
                        </m:rPr>
                        <a:rPr lang="en-US" altLang="zh-TW" sz="1600" b="0" i="0" smtClean="0">
                          <a:solidFill>
                            <a:schemeClr val="tx1"/>
                          </a:solidFill>
                          <a:latin typeface="Cambria Math" panose="02040503050406030204" pitchFamily="18" charset="0"/>
                          <a:ea typeface="Cambria Math" panose="02040503050406030204" pitchFamily="18" charset="0"/>
                        </a:rPr>
                        <m:t>dimension</m:t>
                      </m:r>
                      <m:r>
                        <a:rPr lang="en-US" altLang="zh-TW" sz="1600" b="0" i="0" smtClean="0">
                          <a:solidFill>
                            <a:schemeClr val="tx1"/>
                          </a:solidFill>
                          <a:latin typeface="Cambria Math" panose="02040503050406030204" pitchFamily="18" charset="0"/>
                          <a:ea typeface="Cambria Math" panose="02040503050406030204" pitchFamily="18" charset="0"/>
                        </a:rPr>
                        <m:t> </m:t>
                      </m:r>
                    </m:oMath>
                  </m:oMathPara>
                </a14:m>
                <a:endParaRPr lang="en-US" altLang="zh-TW" sz="1600" b="0" dirty="0">
                  <a:solidFill>
                    <a:schemeClr val="tx1"/>
                  </a:solidFill>
                  <a:latin typeface="Cambria Math" panose="02040503050406030204" pitchFamily="18" charset="0"/>
                  <a:ea typeface="Cambria Math" panose="02040503050406030204" pitchFamily="18" charset="0"/>
                </a:endParaRPr>
              </a:p>
              <a:p>
                <a:pPr marL="114300" algn="ctr"/>
                <a14:m>
                  <m:oMathPara xmlns:m="http://schemas.openxmlformats.org/officeDocument/2006/math">
                    <m:oMathParaPr>
                      <m:jc m:val="left"/>
                    </m:oMathParaPr>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h</m:t>
                      </m:r>
                      <m:r>
                        <a:rPr lang="en-US" altLang="zh-TW" sz="1600" b="0" i="1" smtClean="0">
                          <a:solidFill>
                            <a:schemeClr val="tx1"/>
                          </a:solidFill>
                          <a:latin typeface="Cambria Math" panose="02040503050406030204" pitchFamily="18" charset="0"/>
                          <a:ea typeface="Cambria Math" panose="02040503050406030204" pitchFamily="18" charset="0"/>
                        </a:rPr>
                        <m:t>=# </m:t>
                      </m:r>
                      <m:r>
                        <m:rPr>
                          <m:sty m:val="p"/>
                        </m:rPr>
                        <a:rPr lang="en-US" altLang="zh-TW" sz="1600" b="0" i="0" smtClean="0">
                          <a:solidFill>
                            <a:schemeClr val="tx1"/>
                          </a:solidFill>
                          <a:latin typeface="Cambria Math" panose="02040503050406030204" pitchFamily="18" charset="0"/>
                          <a:ea typeface="Cambria Math" panose="02040503050406030204" pitchFamily="18" charset="0"/>
                        </a:rPr>
                        <m:t>of</m:t>
                      </m:r>
                      <m:r>
                        <a:rPr lang="en-US" altLang="zh-TW" sz="1600" b="0" i="0" smtClean="0">
                          <a:solidFill>
                            <a:schemeClr val="tx1"/>
                          </a:solidFill>
                          <a:latin typeface="Cambria Math" panose="02040503050406030204" pitchFamily="18" charset="0"/>
                          <a:ea typeface="Cambria Math" panose="02040503050406030204" pitchFamily="18" charset="0"/>
                        </a:rPr>
                        <m:t> </m:t>
                      </m:r>
                      <m:r>
                        <m:rPr>
                          <m:sty m:val="p"/>
                        </m:rPr>
                        <a:rPr lang="en-US" altLang="zh-TW" sz="1600" b="0" i="0" smtClean="0">
                          <a:solidFill>
                            <a:schemeClr val="tx1"/>
                          </a:solidFill>
                          <a:latin typeface="Cambria Math" panose="02040503050406030204" pitchFamily="18" charset="0"/>
                          <a:ea typeface="Cambria Math" panose="02040503050406030204" pitchFamily="18" charset="0"/>
                        </a:rPr>
                        <m:t>heads</m:t>
                      </m:r>
                      <m:r>
                        <a:rPr lang="en-US" altLang="zh-TW" sz="1600" b="0" i="0" smtClean="0">
                          <a:solidFill>
                            <a:schemeClr val="tx1"/>
                          </a:solidFill>
                          <a:latin typeface="Cambria Math" panose="02040503050406030204" pitchFamily="18" charset="0"/>
                          <a:ea typeface="Cambria Math" panose="02040503050406030204" pitchFamily="18" charset="0"/>
                        </a:rPr>
                        <m:t> </m:t>
                      </m:r>
                    </m:oMath>
                  </m:oMathPara>
                </a14:m>
                <a:endParaRPr lang="en-US" altLang="zh-TW" sz="1600" b="0" dirty="0">
                  <a:solidFill>
                    <a:schemeClr val="tx1"/>
                  </a:solidFill>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10A4E570-5BFA-E0DB-0EFA-B751AFA587F5}"/>
                  </a:ext>
                </a:extLst>
              </p:cNvPr>
              <p:cNvSpPr txBox="1">
                <a:spLocks noRot="1" noChangeAspect="1" noMove="1" noResize="1" noEditPoints="1" noAdjustHandles="1" noChangeArrowheads="1" noChangeShapeType="1" noTextEdit="1"/>
              </p:cNvSpPr>
              <p:nvPr/>
            </p:nvSpPr>
            <p:spPr>
              <a:xfrm>
                <a:off x="2211829" y="3278587"/>
                <a:ext cx="3103410" cy="864276"/>
              </a:xfrm>
              <a:prstGeom prst="rect">
                <a:avLst/>
              </a:prstGeom>
              <a:blipFill>
                <a:blip r:embed="rId5"/>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30285371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Combine with FFN </a:t>
            </a:r>
          </a:p>
        </p:txBody>
      </p:sp>
      <p:grpSp>
        <p:nvGrpSpPr>
          <p:cNvPr id="9" name="Group 8">
            <a:extLst>
              <a:ext uri="{FF2B5EF4-FFF2-40B4-BE49-F238E27FC236}">
                <a16:creationId xmlns:a16="http://schemas.microsoft.com/office/drawing/2014/main" id="{20F94AF6-6068-1C62-A238-D12D1D65BAA7}"/>
              </a:ext>
            </a:extLst>
          </p:cNvPr>
          <p:cNvGrpSpPr/>
          <p:nvPr/>
        </p:nvGrpSpPr>
        <p:grpSpPr>
          <a:xfrm>
            <a:off x="3820703" y="2474687"/>
            <a:ext cx="1978702" cy="2540459"/>
            <a:chOff x="1272737" y="2005445"/>
            <a:chExt cx="2419569" cy="2493804"/>
          </a:xfrm>
        </p:grpSpPr>
        <p:sp>
          <p:nvSpPr>
            <p:cNvPr id="27" name="矩形: 圓角 8">
              <a:extLst>
                <a:ext uri="{FF2B5EF4-FFF2-40B4-BE49-F238E27FC236}">
                  <a16:creationId xmlns:a16="http://schemas.microsoft.com/office/drawing/2014/main" id="{10683730-6D83-35E5-BEB0-A811E5749C5F}"/>
                </a:ext>
              </a:extLst>
            </p:cNvPr>
            <p:cNvSpPr/>
            <p:nvPr/>
          </p:nvSpPr>
          <p:spPr>
            <a:xfrm>
              <a:off x="1272737" y="3384275"/>
              <a:ext cx="2412185" cy="659670"/>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latin typeface="Corbel" panose="020B0503020204020204" pitchFamily="34" charset="0"/>
                </a:rPr>
                <a:t>Multi-Headed </a:t>
              </a:r>
              <a:br>
                <a:rPr lang="en-US" altLang="zh-TW" dirty="0">
                  <a:latin typeface="Corbel" panose="020B0503020204020204" pitchFamily="34" charset="0"/>
                </a:rPr>
              </a:br>
              <a:r>
                <a:rPr lang="en-US" altLang="zh-TW" dirty="0">
                  <a:latin typeface="Corbel" panose="020B0503020204020204" pitchFamily="34" charset="0"/>
                </a:rPr>
                <a:t>Self-Attention Layer</a:t>
              </a:r>
              <a:endParaRPr lang="zh-TW" altLang="en-US" dirty="0">
                <a:latin typeface="Corbel" panose="020B0503020204020204" pitchFamily="34" charset="0"/>
              </a:endParaRPr>
            </a:p>
          </p:txBody>
        </p:sp>
        <p:sp>
          <p:nvSpPr>
            <p:cNvPr id="37" name="Rectangle 36">
              <a:extLst>
                <a:ext uri="{FF2B5EF4-FFF2-40B4-BE49-F238E27FC236}">
                  <a16:creationId xmlns:a16="http://schemas.microsoft.com/office/drawing/2014/main" id="{15C41768-28CF-7289-5876-14858B5A2BAD}"/>
                </a:ext>
              </a:extLst>
            </p:cNvPr>
            <p:cNvSpPr/>
            <p:nvPr/>
          </p:nvSpPr>
          <p:spPr>
            <a:xfrm>
              <a:off x="146771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219307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291843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1755591" y="4045714"/>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248621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318994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1725216" y="314029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245583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315956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1280121" y="2005445"/>
              <a:ext cx="2412185" cy="1133076"/>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latin typeface="Corbel" panose="020B0503020204020204" pitchFamily="34" charset="0"/>
                  </a:rPr>
                  <a:t>Feed Forward Network</a:t>
                </a:r>
                <a:endParaRPr lang="zh-TW" altLang="en-US" dirty="0">
                  <a:latin typeface="Corbel" panose="020B0503020204020204" pitchFamily="34" charset="0"/>
                </a:endParaRPr>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grpSp>
      </p:grpSp>
      <p:sp>
        <p:nvSpPr>
          <p:cNvPr id="53" name="Content Placeholder 2">
            <a:extLst>
              <a:ext uri="{FF2B5EF4-FFF2-40B4-BE49-F238E27FC236}">
                <a16:creationId xmlns:a16="http://schemas.microsoft.com/office/drawing/2014/main" id="{AEB7C671-2D9C-8C11-B8CD-405A4D89B449}"/>
              </a:ext>
            </a:extLst>
          </p:cNvPr>
          <p:cNvSpPr txBox="1">
            <a:spLocks/>
          </p:cNvSpPr>
          <p:nvPr/>
        </p:nvSpPr>
        <p:spPr>
          <a:xfrm>
            <a:off x="361484" y="1155469"/>
            <a:ext cx="8578733" cy="3476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dirty="0">
                <a:latin typeface="Corbel" panose="020B0503020204020204" pitchFamily="34" charset="0"/>
              </a:rPr>
              <a:t>Add a </a:t>
            </a:r>
            <a:r>
              <a:rPr lang="en-US" dirty="0">
                <a:solidFill>
                  <a:srgbClr val="C00000"/>
                </a:solidFill>
                <a:latin typeface="Corbel" panose="020B0503020204020204" pitchFamily="34" charset="0"/>
              </a:rPr>
              <a:t>feed-forward network</a:t>
            </a:r>
            <a:r>
              <a:rPr lang="en-US" dirty="0">
                <a:latin typeface="Corbel" panose="020B0503020204020204" pitchFamily="34" charset="0"/>
              </a:rPr>
              <a:t> on top it to add more expressivity. </a:t>
            </a:r>
          </a:p>
          <a:p>
            <a:pPr lvl="1">
              <a:buClrTx/>
            </a:pPr>
            <a:r>
              <a:rPr lang="en-US" sz="1800" dirty="0">
                <a:latin typeface="Corbel" panose="020B0503020204020204" pitchFamily="34" charset="0"/>
              </a:rPr>
              <a:t>This allows the model to apply another transformation to the contextual representations (or “post-process” them).</a:t>
            </a:r>
          </a:p>
          <a:p>
            <a:pPr lvl="1">
              <a:buClrTx/>
            </a:pPr>
            <a:r>
              <a:rPr lang="en-US" sz="1800" dirty="0">
                <a:latin typeface="Corbel" panose="020B0503020204020204" pitchFamily="34" charset="0"/>
              </a:rPr>
              <a:t>Usually, the dimensionality of </a:t>
            </a:r>
            <a:br>
              <a:rPr lang="en-US" sz="1800" dirty="0">
                <a:latin typeface="Corbel" panose="020B0503020204020204" pitchFamily="34" charset="0"/>
              </a:rPr>
            </a:br>
            <a:r>
              <a:rPr lang="en-US" sz="1800" dirty="0">
                <a:latin typeface="Corbel" panose="020B0503020204020204" pitchFamily="34" charset="0"/>
              </a:rPr>
              <a:t>the hidden feedforward layer </a:t>
            </a:r>
            <a:br>
              <a:rPr lang="en-US" sz="1800" dirty="0">
                <a:latin typeface="Corbel" panose="020B0503020204020204" pitchFamily="34" charset="0"/>
              </a:rPr>
            </a:br>
            <a:r>
              <a:rPr lang="en-US" sz="1800" dirty="0">
                <a:latin typeface="Corbel" panose="020B0503020204020204" pitchFamily="34" charset="0"/>
              </a:rPr>
              <a:t>is 2-8 times larger than </a:t>
            </a:r>
            <a:br>
              <a:rPr lang="en-US" sz="1800" dirty="0">
                <a:latin typeface="Corbel" panose="020B0503020204020204" pitchFamily="34" charset="0"/>
              </a:rPr>
            </a:br>
            <a:r>
              <a:rPr lang="en-US" sz="1800" dirty="0">
                <a:latin typeface="Corbel" panose="020B0503020204020204" pitchFamily="34" charset="0"/>
              </a:rPr>
              <a:t>the input dimension.</a:t>
            </a:r>
          </a:p>
          <a:p>
            <a:pPr marL="457200" lvl="1" indent="0">
              <a:buClrTx/>
              <a:buNone/>
            </a:pPr>
            <a:endParaRPr lang="en-US" sz="1800" dirty="0">
              <a:latin typeface="Corbel" panose="020B0503020204020204" pitchFamily="34" charset="0"/>
            </a:endParaRPr>
          </a:p>
        </p:txBody>
      </p:sp>
      <p:grpSp>
        <p:nvGrpSpPr>
          <p:cNvPr id="13" name="Group 12">
            <a:extLst>
              <a:ext uri="{FF2B5EF4-FFF2-40B4-BE49-F238E27FC236}">
                <a16:creationId xmlns:a16="http://schemas.microsoft.com/office/drawing/2014/main" id="{963BECF5-E259-5E21-2E4B-A25E3CCE6D24}"/>
              </a:ext>
            </a:extLst>
          </p:cNvPr>
          <p:cNvGrpSpPr/>
          <p:nvPr/>
        </p:nvGrpSpPr>
        <p:grpSpPr>
          <a:xfrm>
            <a:off x="5950690" y="2699224"/>
            <a:ext cx="5556379" cy="2399742"/>
            <a:chOff x="5158348" y="2435437"/>
            <a:chExt cx="5556379" cy="2399742"/>
          </a:xfrm>
        </p:grpSpPr>
        <p:grpSp>
          <p:nvGrpSpPr>
            <p:cNvPr id="11" name="Group 10">
              <a:extLst>
                <a:ext uri="{FF2B5EF4-FFF2-40B4-BE49-F238E27FC236}">
                  <a16:creationId xmlns:a16="http://schemas.microsoft.com/office/drawing/2014/main" id="{99782923-554F-294A-7900-760490DC2E1C}"/>
                </a:ext>
              </a:extLst>
            </p:cNvPr>
            <p:cNvGrpSpPr/>
            <p:nvPr/>
          </p:nvGrpSpPr>
          <p:grpSpPr>
            <a:xfrm>
              <a:off x="5158348" y="2435437"/>
              <a:ext cx="3032169" cy="2393499"/>
              <a:chOff x="5158348" y="2435437"/>
              <a:chExt cx="3032169" cy="2393499"/>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158348" y="2435437"/>
                <a:ext cx="3032169" cy="2393499"/>
              </a:xfrm>
              <a:prstGeom prst="wedgeRoundRectCallout">
                <a:avLst>
                  <a:gd name="adj1" fmla="val -58755"/>
                  <a:gd name="adj2" fmla="val -2114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Corbel" panose="020B0503020204020204" pitchFamily="34" charset="0"/>
                </a:endParaRPr>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5518800" y="2462522"/>
              <a:ext cx="4572000" cy="307777"/>
            </a:xfrm>
            <a:prstGeom prst="rect">
              <a:avLst/>
            </a:prstGeom>
            <a:noFill/>
          </p:spPr>
          <p:txBody>
            <a:bodyPr wrap="square">
              <a:spAutoFit/>
            </a:bodyPr>
            <a:lstStyle/>
            <a:p>
              <a:r>
                <a:rPr lang="en-US" dirty="0">
                  <a:latin typeface="Corbel" panose="020B0503020204020204" pitchFamily="34" charset="0"/>
                  <a:ea typeface="Tahoma" panose="020B0604030504040204" pitchFamily="34" charset="0"/>
                  <a:cs typeface="Tahoma" panose="020B0604030504040204" pitchFamily="34" charset="0"/>
                </a:rPr>
                <a:t>Feedforward Net: Refresher</a:t>
              </a:r>
            </a:p>
          </p:txBody>
        </p:sp>
        <p:sp>
          <p:nvSpPr>
            <p:cNvPr id="8" name="TextBox 7">
              <a:extLst>
                <a:ext uri="{FF2B5EF4-FFF2-40B4-BE49-F238E27FC236}">
                  <a16:creationId xmlns:a16="http://schemas.microsoft.com/office/drawing/2014/main" id="{8F99410D-D33A-9C2B-A952-60174073B08C}"/>
                </a:ext>
              </a:extLst>
            </p:cNvPr>
            <p:cNvSpPr txBox="1"/>
            <p:nvPr/>
          </p:nvSpPr>
          <p:spPr>
            <a:xfrm>
              <a:off x="5667527" y="4311959"/>
              <a:ext cx="5047200" cy="523220"/>
            </a:xfrm>
            <a:prstGeom prst="rect">
              <a:avLst/>
            </a:prstGeom>
            <a:noFill/>
          </p:spPr>
          <p:txBody>
            <a:bodyPr wrap="square">
              <a:spAutoFit/>
            </a:bodyPr>
            <a:lstStyle/>
            <a:p>
              <a:r>
                <a:rPr lang="en-US" dirty="0">
                  <a:latin typeface="Corbel" panose="020B0503020204020204" pitchFamily="34" charset="0"/>
                  <a:ea typeface="Tahoma" panose="020B0604030504040204" pitchFamily="34" charset="0"/>
                  <a:cs typeface="Tahoma" panose="020B0604030504040204" pitchFamily="34" charset="0"/>
                </a:rPr>
                <a:t>A fully-connected network </a:t>
              </a:r>
              <a:br>
                <a:rPr lang="en-US" dirty="0">
                  <a:latin typeface="Corbel" panose="020B0503020204020204" pitchFamily="34" charset="0"/>
                  <a:ea typeface="Tahoma" panose="020B0604030504040204" pitchFamily="34" charset="0"/>
                  <a:cs typeface="Tahoma" panose="020B0604030504040204" pitchFamily="34" charset="0"/>
                </a:rPr>
              </a:br>
              <a:r>
                <a:rPr lang="en-US" dirty="0">
                  <a:latin typeface="Corbel" panose="020B0503020204020204" pitchFamily="34" charset="0"/>
                  <a:ea typeface="Tahoma" panose="020B0604030504040204" pitchFamily="34" charset="0"/>
                  <a:cs typeface="Tahoma" panose="020B0604030504040204" pitchFamily="34" charset="0"/>
                </a:rPr>
                <a:t>of nodes and weights. </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E452DC-0895-6AEF-17AB-EC8AC60F532F}"/>
                  </a:ext>
                </a:extLst>
              </p:cNvPr>
              <p:cNvSpPr txBox="1"/>
              <p:nvPr/>
            </p:nvSpPr>
            <p:spPr>
              <a:xfrm>
                <a:off x="5550063" y="2196278"/>
                <a:ext cx="4052025" cy="36933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0" i="1" smtClean="0">
                              <a:latin typeface="Cambria Math" panose="02040503050406030204" pitchFamily="18" charset="0"/>
                            </a:rPr>
                            <m:t>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5AE452DC-0895-6AEF-17AB-EC8AC60F532F}"/>
                  </a:ext>
                </a:extLst>
              </p:cNvPr>
              <p:cNvSpPr txBox="1">
                <a:spLocks noRot="1" noChangeAspect="1" noMove="1" noResize="1" noEditPoints="1" noAdjustHandles="1" noChangeArrowheads="1" noChangeShapeType="1" noTextEdit="1"/>
              </p:cNvSpPr>
              <p:nvPr/>
            </p:nvSpPr>
            <p:spPr>
              <a:xfrm>
                <a:off x="5550063" y="2196278"/>
                <a:ext cx="4052025" cy="369332"/>
              </a:xfrm>
              <a:prstGeom prst="rect">
                <a:avLst/>
              </a:prstGeom>
              <a:blipFill>
                <a:blip r:embed="rId4"/>
                <a:stretch>
                  <a:fillRect b="-12903"/>
                </a:stretch>
              </a:blipFill>
            </p:spPr>
            <p:txBody>
              <a:bodyPr/>
              <a:lstStyle/>
              <a:p>
                <a:r>
                  <a:rPr lang="en-US">
                    <a:noFill/>
                  </a:rPr>
                  <a:t> </a:t>
                </a:r>
              </a:p>
            </p:txBody>
          </p:sp>
        </mc:Fallback>
      </mc:AlternateContent>
    </p:spTree>
    <p:extLst>
      <p:ext uri="{BB962C8B-B14F-4D97-AF65-F5344CB8AC3E}">
        <p14:creationId xmlns:p14="http://schemas.microsoft.com/office/powerpoint/2010/main" val="395970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fade">
                                      <p:cBhvr>
                                        <p:cTn id="12" dur="500"/>
                                        <p:tgtEl>
                                          <p:spTgt spid="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fade">
                                      <p:cBhvr>
                                        <p:cTn id="17" dur="500"/>
                                        <p:tgtEl>
                                          <p:spTgt spid="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fontScale="90000"/>
          </a:bodyPr>
          <a:lstStyle/>
          <a:p>
            <a:r>
              <a:rPr lang="en-US" dirty="0"/>
              <a:t>How Do We Prevent Vanishing Gradients?</a:t>
            </a:r>
          </a:p>
        </p:txBody>
      </p:sp>
      <p:sp>
        <p:nvSpPr>
          <p:cNvPr id="3" name="Text Placeholder 2">
            <a:extLst>
              <a:ext uri="{FF2B5EF4-FFF2-40B4-BE49-F238E27FC236}">
                <a16:creationId xmlns:a16="http://schemas.microsoft.com/office/drawing/2014/main" id="{36E2035F-ADEB-02A0-2378-0D4F5189FE0D}"/>
              </a:ext>
            </a:extLst>
          </p:cNvPr>
          <p:cNvSpPr>
            <a:spLocks noGrp="1"/>
          </p:cNvSpPr>
          <p:nvPr>
            <p:ph type="body" sz="quarter" idx="16"/>
          </p:nvPr>
        </p:nvSpPr>
        <p:spPr/>
        <p:txBody>
          <a:bodyPr/>
          <a:lstStyle/>
          <a:p>
            <a:r>
              <a:rPr lang="en-US" sz="2000" dirty="0">
                <a:latin typeface="Corbel" panose="020B0503020204020204" pitchFamily="34" charset="0"/>
              </a:rPr>
              <a:t>Residual connections let the model “skip” layers </a:t>
            </a:r>
          </a:p>
          <a:p>
            <a:pPr lvl="1"/>
            <a:r>
              <a:rPr lang="en-US" sz="1800" dirty="0">
                <a:latin typeface="Corbel" panose="020B0503020204020204" pitchFamily="34" charset="0"/>
              </a:rPr>
              <a:t>These connections are particularly useful for </a:t>
            </a:r>
            <a:br>
              <a:rPr lang="en-US" sz="1800" dirty="0">
                <a:latin typeface="Corbel" panose="020B0503020204020204" pitchFamily="34" charset="0"/>
              </a:rPr>
            </a:br>
            <a:r>
              <a:rPr lang="en-US" sz="1800" dirty="0">
                <a:latin typeface="Corbel" panose="020B0503020204020204" pitchFamily="34" charset="0"/>
              </a:rPr>
              <a:t>training deep networks </a:t>
            </a:r>
          </a:p>
          <a:p>
            <a:pPr lvl="1"/>
            <a:endParaRPr lang="en-US" sz="1600" dirty="0">
              <a:latin typeface="Corbel" panose="020B0503020204020204" pitchFamily="34" charset="0"/>
            </a:endParaRPr>
          </a:p>
          <a:p>
            <a:pPr lvl="1"/>
            <a:endParaRPr lang="en-US" sz="1600" dirty="0">
              <a:latin typeface="Corbel" panose="020B0503020204020204" pitchFamily="34" charset="0"/>
            </a:endParaRPr>
          </a:p>
          <a:p>
            <a:r>
              <a:rPr lang="en-US" sz="2000" dirty="0">
                <a:latin typeface="Corbel" panose="020B0503020204020204" pitchFamily="34" charset="0"/>
              </a:rPr>
              <a:t>Use layer normalization to stabilize the network </a:t>
            </a:r>
            <a:br>
              <a:rPr lang="en-US" sz="2000" dirty="0">
                <a:latin typeface="Corbel" panose="020B0503020204020204" pitchFamily="34" charset="0"/>
              </a:rPr>
            </a:br>
            <a:r>
              <a:rPr lang="en-US" sz="2000" dirty="0">
                <a:latin typeface="Corbel" panose="020B0503020204020204" pitchFamily="34" charset="0"/>
              </a:rPr>
              <a:t>and allow for proper gradient flow</a:t>
            </a:r>
          </a:p>
          <a:p>
            <a:pPr>
              <a:buClrTx/>
            </a:pPr>
            <a:endParaRPr lang="en-US" sz="1800" dirty="0">
              <a:latin typeface="Corbel" panose="020B0503020204020204" pitchFamily="34" charset="0"/>
            </a:endParaRPr>
          </a:p>
          <a:p>
            <a:endParaRPr lang="en-US" dirty="0"/>
          </a:p>
        </p:txBody>
      </p:sp>
      <p:sp>
        <p:nvSpPr>
          <p:cNvPr id="14" name="Slide Number Placeholder 13">
            <a:extLst>
              <a:ext uri="{FF2B5EF4-FFF2-40B4-BE49-F238E27FC236}">
                <a16:creationId xmlns:a16="http://schemas.microsoft.com/office/drawing/2014/main" id="{A36870B9-7A8F-3986-EAFA-01C9AFCAB1E2}"/>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93</a:t>
            </a:fld>
            <a:endParaRPr lang="en-US" dirty="0"/>
          </a:p>
        </p:txBody>
      </p:sp>
      <p:pic>
        <p:nvPicPr>
          <p:cNvPr id="7" name="Content Placeholder 4" descr="Graphical user interface, text, application&#10;&#10;Description automatically generated">
            <a:extLst>
              <a:ext uri="{FF2B5EF4-FFF2-40B4-BE49-F238E27FC236}">
                <a16:creationId xmlns:a16="http://schemas.microsoft.com/office/drawing/2014/main" id="{9E45C032-D6F4-7DFB-8C5A-41D9B820F23E}"/>
              </a:ext>
            </a:extLst>
          </p:cNvPr>
          <p:cNvPicPr>
            <a:picLocks noChangeAspect="1"/>
          </p:cNvPicPr>
          <p:nvPr/>
        </p:nvPicPr>
        <p:blipFill rotWithShape="1">
          <a:blip r:embed="rId2"/>
          <a:srcRect l="5746" t="17258" r="73891" b="27549"/>
          <a:stretch/>
        </p:blipFill>
        <p:spPr>
          <a:xfrm>
            <a:off x="6179422" y="1375951"/>
            <a:ext cx="2293036" cy="3484066"/>
          </a:xfrm>
          <a:prstGeom prst="rect">
            <a:avLst/>
          </a:prstGeom>
          <a:noFill/>
          <a:ln>
            <a:noFill/>
          </a:ln>
        </p:spPr>
      </p:pic>
      <p:sp>
        <p:nvSpPr>
          <p:cNvPr id="9" name="TextBox 8">
            <a:extLst>
              <a:ext uri="{FF2B5EF4-FFF2-40B4-BE49-F238E27FC236}">
                <a16:creationId xmlns:a16="http://schemas.microsoft.com/office/drawing/2014/main" id="{0488F254-88DB-66A5-4DE3-8D3F5C88FF79}"/>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272319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98F8-682C-12DA-E8CC-841FC43A8D66}"/>
              </a:ext>
            </a:extLst>
          </p:cNvPr>
          <p:cNvSpPr>
            <a:spLocks noGrp="1"/>
          </p:cNvSpPr>
          <p:nvPr>
            <p:ph type="title"/>
          </p:nvPr>
        </p:nvSpPr>
        <p:spPr>
          <a:xfrm>
            <a:off x="533919" y="107119"/>
            <a:ext cx="8478106" cy="857542"/>
          </a:xfrm>
        </p:spPr>
        <p:txBody>
          <a:bodyPr>
            <a:normAutofit/>
          </a:bodyPr>
          <a:lstStyle/>
          <a:p>
            <a:r>
              <a:rPr lang="en-US" dirty="0"/>
              <a:t>Putting it Together: Self-Attention Block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CED583-FE7C-EA34-63FF-111B9BBED642}"/>
                  </a:ext>
                </a:extLst>
              </p:cNvPr>
              <p:cNvSpPr txBox="1"/>
              <p:nvPr/>
            </p:nvSpPr>
            <p:spPr>
              <a:xfrm>
                <a:off x="897149" y="1315070"/>
                <a:ext cx="5556493" cy="2867836"/>
              </a:xfrm>
              <a:prstGeom prst="rect">
                <a:avLst/>
              </a:prstGeom>
              <a:noFill/>
            </p:spPr>
            <p:txBody>
              <a:bodyPr wrap="square">
                <a:spAutoFit/>
              </a:bodyPr>
              <a:lstStyle/>
              <a:p>
                <a:r>
                  <a:rPr lang="en-US" sz="2000" dirty="0">
                    <a:latin typeface="Corbel" panose="020B0503020204020204" pitchFamily="34" charset="0"/>
                    <a:ea typeface="Tahoma" panose="020B0604030504040204" pitchFamily="34" charset="0"/>
                    <a:cs typeface="Calibri"/>
                  </a:rPr>
                  <a:t>Given input </a:t>
                </a:r>
                <a14:m>
                  <m:oMath xmlns:m="http://schemas.openxmlformats.org/officeDocument/2006/math">
                    <m:r>
                      <a:rPr lang="en-US" altLang="zh-TW" sz="2000" b="1" i="1" smtClean="0">
                        <a:latin typeface="Cambria Math" panose="02040503050406030204" pitchFamily="18" charset="0"/>
                      </a:rPr>
                      <m:t>𝒙</m:t>
                    </m:r>
                  </m:oMath>
                </a14:m>
                <a:r>
                  <a:rPr lang="en-US" sz="2000" dirty="0">
                    <a:latin typeface="Corbel" panose="020B0503020204020204" pitchFamily="34" charset="0"/>
                    <a:ea typeface="Tahoma" panose="020B0604030504040204" pitchFamily="34" charset="0"/>
                    <a:cs typeface="Calibri"/>
                  </a:rPr>
                  <a:t>:</a:t>
                </a: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out</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𝐿𝑁</m:t>
                      </m:r>
                      <m:d>
                        <m:dPr>
                          <m:ctrlPr>
                            <a:rPr lang="en-US" sz="2000" b="0" i="1" smtClean="0">
                              <a:solidFill>
                                <a:schemeClr val="tx1"/>
                              </a:solidFill>
                              <a:latin typeface="Cambria Math" panose="02040503050406030204" pitchFamily="18" charset="0"/>
                            </a:rPr>
                          </m:ctrlPr>
                        </m:dPr>
                        <m:e>
                          <m:acc>
                            <m:accPr>
                              <m:chr m:val="̃"/>
                              <m:ctrlPr>
                                <a:rPr lang="en-US" sz="2000" b="1" i="1" dirty="0">
                                  <a:solidFill>
                                    <a:schemeClr val="tx1"/>
                                  </a:solidFill>
                                  <a:latin typeface="Cambria Math" panose="02040503050406030204" pitchFamily="18" charset="0"/>
                                  <a:ea typeface="Tahoma" panose="020B0604030504040204" pitchFamily="34" charset="0"/>
                                  <a:cs typeface="Calibri"/>
                                </a:rPr>
                              </m:ctrlPr>
                            </m:accPr>
                            <m:e>
                              <m:r>
                                <a:rPr lang="en-US" sz="2000" b="1" i="1">
                                  <a:solidFill>
                                    <a:schemeClr val="tx1"/>
                                  </a:solidFill>
                                  <a:latin typeface="Cambria Math" panose="02040503050406030204" pitchFamily="18" charset="0"/>
                                </a:rPr>
                                <m:t>𝒄</m:t>
                              </m:r>
                            </m:e>
                          </m:acc>
                          <m:r>
                            <a:rPr lang="en-US" sz="2000" b="1" i="1" smtClean="0">
                              <a:solidFill>
                                <a:schemeClr val="tx1"/>
                              </a:solidFill>
                              <a:latin typeface="Cambria Math" panose="02040503050406030204" pitchFamily="18" charset="0"/>
                            </a:rPr>
                            <m:t>+</m:t>
                          </m:r>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𝒄</m:t>
                              </m:r>
                            </m:e>
                            <m:sup>
                              <m:r>
                                <a:rPr lang="en-US" sz="2000" b="1" i="1">
                                  <a:solidFill>
                                    <a:schemeClr val="tx1"/>
                                  </a:solidFill>
                                  <a:latin typeface="Cambria Math" panose="02040503050406030204" pitchFamily="18" charset="0"/>
                                </a:rPr>
                                <m:t>′</m:t>
                              </m:r>
                            </m:sup>
                          </m:sSup>
                        </m:e>
                      </m:d>
                    </m:oMath>
                  </m:oMathPara>
                </a14:m>
                <a:endParaRPr lang="en-US" sz="2000" b="0" i="1" dirty="0">
                  <a:solidFill>
                    <a:schemeClr val="tx1"/>
                  </a:solidFill>
                  <a:latin typeface="Cambria Math" panose="02040503050406030204" pitchFamily="18" charset="0"/>
                </a:endParaRPr>
              </a:p>
              <a:p>
                <a:pPr marL="114300"/>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sz="2000" b="1" i="1" dirty="0" smtClean="0">
                              <a:solidFill>
                                <a:schemeClr val="tx1"/>
                              </a:solidFill>
                              <a:latin typeface="Cambria Math" panose="02040503050406030204" pitchFamily="18" charset="0"/>
                              <a:ea typeface="Tahoma" panose="020B0604030504040204" pitchFamily="34" charset="0"/>
                              <a:cs typeface="Calibri"/>
                            </a:rPr>
                          </m:ctrlPr>
                        </m:accPr>
                        <m:e>
                          <m:r>
                            <a:rPr lang="en-US" sz="2000" b="1" i="1">
                              <a:solidFill>
                                <a:schemeClr val="tx1"/>
                              </a:solidFill>
                              <a:latin typeface="Cambria Math" panose="02040503050406030204" pitchFamily="18" charset="0"/>
                            </a:rPr>
                            <m:t>𝒄</m:t>
                          </m:r>
                        </m:e>
                      </m:acc>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 </m:t>
                      </m:r>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𝒄</m:t>
                              </m:r>
                            </m:e>
                            <m:sup>
                              <m:r>
                                <a:rPr lang="en-US" sz="2000" b="1" i="1">
                                  <a:solidFill>
                                    <a:schemeClr val="tx1"/>
                                  </a:solidFill>
                                  <a:latin typeface="Cambria Math" panose="02040503050406030204" pitchFamily="18" charset="0"/>
                                </a:rPr>
                                <m:t>′</m:t>
                              </m:r>
                            </m:sup>
                          </m:sSup>
                        </m:e>
                      </m:d>
                      <m:r>
                        <a:rPr lang="en-US" sz="2000"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𝒄</m:t>
                              </m:r>
                            </m:e>
                            <m:sup>
                              <m:r>
                                <a:rPr lang="en-US" sz="2000" b="1" i="1">
                                  <a:solidFill>
                                    <a:schemeClr val="tx1"/>
                                  </a:solidFill>
                                  <a:latin typeface="Cambria Math" panose="02040503050406030204" pitchFamily="18" charset="0"/>
                                </a:rPr>
                                <m:t>′</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indent="0">
                  <a:buNone/>
                </a:pPr>
                <a:endParaRPr lang="en-US" sz="2000" b="0" i="1" dirty="0">
                  <a:solidFill>
                    <a:schemeClr val="tx1"/>
                  </a:solidFill>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𝒄</m:t>
                          </m:r>
                        </m:e>
                        <m:sup>
                          <m:r>
                            <a:rPr lang="en-US" sz="2000" b="1"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𝐿𝑁</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𝒄</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𝒄</m:t>
                      </m:r>
                      <m:r>
                        <a:rPr lang="en-US" sz="2000" b="0" i="0" smtClean="0">
                          <a:solidFill>
                            <a:schemeClr val="tx1"/>
                          </a:solidFill>
                          <a:latin typeface="Cambria Math" panose="02040503050406030204" pitchFamily="18" charset="0"/>
                        </a:rPr>
                        <m:t>=</m:t>
                      </m:r>
                      <m:r>
                        <m:rPr>
                          <m:sty m:val="p"/>
                        </m:rPr>
                        <a:rPr lang="en-US" sz="2000" b="0" i="0" smtClean="0">
                          <a:solidFill>
                            <a:srgbClr val="00B050"/>
                          </a:solidFill>
                          <a:latin typeface="Cambria Math" panose="02040503050406030204" pitchFamily="18" charset="0"/>
                        </a:rPr>
                        <m:t>MultiHeaded</m:t>
                      </m:r>
                      <m:r>
                        <m:rPr>
                          <m:sty m:val="p"/>
                        </m:rPr>
                        <a:rPr lang="en-US" sz="2000" smtClean="0">
                          <a:solidFill>
                            <a:srgbClr val="00B050"/>
                          </a:solidFill>
                          <a:latin typeface="Cambria Math" panose="02040503050406030204" pitchFamily="18" charset="0"/>
                        </a:rPr>
                        <m:t>Attention</m:t>
                      </m:r>
                      <m:r>
                        <a:rPr lang="en-US" sz="2000" smtClean="0">
                          <a:solidFill>
                            <a:srgbClr val="00B050"/>
                          </a:solidFill>
                          <a:latin typeface="Cambria Math" panose="02040503050406030204" pitchFamily="18" charset="0"/>
                        </a:rPr>
                        <m:t>(</m:t>
                      </m:r>
                      <m:r>
                        <a:rPr lang="en-US" altLang="zh-TW" sz="2000" b="1" i="1">
                          <a:latin typeface="Cambria Math" panose="02040503050406030204" pitchFamily="18" charset="0"/>
                        </a:rPr>
                        <m:t>𝒙</m:t>
                      </m:r>
                      <m:r>
                        <a:rPr lang="en-US" sz="2000" smtClean="0">
                          <a:solidFill>
                            <a:srgbClr val="00B050"/>
                          </a:solidFill>
                          <a:latin typeface="Cambria Math" panose="02040503050406030204" pitchFamily="18" charset="0"/>
                        </a:rPr>
                        <m:t>)</m:t>
                      </m:r>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 name="TextBox 7">
                <a:extLst>
                  <a:ext uri="{FF2B5EF4-FFF2-40B4-BE49-F238E27FC236}">
                    <a16:creationId xmlns:a16="http://schemas.microsoft.com/office/drawing/2014/main" id="{5CCED583-FE7C-EA34-63FF-111B9BBED642}"/>
                  </a:ext>
                </a:extLst>
              </p:cNvPr>
              <p:cNvSpPr txBox="1">
                <a:spLocks noRot="1" noChangeAspect="1" noMove="1" noResize="1" noEditPoints="1" noAdjustHandles="1" noChangeArrowheads="1" noChangeShapeType="1" noTextEdit="1"/>
              </p:cNvSpPr>
              <p:nvPr/>
            </p:nvSpPr>
            <p:spPr>
              <a:xfrm>
                <a:off x="897149" y="1315070"/>
                <a:ext cx="5556493" cy="2867836"/>
              </a:xfrm>
              <a:prstGeom prst="rect">
                <a:avLst/>
              </a:prstGeom>
              <a:blipFill>
                <a:blip r:embed="rId2"/>
                <a:stretch>
                  <a:fillRect l="-1139" t="-1322" b="-88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136A542-A9CC-43A3-308F-4C6DDCB567F1}"/>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4" name="Picture 3" descr="A diagram of a process&#10;&#10;Description automatically generated">
            <a:extLst>
              <a:ext uri="{FF2B5EF4-FFF2-40B4-BE49-F238E27FC236}">
                <a16:creationId xmlns:a16="http://schemas.microsoft.com/office/drawing/2014/main" id="{F039E126-E538-E12B-9587-1782BB2FA8BC}"/>
              </a:ext>
            </a:extLst>
          </p:cNvPr>
          <p:cNvPicPr>
            <a:picLocks noChangeAspect="1"/>
          </p:cNvPicPr>
          <p:nvPr/>
        </p:nvPicPr>
        <p:blipFill>
          <a:blip r:embed="rId4"/>
          <a:stretch>
            <a:fillRect/>
          </a:stretch>
        </p:blipFill>
        <p:spPr>
          <a:xfrm>
            <a:off x="6432973" y="1026926"/>
            <a:ext cx="2402990" cy="3813921"/>
          </a:xfrm>
          <a:prstGeom prst="rect">
            <a:avLst/>
          </a:prstGeom>
        </p:spPr>
      </p:pic>
      <p:sp>
        <p:nvSpPr>
          <p:cNvPr id="3" name="Up Arrow 2">
            <a:extLst>
              <a:ext uri="{FF2B5EF4-FFF2-40B4-BE49-F238E27FC236}">
                <a16:creationId xmlns:a16="http://schemas.microsoft.com/office/drawing/2014/main" id="{34006DB6-F46F-E408-0D84-D7C09E212941}"/>
              </a:ext>
            </a:extLst>
          </p:cNvPr>
          <p:cNvSpPr/>
          <p:nvPr/>
        </p:nvSpPr>
        <p:spPr>
          <a:xfrm>
            <a:off x="5872075" y="1949569"/>
            <a:ext cx="364823" cy="210484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8351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99B0-C3B3-4EA0-B1C6-BCDD7917B738}"/>
              </a:ext>
            </a:extLst>
          </p:cNvPr>
          <p:cNvSpPr>
            <a:spLocks noGrp="1"/>
          </p:cNvSpPr>
          <p:nvPr>
            <p:ph type="title"/>
          </p:nvPr>
        </p:nvSpPr>
        <p:spPr/>
        <p:txBody>
          <a:bodyPr/>
          <a:lstStyle/>
          <a:p>
            <a:r>
              <a:rPr lang="en-US" dirty="0"/>
              <a:t>Summary: Self-Attention Block  </a:t>
            </a:r>
          </a:p>
        </p:txBody>
      </p:sp>
      <p:sp>
        <p:nvSpPr>
          <p:cNvPr id="3" name="Text Placeholder 2">
            <a:extLst>
              <a:ext uri="{FF2B5EF4-FFF2-40B4-BE49-F238E27FC236}">
                <a16:creationId xmlns:a16="http://schemas.microsoft.com/office/drawing/2014/main" id="{143D625C-5CC5-722E-A0BB-730F3B01A7B0}"/>
              </a:ext>
            </a:extLst>
          </p:cNvPr>
          <p:cNvSpPr>
            <a:spLocks noGrp="1"/>
          </p:cNvSpPr>
          <p:nvPr>
            <p:ph type="body" sz="quarter" idx="16"/>
          </p:nvPr>
        </p:nvSpPr>
        <p:spPr/>
        <p:txBody>
          <a:bodyPr/>
          <a:lstStyle/>
          <a:p>
            <a:r>
              <a:rPr lang="en-US" sz="1800" b="1" dirty="0"/>
              <a:t>Self-Attention: </a:t>
            </a:r>
            <a:r>
              <a:rPr lang="en-US" sz="1800" dirty="0"/>
              <a:t>A critical building block of modern language models.</a:t>
            </a:r>
          </a:p>
          <a:p>
            <a:pPr lvl="1"/>
            <a:r>
              <a:rPr lang="en-US" sz="1800" dirty="0"/>
              <a:t>The idea is to compose meanings of words weighted according some similarity notion. </a:t>
            </a:r>
          </a:p>
          <a:p>
            <a:pPr lvl="1"/>
            <a:endParaRPr lang="en-US" sz="1800" dirty="0"/>
          </a:p>
          <a:p>
            <a:pPr lvl="1"/>
            <a:endParaRPr lang="en-US" sz="1800" dirty="0"/>
          </a:p>
          <a:p>
            <a:endParaRPr lang="en-US" sz="1800" b="1" dirty="0"/>
          </a:p>
          <a:p>
            <a:r>
              <a:rPr lang="en-US" sz="1800" b="1" dirty="0"/>
              <a:t>Next: </a:t>
            </a:r>
            <a:r>
              <a:rPr lang="en-US" sz="1800" dirty="0"/>
              <a:t>We will combine self-attention blocks to build various architectures known as Transformer.</a:t>
            </a:r>
          </a:p>
        </p:txBody>
      </p:sp>
    </p:spTree>
    <p:extLst>
      <p:ext uri="{BB962C8B-B14F-4D97-AF65-F5344CB8AC3E}">
        <p14:creationId xmlns:p14="http://schemas.microsoft.com/office/powerpoint/2010/main" val="3368292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8000" dirty="0"/>
              <a:t>Transformer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6164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How Do We Make it </a:t>
            </a:r>
            <a:r>
              <a:rPr lang="en-US" dirty="0">
                <a:solidFill>
                  <a:srgbClr val="C00000"/>
                </a:solidFill>
              </a:rPr>
              <a:t>Deep</a:t>
            </a:r>
            <a:r>
              <a:rPr lang="en-US" dirty="0"/>
              <a:t>? </a:t>
            </a:r>
          </a:p>
        </p:txBody>
      </p:sp>
      <p:sp>
        <p:nvSpPr>
          <p:cNvPr id="4" name="Text Placeholder 3">
            <a:extLst>
              <a:ext uri="{FF2B5EF4-FFF2-40B4-BE49-F238E27FC236}">
                <a16:creationId xmlns:a16="http://schemas.microsoft.com/office/drawing/2014/main" id="{AB396FAD-26FC-695F-BB15-DD7F1C3F9696}"/>
              </a:ext>
            </a:extLst>
          </p:cNvPr>
          <p:cNvSpPr>
            <a:spLocks noGrp="1"/>
          </p:cNvSpPr>
          <p:nvPr>
            <p:ph type="body" sz="quarter" idx="16"/>
          </p:nvPr>
        </p:nvSpPr>
        <p:spPr>
          <a:xfrm>
            <a:off x="533919" y="1382767"/>
            <a:ext cx="8085415" cy="3077573"/>
          </a:xfrm>
        </p:spPr>
        <p:txBody>
          <a:bodyPr/>
          <a:lstStyle/>
          <a:p>
            <a:r>
              <a:rPr lang="en-US" sz="2000" dirty="0">
                <a:latin typeface="Corbel" panose="020B0503020204020204" pitchFamily="34" charset="0"/>
              </a:rPr>
              <a:t>Stack more layers! </a:t>
            </a:r>
          </a:p>
          <a:p>
            <a:endParaRPr lang="en-US" sz="2000" dirty="0"/>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4294967295"/>
          </p:nvPr>
        </p:nvPicPr>
        <p:blipFill rotWithShape="1">
          <a:blip r:embed="rId2"/>
          <a:srcRect t="8336"/>
          <a:stretch/>
        </p:blipFill>
        <p:spPr>
          <a:xfrm>
            <a:off x="618240" y="2084321"/>
            <a:ext cx="2860675" cy="1708150"/>
          </a:xfrm>
          <a:prstGeom prst="rect">
            <a:avLst/>
          </a:prstGeom>
        </p:spPr>
      </p:pic>
      <p:sp>
        <p:nvSpPr>
          <p:cNvPr id="3" name="TextBox 2">
            <a:extLst>
              <a:ext uri="{FF2B5EF4-FFF2-40B4-BE49-F238E27FC236}">
                <a16:creationId xmlns:a16="http://schemas.microsoft.com/office/drawing/2014/main" id="{98D8A730-079C-9942-66DC-FB97976C8C5C}"/>
              </a:ext>
            </a:extLst>
          </p:cNvPr>
          <p:cNvSpPr txBox="1"/>
          <p:nvPr/>
        </p:nvSpPr>
        <p:spPr>
          <a:xfrm>
            <a:off x="2344371" y="4832751"/>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object 4">
            <a:extLst>
              <a:ext uri="{FF2B5EF4-FFF2-40B4-BE49-F238E27FC236}">
                <a16:creationId xmlns:a16="http://schemas.microsoft.com/office/drawing/2014/main" id="{853AE016-7461-CF7F-622E-666D7D0DA566}"/>
              </a:ext>
            </a:extLst>
          </p:cNvPr>
          <p:cNvPicPr>
            <a:picLocks noChangeAspect="1"/>
          </p:cNvPicPr>
          <p:nvPr/>
        </p:nvPicPr>
        <p:blipFill>
          <a:blip r:embed="rId4" cstate="print"/>
          <a:stretch>
            <a:fillRect/>
          </a:stretch>
        </p:blipFill>
        <p:spPr>
          <a:xfrm>
            <a:off x="4064786" y="1542899"/>
            <a:ext cx="1830202" cy="2256732"/>
          </a:xfrm>
          <a:prstGeom prst="rect">
            <a:avLst/>
          </a:prstGeom>
        </p:spPr>
      </p:pic>
      <p:grpSp>
        <p:nvGrpSpPr>
          <p:cNvPr id="6" name="object 4">
            <a:extLst>
              <a:ext uri="{FF2B5EF4-FFF2-40B4-BE49-F238E27FC236}">
                <a16:creationId xmlns:a16="http://schemas.microsoft.com/office/drawing/2014/main" id="{321B84F8-F7D2-E46F-B0AE-628042F6C046}"/>
              </a:ext>
            </a:extLst>
          </p:cNvPr>
          <p:cNvGrpSpPr>
            <a:grpSpLocks noChangeAspect="1"/>
          </p:cNvGrpSpPr>
          <p:nvPr/>
        </p:nvGrpSpPr>
        <p:grpSpPr>
          <a:xfrm>
            <a:off x="6771888" y="50444"/>
            <a:ext cx="1830202" cy="5078194"/>
            <a:chOff x="14374942" y="4352793"/>
            <a:chExt cx="2494588" cy="6630308"/>
          </a:xfrm>
        </p:grpSpPr>
        <p:pic>
          <p:nvPicPr>
            <p:cNvPr id="7" name="object 5">
              <a:extLst>
                <a:ext uri="{FF2B5EF4-FFF2-40B4-BE49-F238E27FC236}">
                  <a16:creationId xmlns:a16="http://schemas.microsoft.com/office/drawing/2014/main" id="{4D832FF3-9010-8BD4-E7C2-7EC1107DECB9}"/>
                </a:ext>
              </a:extLst>
            </p:cNvPr>
            <p:cNvPicPr>
              <a:picLocks noChangeAspect="1"/>
            </p:cNvPicPr>
            <p:nvPr/>
          </p:nvPicPr>
          <p:blipFill>
            <a:blip r:embed="rId5" cstate="print"/>
            <a:stretch>
              <a:fillRect/>
            </a:stretch>
          </p:blipFill>
          <p:spPr>
            <a:xfrm>
              <a:off x="14374942" y="6301406"/>
              <a:ext cx="2494588" cy="4681695"/>
            </a:xfrm>
            <a:prstGeom prst="rect">
              <a:avLst/>
            </a:prstGeom>
          </p:spPr>
        </p:pic>
        <p:pic>
          <p:nvPicPr>
            <p:cNvPr id="8" name="object 6">
              <a:extLst>
                <a:ext uri="{FF2B5EF4-FFF2-40B4-BE49-F238E27FC236}">
                  <a16:creationId xmlns:a16="http://schemas.microsoft.com/office/drawing/2014/main" id="{D9F32A08-7206-D8D4-F45B-FCF70DA8EB54}"/>
                </a:ext>
              </a:extLst>
            </p:cNvPr>
            <p:cNvPicPr/>
            <p:nvPr/>
          </p:nvPicPr>
          <p:blipFill>
            <a:blip r:embed="rId6" cstate="print"/>
            <a:stretch>
              <a:fillRect/>
            </a:stretch>
          </p:blipFill>
          <p:spPr>
            <a:xfrm>
              <a:off x="15321136" y="4352793"/>
              <a:ext cx="1516046" cy="1948614"/>
            </a:xfrm>
            <a:prstGeom prst="rect">
              <a:avLst/>
            </a:prstGeom>
          </p:spPr>
        </p:pic>
      </p:grpSp>
      <p:sp>
        <p:nvSpPr>
          <p:cNvPr id="10" name="Right Arrow 9">
            <a:extLst>
              <a:ext uri="{FF2B5EF4-FFF2-40B4-BE49-F238E27FC236}">
                <a16:creationId xmlns:a16="http://schemas.microsoft.com/office/drawing/2014/main" id="{7F573C1C-F0CB-61F3-E742-7E2833E7B207}"/>
              </a:ext>
            </a:extLst>
          </p:cNvPr>
          <p:cNvSpPr/>
          <p:nvPr/>
        </p:nvSpPr>
        <p:spPr>
          <a:xfrm>
            <a:off x="6069924" y="2459162"/>
            <a:ext cx="527027" cy="4242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5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8751-DB56-766A-42E6-319BC52ED34F}"/>
              </a:ext>
            </a:extLst>
          </p:cNvPr>
          <p:cNvSpPr>
            <a:spLocks noGrp="1"/>
          </p:cNvSpPr>
          <p:nvPr>
            <p:ph type="title"/>
          </p:nvPr>
        </p:nvSpPr>
        <p:spPr>
          <a:xfrm>
            <a:off x="381520" y="107119"/>
            <a:ext cx="8085415" cy="857542"/>
          </a:xfrm>
        </p:spPr>
        <p:txBody>
          <a:bodyPr/>
          <a:lstStyle/>
          <a:p>
            <a:r>
              <a:rPr lang="en-US" dirty="0"/>
              <a:t>From Representations to Prediction</a:t>
            </a:r>
          </a:p>
        </p:txBody>
      </p:sp>
      <p:sp>
        <p:nvSpPr>
          <p:cNvPr id="3" name="Text Placeholder 2">
            <a:extLst>
              <a:ext uri="{FF2B5EF4-FFF2-40B4-BE49-F238E27FC236}">
                <a16:creationId xmlns:a16="http://schemas.microsoft.com/office/drawing/2014/main" id="{97F7E775-D397-1540-5F1D-3AA92B04208D}"/>
              </a:ext>
            </a:extLst>
          </p:cNvPr>
          <p:cNvSpPr>
            <a:spLocks noGrp="1"/>
          </p:cNvSpPr>
          <p:nvPr>
            <p:ph type="body" sz="quarter" idx="16"/>
          </p:nvPr>
        </p:nvSpPr>
        <p:spPr>
          <a:xfrm>
            <a:off x="421776" y="1269881"/>
            <a:ext cx="8085415" cy="3077573"/>
          </a:xfrm>
        </p:spPr>
        <p:txBody>
          <a:bodyPr/>
          <a:lstStyle/>
          <a:p>
            <a:r>
              <a:rPr lang="en-US" dirty="0"/>
              <a:t>To perform prediction, add a classification head </a:t>
            </a:r>
            <a:br>
              <a:rPr lang="en-US" dirty="0"/>
            </a:br>
            <a:r>
              <a:rPr lang="en-US" dirty="0"/>
              <a:t>on top of the final layer of the transformer.</a:t>
            </a:r>
          </a:p>
          <a:p>
            <a:r>
              <a:rPr lang="en-US" dirty="0"/>
              <a:t>This can be per token (Language modeling)</a:t>
            </a:r>
          </a:p>
          <a:p>
            <a:r>
              <a:rPr lang="en-US" dirty="0"/>
              <a:t>Or can be for the entire sequence (only one token)</a:t>
            </a:r>
          </a:p>
          <a:p>
            <a:endParaRPr lang="en-US" dirty="0"/>
          </a:p>
          <a:p>
            <a:endParaRPr lang="en-US" dirty="0"/>
          </a:p>
          <a:p>
            <a:endParaRPr lang="en-US" dirty="0"/>
          </a:p>
        </p:txBody>
      </p:sp>
      <p:grpSp>
        <p:nvGrpSpPr>
          <p:cNvPr id="4" name="object 4">
            <a:extLst>
              <a:ext uri="{FF2B5EF4-FFF2-40B4-BE49-F238E27FC236}">
                <a16:creationId xmlns:a16="http://schemas.microsoft.com/office/drawing/2014/main" id="{08422502-CB40-207A-1AE0-D3EEF2AB4F25}"/>
              </a:ext>
            </a:extLst>
          </p:cNvPr>
          <p:cNvGrpSpPr>
            <a:grpSpLocks noChangeAspect="1"/>
          </p:cNvGrpSpPr>
          <p:nvPr/>
        </p:nvGrpSpPr>
        <p:grpSpPr>
          <a:xfrm>
            <a:off x="7256057" y="172529"/>
            <a:ext cx="1695807" cy="4918281"/>
            <a:chOff x="14374942" y="2994659"/>
            <a:chExt cx="2875415" cy="7988442"/>
          </a:xfrm>
        </p:grpSpPr>
        <p:pic>
          <p:nvPicPr>
            <p:cNvPr id="5" name="object 5">
              <a:extLst>
                <a:ext uri="{FF2B5EF4-FFF2-40B4-BE49-F238E27FC236}">
                  <a16:creationId xmlns:a16="http://schemas.microsoft.com/office/drawing/2014/main" id="{B2748669-6CD4-F07B-A57B-F61EEC47294E}"/>
                </a:ext>
              </a:extLst>
            </p:cNvPr>
            <p:cNvPicPr>
              <a:picLocks noChangeAspect="1"/>
            </p:cNvPicPr>
            <p:nvPr/>
          </p:nvPicPr>
          <p:blipFill>
            <a:blip r:embed="rId2" cstate="print"/>
            <a:stretch>
              <a:fillRect/>
            </a:stretch>
          </p:blipFill>
          <p:spPr>
            <a:xfrm>
              <a:off x="14374942" y="6301406"/>
              <a:ext cx="2494588" cy="4681695"/>
            </a:xfrm>
            <a:prstGeom prst="rect">
              <a:avLst/>
            </a:prstGeom>
          </p:spPr>
        </p:pic>
        <p:pic>
          <p:nvPicPr>
            <p:cNvPr id="6" name="object 6">
              <a:extLst>
                <a:ext uri="{FF2B5EF4-FFF2-40B4-BE49-F238E27FC236}">
                  <a16:creationId xmlns:a16="http://schemas.microsoft.com/office/drawing/2014/main" id="{F1AF140E-FB98-D264-6CDE-D2B24C8A65A5}"/>
                </a:ext>
              </a:extLst>
            </p:cNvPr>
            <p:cNvPicPr/>
            <p:nvPr/>
          </p:nvPicPr>
          <p:blipFill>
            <a:blip r:embed="rId3" cstate="print"/>
            <a:stretch>
              <a:fillRect/>
            </a:stretch>
          </p:blipFill>
          <p:spPr>
            <a:xfrm>
              <a:off x="15321136" y="4352793"/>
              <a:ext cx="1516046" cy="1948614"/>
            </a:xfrm>
            <a:prstGeom prst="rect">
              <a:avLst/>
            </a:prstGeom>
          </p:spPr>
        </p:pic>
        <p:sp>
          <p:nvSpPr>
            <p:cNvPr id="7" name="object 7">
              <a:extLst>
                <a:ext uri="{FF2B5EF4-FFF2-40B4-BE49-F238E27FC236}">
                  <a16:creationId xmlns:a16="http://schemas.microsoft.com/office/drawing/2014/main" id="{EC99BA35-A0F1-25EB-AFF6-D841962C861E}"/>
                </a:ext>
              </a:extLst>
            </p:cNvPr>
            <p:cNvSpPr/>
            <p:nvPr/>
          </p:nvSpPr>
          <p:spPr>
            <a:xfrm>
              <a:off x="14755769" y="2994659"/>
              <a:ext cx="2494588" cy="3480481"/>
            </a:xfrm>
            <a:custGeom>
              <a:avLst/>
              <a:gdLst/>
              <a:ahLst/>
              <a:cxnLst/>
              <a:rect l="l" t="t" r="r" b="b"/>
              <a:pathLst>
                <a:path w="2688590" h="2397760">
                  <a:moveTo>
                    <a:pt x="0" y="0"/>
                  </a:moveTo>
                  <a:lnTo>
                    <a:pt x="2688006" y="0"/>
                  </a:lnTo>
                  <a:lnTo>
                    <a:pt x="2688006" y="2397661"/>
                  </a:lnTo>
                  <a:lnTo>
                    <a:pt x="0" y="2397661"/>
                  </a:lnTo>
                  <a:lnTo>
                    <a:pt x="0" y="0"/>
                  </a:lnTo>
                  <a:close/>
                </a:path>
              </a:pathLst>
            </a:custGeom>
            <a:ln w="41883">
              <a:solidFill>
                <a:srgbClr val="FF0000">
                  <a:alpha val="52157"/>
                </a:srgbClr>
              </a:solidFill>
              <a:prstDash val="sysDash"/>
            </a:ln>
          </p:spPr>
          <p:txBody>
            <a:bodyPr wrap="square" lIns="0" tIns="0" rIns="0" bIns="0" rtlCol="0"/>
            <a:lstStyle/>
            <a:p>
              <a:endParaRPr dirty="0"/>
            </a:p>
          </p:txBody>
        </p:sp>
      </p:grpSp>
      <p:pic>
        <p:nvPicPr>
          <p:cNvPr id="11" name="Picture 10" descr="A math equations on a white background&#10;&#10;Description automatically generated">
            <a:extLst>
              <a:ext uri="{FF2B5EF4-FFF2-40B4-BE49-F238E27FC236}">
                <a16:creationId xmlns:a16="http://schemas.microsoft.com/office/drawing/2014/main" id="{8E9403FF-A61E-FFE1-FB3D-BBD479DBC0C6}"/>
              </a:ext>
            </a:extLst>
          </p:cNvPr>
          <p:cNvPicPr>
            <a:picLocks noChangeAspect="1"/>
          </p:cNvPicPr>
          <p:nvPr/>
        </p:nvPicPr>
        <p:blipFill>
          <a:blip r:embed="rId4"/>
          <a:stretch>
            <a:fillRect/>
          </a:stretch>
        </p:blipFill>
        <p:spPr>
          <a:xfrm>
            <a:off x="1457040" y="2573212"/>
            <a:ext cx="4095946" cy="1133648"/>
          </a:xfrm>
          <a:prstGeom prst="rect">
            <a:avLst/>
          </a:prstGeom>
        </p:spPr>
      </p:pic>
      <p:grpSp>
        <p:nvGrpSpPr>
          <p:cNvPr id="46" name="Group 45">
            <a:extLst>
              <a:ext uri="{FF2B5EF4-FFF2-40B4-BE49-F238E27FC236}">
                <a16:creationId xmlns:a16="http://schemas.microsoft.com/office/drawing/2014/main" id="{B9C83515-A6D8-2BB1-00E5-C906F14AE048}"/>
              </a:ext>
            </a:extLst>
          </p:cNvPr>
          <p:cNvGrpSpPr>
            <a:grpSpLocks noChangeAspect="1"/>
          </p:cNvGrpSpPr>
          <p:nvPr/>
        </p:nvGrpSpPr>
        <p:grpSpPr>
          <a:xfrm>
            <a:off x="7555779" y="240602"/>
            <a:ext cx="1249824" cy="709769"/>
            <a:chOff x="7094057" y="-256943"/>
            <a:chExt cx="1713760" cy="973234"/>
          </a:xfrm>
        </p:grpSpPr>
        <p:sp>
          <p:nvSpPr>
            <p:cNvPr id="12" name="object 12">
              <a:extLst>
                <a:ext uri="{FF2B5EF4-FFF2-40B4-BE49-F238E27FC236}">
                  <a16:creationId xmlns:a16="http://schemas.microsoft.com/office/drawing/2014/main" id="{A241DCA6-AB94-2BDB-51DE-1B11F270D6F0}"/>
                </a:ext>
              </a:extLst>
            </p:cNvPr>
            <p:cNvSpPr txBox="1">
              <a:spLocks noChangeAspect="1"/>
            </p:cNvSpPr>
            <p:nvPr/>
          </p:nvSpPr>
          <p:spPr>
            <a:xfrm>
              <a:off x="7094057" y="-256943"/>
              <a:ext cx="1019939" cy="234751"/>
            </a:xfrm>
            <a:prstGeom prst="rect">
              <a:avLst/>
            </a:prstGeom>
          </p:spPr>
          <p:txBody>
            <a:bodyPr vert="horz" wrap="square" lIns="0" tIns="9525" rIns="0" bIns="0" rtlCol="0">
              <a:spAutoFit/>
            </a:bodyPr>
            <a:lstStyle/>
            <a:p>
              <a:pPr marL="9525" algn="ctr">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4" name="object 14">
              <a:extLst>
                <a:ext uri="{FF2B5EF4-FFF2-40B4-BE49-F238E27FC236}">
                  <a16:creationId xmlns:a16="http://schemas.microsoft.com/office/drawing/2014/main" id="{3F5E9AD6-80F7-A5BA-CAD3-A52D61DD478F}"/>
                </a:ext>
              </a:extLst>
            </p:cNvPr>
            <p:cNvGrpSpPr/>
            <p:nvPr/>
          </p:nvGrpSpPr>
          <p:grpSpPr>
            <a:xfrm>
              <a:off x="7316835" y="-29628"/>
              <a:ext cx="1490982" cy="745570"/>
              <a:chOff x="8191551" y="719274"/>
              <a:chExt cx="2100580" cy="1003349"/>
            </a:xfrm>
          </p:grpSpPr>
          <p:sp>
            <p:nvSpPr>
              <p:cNvPr id="15" name="object 15">
                <a:extLst>
                  <a:ext uri="{FF2B5EF4-FFF2-40B4-BE49-F238E27FC236}">
                    <a16:creationId xmlns:a16="http://schemas.microsoft.com/office/drawing/2014/main" id="{CDA24396-AA79-6625-13EB-9E1168FA6379}"/>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6" name="object 16">
                <a:extLst>
                  <a:ext uri="{FF2B5EF4-FFF2-40B4-BE49-F238E27FC236}">
                    <a16:creationId xmlns:a16="http://schemas.microsoft.com/office/drawing/2014/main" id="{84729B30-FB96-7A44-ADF1-A98D52980F6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7" name="object 17">
                <a:extLst>
                  <a:ext uri="{FF2B5EF4-FFF2-40B4-BE49-F238E27FC236}">
                    <a16:creationId xmlns:a16="http://schemas.microsoft.com/office/drawing/2014/main" id="{C35FF40B-D888-33BE-7F44-B70D896B2084}"/>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8">
                <a:extLst>
                  <a:ext uri="{FF2B5EF4-FFF2-40B4-BE49-F238E27FC236}">
                    <a16:creationId xmlns:a16="http://schemas.microsoft.com/office/drawing/2014/main" id="{BAF69971-9A15-9311-53EB-6FBA06C9B77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9">
                <a:extLst>
                  <a:ext uri="{FF2B5EF4-FFF2-40B4-BE49-F238E27FC236}">
                    <a16:creationId xmlns:a16="http://schemas.microsoft.com/office/drawing/2014/main" id="{6219623D-75F1-E578-11D0-15BFC9688C0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20">
                <a:extLst>
                  <a:ext uri="{FF2B5EF4-FFF2-40B4-BE49-F238E27FC236}">
                    <a16:creationId xmlns:a16="http://schemas.microsoft.com/office/drawing/2014/main" id="{CBDA12A5-C579-17BC-D5B9-24F83BB59A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 name="object 21">
                <a:extLst>
                  <a:ext uri="{FF2B5EF4-FFF2-40B4-BE49-F238E27FC236}">
                    <a16:creationId xmlns:a16="http://schemas.microsoft.com/office/drawing/2014/main" id="{FF6FC6D5-4D56-2198-1F2E-8E34D74AD83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 name="object 22">
                <a:extLst>
                  <a:ext uri="{FF2B5EF4-FFF2-40B4-BE49-F238E27FC236}">
                    <a16:creationId xmlns:a16="http://schemas.microsoft.com/office/drawing/2014/main" id="{E59632AA-E134-D5E8-3174-07B08F5E85C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 name="object 23">
                <a:extLst>
                  <a:ext uri="{FF2B5EF4-FFF2-40B4-BE49-F238E27FC236}">
                    <a16:creationId xmlns:a16="http://schemas.microsoft.com/office/drawing/2014/main" id="{96A70813-353E-C13E-DEB7-07AB7F25D75D}"/>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 name="object 24">
                <a:extLst>
                  <a:ext uri="{FF2B5EF4-FFF2-40B4-BE49-F238E27FC236}">
                    <a16:creationId xmlns:a16="http://schemas.microsoft.com/office/drawing/2014/main" id="{7E693949-6ED3-F018-546B-880DD7DB919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5" name="object 25">
                <a:extLst>
                  <a:ext uri="{FF2B5EF4-FFF2-40B4-BE49-F238E27FC236}">
                    <a16:creationId xmlns:a16="http://schemas.microsoft.com/office/drawing/2014/main" id="{BED5B873-F160-B6A4-947C-66DDD9E7AFE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6" name="object 26">
                <a:extLst>
                  <a:ext uri="{FF2B5EF4-FFF2-40B4-BE49-F238E27FC236}">
                    <a16:creationId xmlns:a16="http://schemas.microsoft.com/office/drawing/2014/main" id="{679E002C-A77B-1A6F-C7C5-38FA9F6A246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7" name="object 27">
                <a:extLst>
                  <a:ext uri="{FF2B5EF4-FFF2-40B4-BE49-F238E27FC236}">
                    <a16:creationId xmlns:a16="http://schemas.microsoft.com/office/drawing/2014/main" id="{8B6CECD0-B450-F6EC-CC78-DE70AE3944B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8" name="object 28">
                <a:extLst>
                  <a:ext uri="{FF2B5EF4-FFF2-40B4-BE49-F238E27FC236}">
                    <a16:creationId xmlns:a16="http://schemas.microsoft.com/office/drawing/2014/main" id="{17AADD1F-5949-D7BA-B809-A9078A33EFF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9" name="object 29">
                <a:extLst>
                  <a:ext uri="{FF2B5EF4-FFF2-40B4-BE49-F238E27FC236}">
                    <a16:creationId xmlns:a16="http://schemas.microsoft.com/office/drawing/2014/main" id="{7D8E2648-83E7-F653-A000-72699A6D15D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0" name="object 30">
                <a:extLst>
                  <a:ext uri="{FF2B5EF4-FFF2-40B4-BE49-F238E27FC236}">
                    <a16:creationId xmlns:a16="http://schemas.microsoft.com/office/drawing/2014/main" id="{3D5B44F7-40E1-2438-8D3D-5B035FAF9A0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1" name="object 31">
                <a:extLst>
                  <a:ext uri="{FF2B5EF4-FFF2-40B4-BE49-F238E27FC236}">
                    <a16:creationId xmlns:a16="http://schemas.microsoft.com/office/drawing/2014/main" id="{F12BCD0F-9C3B-1434-545D-279AB73ABE3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 name="object 32">
                <a:extLst>
                  <a:ext uri="{FF2B5EF4-FFF2-40B4-BE49-F238E27FC236}">
                    <a16:creationId xmlns:a16="http://schemas.microsoft.com/office/drawing/2014/main" id="{30A8D0B4-7266-F2E3-6A22-7F719A6D1DD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33">
                <a:extLst>
                  <a:ext uri="{FF2B5EF4-FFF2-40B4-BE49-F238E27FC236}">
                    <a16:creationId xmlns:a16="http://schemas.microsoft.com/office/drawing/2014/main" id="{6CE913A1-4B54-9296-E004-E08B6FC0B0E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 name="object 34">
                <a:extLst>
                  <a:ext uri="{FF2B5EF4-FFF2-40B4-BE49-F238E27FC236}">
                    <a16:creationId xmlns:a16="http://schemas.microsoft.com/office/drawing/2014/main" id="{5537D0E2-234D-92AF-FD84-65BFF477E8E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5" name="object 35">
                <a:extLst>
                  <a:ext uri="{FF2B5EF4-FFF2-40B4-BE49-F238E27FC236}">
                    <a16:creationId xmlns:a16="http://schemas.microsoft.com/office/drawing/2014/main" id="{1D47BDA6-9ABF-C679-3AF5-15DA6314C5B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36">
                <a:extLst>
                  <a:ext uri="{FF2B5EF4-FFF2-40B4-BE49-F238E27FC236}">
                    <a16:creationId xmlns:a16="http://schemas.microsoft.com/office/drawing/2014/main" id="{6B605B33-5570-6B43-4E83-17D072BEDD3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7" name="object 37">
                <a:extLst>
                  <a:ext uri="{FF2B5EF4-FFF2-40B4-BE49-F238E27FC236}">
                    <a16:creationId xmlns:a16="http://schemas.microsoft.com/office/drawing/2014/main" id="{8405DA5A-B11A-70FE-507E-223FDD20F98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38">
                <a:extLst>
                  <a:ext uri="{FF2B5EF4-FFF2-40B4-BE49-F238E27FC236}">
                    <a16:creationId xmlns:a16="http://schemas.microsoft.com/office/drawing/2014/main" id="{1FE77937-5C5F-F07C-21B7-A1371B9617C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39">
                <a:extLst>
                  <a:ext uri="{FF2B5EF4-FFF2-40B4-BE49-F238E27FC236}">
                    <a16:creationId xmlns:a16="http://schemas.microsoft.com/office/drawing/2014/main" id="{0E174D37-80D7-8F91-9E4C-5B7CDFF550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40">
                <a:extLst>
                  <a:ext uri="{FF2B5EF4-FFF2-40B4-BE49-F238E27FC236}">
                    <a16:creationId xmlns:a16="http://schemas.microsoft.com/office/drawing/2014/main" id="{7042E33B-9B07-42A0-4B05-6C2A0AAB72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41">
                <a:extLst>
                  <a:ext uri="{FF2B5EF4-FFF2-40B4-BE49-F238E27FC236}">
                    <a16:creationId xmlns:a16="http://schemas.microsoft.com/office/drawing/2014/main" id="{7AAFDD4D-B2A5-C3B6-1C74-CABF6E15E7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43" name="object 129">
              <a:extLst>
                <a:ext uri="{FF2B5EF4-FFF2-40B4-BE49-F238E27FC236}">
                  <a16:creationId xmlns:a16="http://schemas.microsoft.com/office/drawing/2014/main" id="{17519C86-61E3-8F3E-4A5B-5B34E256C64A}"/>
                </a:ext>
              </a:extLst>
            </p:cNvPr>
            <p:cNvGrpSpPr/>
            <p:nvPr/>
          </p:nvGrpSpPr>
          <p:grpSpPr>
            <a:xfrm>
              <a:off x="8160019" y="315212"/>
              <a:ext cx="108623" cy="401079"/>
              <a:chOff x="9379478" y="1183342"/>
              <a:chExt cx="153035" cy="539750"/>
            </a:xfrm>
          </p:grpSpPr>
          <p:sp>
            <p:nvSpPr>
              <p:cNvPr id="44" name="object 130">
                <a:extLst>
                  <a:ext uri="{FF2B5EF4-FFF2-40B4-BE49-F238E27FC236}">
                    <a16:creationId xmlns:a16="http://schemas.microsoft.com/office/drawing/2014/main" id="{DEE000A7-5374-E16D-A016-BCF0E39863D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131">
                <a:extLst>
                  <a:ext uri="{FF2B5EF4-FFF2-40B4-BE49-F238E27FC236}">
                    <a16:creationId xmlns:a16="http://schemas.microsoft.com/office/drawing/2014/main" id="{21D7918D-AB00-F9C1-6133-7DE4E81EBBC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pic>
        <p:nvPicPr>
          <p:cNvPr id="47" name="Picture 2">
            <a:extLst>
              <a:ext uri="{FF2B5EF4-FFF2-40B4-BE49-F238E27FC236}">
                <a16:creationId xmlns:a16="http://schemas.microsoft.com/office/drawing/2014/main" id="{43D367AF-058E-E00F-F295-50EF505560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628"/>
          <a:stretch/>
        </p:blipFill>
        <p:spPr bwMode="auto">
          <a:xfrm>
            <a:off x="890954" y="3661489"/>
            <a:ext cx="5490291" cy="10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22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2E61A-E96B-95C1-C88A-39FC36F55C03}"/>
              </a:ext>
            </a:extLst>
          </p:cNvPr>
          <p:cNvSpPr>
            <a:spLocks noGrp="1"/>
          </p:cNvSpPr>
          <p:nvPr>
            <p:ph type="body" sz="quarter" idx="16"/>
          </p:nvPr>
        </p:nvSpPr>
        <p:spPr/>
        <p:txBody>
          <a:bodyPr/>
          <a:lstStyle/>
          <a:p>
            <a:endParaRPr lang="en-US"/>
          </a:p>
        </p:txBody>
      </p:sp>
      <p:sp>
        <p:nvSpPr>
          <p:cNvPr id="4" name="object 7">
            <a:extLst>
              <a:ext uri="{FF2B5EF4-FFF2-40B4-BE49-F238E27FC236}">
                <a16:creationId xmlns:a16="http://schemas.microsoft.com/office/drawing/2014/main" id="{AFD46386-D533-ED5F-5876-FAC638F2D762}"/>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9" name="Picture 8" descr="A screenshot of a computer&#10;&#10;Description automatically generated">
            <a:extLst>
              <a:ext uri="{FF2B5EF4-FFF2-40B4-BE49-F238E27FC236}">
                <a16:creationId xmlns:a16="http://schemas.microsoft.com/office/drawing/2014/main" id="{29BF0F00-9118-AA7A-E840-40E1A371E7A5}"/>
              </a:ext>
            </a:extLst>
          </p:cNvPr>
          <p:cNvPicPr>
            <a:picLocks noChangeAspect="1"/>
          </p:cNvPicPr>
          <p:nvPr/>
        </p:nvPicPr>
        <p:blipFill rotWithShape="1">
          <a:blip r:embed="rId3"/>
          <a:srcRect l="6094" t="22515" r="5892" b="29077"/>
          <a:stretch/>
        </p:blipFill>
        <p:spPr>
          <a:xfrm>
            <a:off x="401943" y="1307247"/>
            <a:ext cx="8521215" cy="3029583"/>
          </a:xfrm>
          <a:prstGeom prst="rect">
            <a:avLst/>
          </a:prstGeom>
        </p:spPr>
      </p:pic>
      <p:sp>
        <p:nvSpPr>
          <p:cNvPr id="10" name="Rectangle 9">
            <a:extLst>
              <a:ext uri="{FF2B5EF4-FFF2-40B4-BE49-F238E27FC236}">
                <a16:creationId xmlns:a16="http://schemas.microsoft.com/office/drawing/2014/main" id="{60810DCD-C0ED-827C-C4DB-76E73B544C7B}"/>
              </a:ext>
            </a:extLst>
          </p:cNvPr>
          <p:cNvSpPr/>
          <p:nvPr/>
        </p:nvSpPr>
        <p:spPr>
          <a:xfrm>
            <a:off x="3132663" y="2498102"/>
            <a:ext cx="3058478" cy="801279"/>
          </a:xfrm>
          <a:prstGeom prst="rect">
            <a:avLst/>
          </a:prstGeom>
          <a:solidFill>
            <a:srgbClr val="56C2FF"/>
          </a:solid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TRANSFORMER</a:t>
            </a:r>
          </a:p>
        </p:txBody>
      </p:sp>
      <p:sp>
        <p:nvSpPr>
          <p:cNvPr id="11" name="Rectangle 10">
            <a:extLst>
              <a:ext uri="{FF2B5EF4-FFF2-40B4-BE49-F238E27FC236}">
                <a16:creationId xmlns:a16="http://schemas.microsoft.com/office/drawing/2014/main" id="{2FA1D94A-9C68-DB24-452A-A91F5453EF48}"/>
              </a:ext>
            </a:extLst>
          </p:cNvPr>
          <p:cNvSpPr/>
          <p:nvPr/>
        </p:nvSpPr>
        <p:spPr>
          <a:xfrm>
            <a:off x="1705358" y="1765005"/>
            <a:ext cx="525463" cy="355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651935-C0D0-5EC0-5461-C6BDE7DC2AE9}"/>
              </a:ext>
            </a:extLst>
          </p:cNvPr>
          <p:cNvSpPr/>
          <p:nvPr/>
        </p:nvSpPr>
        <p:spPr>
          <a:xfrm>
            <a:off x="3536786" y="3701097"/>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6F721-AD46-FA12-FC8E-20BF1550384A}"/>
              </a:ext>
            </a:extLst>
          </p:cNvPr>
          <p:cNvSpPr/>
          <p:nvPr/>
        </p:nvSpPr>
        <p:spPr>
          <a:xfrm>
            <a:off x="2394329" y="1801353"/>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FA45AF-3099-681A-E4B3-0BA1512E3D70}"/>
              </a:ext>
            </a:extLst>
          </p:cNvPr>
          <p:cNvSpPr/>
          <p:nvPr/>
        </p:nvSpPr>
        <p:spPr>
          <a:xfrm>
            <a:off x="4147598"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DF2293-DDAF-9B38-9C71-31AD1BDFF9F5}"/>
              </a:ext>
            </a:extLst>
          </p:cNvPr>
          <p:cNvSpPr/>
          <p:nvPr/>
        </p:nvSpPr>
        <p:spPr>
          <a:xfrm>
            <a:off x="3085365" y="1817119"/>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2DABF6-DF8D-4A17-6B74-F9159AECA12E}"/>
              </a:ext>
            </a:extLst>
          </p:cNvPr>
          <p:cNvSpPr/>
          <p:nvPr/>
        </p:nvSpPr>
        <p:spPr>
          <a:xfrm>
            <a:off x="4734761"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9D540F-B9C9-536E-C92C-E0EF8AAF580A}"/>
              </a:ext>
            </a:extLst>
          </p:cNvPr>
          <p:cNvSpPr/>
          <p:nvPr/>
        </p:nvSpPr>
        <p:spPr>
          <a:xfrm>
            <a:off x="3724410" y="1780768"/>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6555E2-F9B4-8903-CAA2-89C32247369D}"/>
              </a:ext>
            </a:extLst>
          </p:cNvPr>
          <p:cNvSpPr/>
          <p:nvPr/>
        </p:nvSpPr>
        <p:spPr>
          <a:xfrm>
            <a:off x="5297010" y="3701095"/>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539240B-8C1A-1640-AADA-AD02FBD973A7}"/>
              </a:ext>
            </a:extLst>
          </p:cNvPr>
          <p:cNvSpPr>
            <a:spLocks noGrp="1"/>
          </p:cNvSpPr>
          <p:nvPr>
            <p:ph type="title"/>
          </p:nvPr>
        </p:nvSpPr>
        <p:spPr/>
        <p:txBody>
          <a:bodyPr/>
          <a:lstStyle/>
          <a:p>
            <a:r>
              <a:rPr lang="en-US" dirty="0"/>
              <a:t>Transformer-based Language</a:t>
            </a:r>
            <a:r>
              <a:rPr lang="en-US" spc="-25" dirty="0"/>
              <a:t> </a:t>
            </a:r>
            <a:r>
              <a:rPr lang="en-US" spc="-5" dirty="0"/>
              <a:t>Modeling</a:t>
            </a:r>
            <a:endParaRPr lang="en-US" dirty="0"/>
          </a:p>
        </p:txBody>
      </p:sp>
      <p:sp>
        <p:nvSpPr>
          <p:cNvPr id="7" name="文字方塊 74">
            <a:extLst>
              <a:ext uri="{FF2B5EF4-FFF2-40B4-BE49-F238E27FC236}">
                <a16:creationId xmlns:a16="http://schemas.microsoft.com/office/drawing/2014/main" id="{4220A80A-9C62-A72E-FC0D-56C4AF3E8B0A}"/>
              </a:ext>
            </a:extLst>
          </p:cNvPr>
          <p:cNvSpPr txBox="1"/>
          <p:nvPr/>
        </p:nvSpPr>
        <p:spPr>
          <a:xfrm>
            <a:off x="6944710" y="2450804"/>
            <a:ext cx="1844644" cy="817245"/>
          </a:xfrm>
          <a:prstGeom prst="wedgeRoundRectCallout">
            <a:avLst>
              <a:gd name="adj1" fmla="val -73877"/>
              <a:gd name="adj2" fmla="val 4550"/>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And continue like that until we reach EOS or we get tired. </a:t>
            </a:r>
          </a:p>
        </p:txBody>
      </p:sp>
    </p:spTree>
    <p:extLst>
      <p:ext uri="{BB962C8B-B14F-4D97-AF65-F5344CB8AC3E}">
        <p14:creationId xmlns:p14="http://schemas.microsoft.com/office/powerpoint/2010/main" val="16563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7"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7242</TotalTime>
  <Words>18670</Words>
  <Application>Microsoft Macintosh PowerPoint</Application>
  <PresentationFormat>On-screen Show (16:9)</PresentationFormat>
  <Paragraphs>3193</Paragraphs>
  <Slides>347</Slides>
  <Notes>55</Notes>
  <HiddenSlides>0</HiddenSlides>
  <MMClips>1</MMClips>
  <ScaleCrop>false</ScaleCrop>
  <HeadingPairs>
    <vt:vector size="6" baseType="variant">
      <vt:variant>
        <vt:lpstr>Fonts Used</vt:lpstr>
      </vt:variant>
      <vt:variant>
        <vt:i4>28</vt:i4>
      </vt:variant>
      <vt:variant>
        <vt:lpstr>Theme</vt:lpstr>
      </vt:variant>
      <vt:variant>
        <vt:i4>5</vt:i4>
      </vt:variant>
      <vt:variant>
        <vt:lpstr>Slide Titles</vt:lpstr>
      </vt:variant>
      <vt:variant>
        <vt:i4>347</vt:i4>
      </vt:variant>
    </vt:vector>
  </HeadingPairs>
  <TitlesOfParts>
    <vt:vector size="380" baseType="lpstr">
      <vt:lpstr>Trebuchet MS</vt:lpstr>
      <vt:lpstr>Google Sans</vt:lpstr>
      <vt:lpstr>Source Sans Pro</vt:lpstr>
      <vt:lpstr>Arial</vt:lpstr>
      <vt:lpstr>Corbel</vt:lpstr>
      <vt:lpstr>Avenir Book</vt:lpstr>
      <vt:lpstr>Courier New</vt:lpstr>
      <vt:lpstr>Cambria Math</vt:lpstr>
      <vt:lpstr>Arial MT</vt:lpstr>
      <vt:lpstr>Calibri</vt:lpstr>
      <vt:lpstr>Verdana</vt:lpstr>
      <vt:lpstr>Consolas</vt:lpstr>
      <vt:lpstr>Tahoma</vt:lpstr>
      <vt:lpstr>Lato</vt:lpstr>
      <vt:lpstr>Times</vt:lpstr>
      <vt:lpstr>MS PGothic</vt:lpstr>
      <vt:lpstr>Wingdings</vt:lpstr>
      <vt:lpstr>Lucida Sans Unicode</vt:lpstr>
      <vt:lpstr>STIXVariants</vt:lpstr>
      <vt:lpstr>Roboto</vt:lpstr>
      <vt:lpstr>Cambria</vt:lpstr>
      <vt:lpstr>Merriweather Sans</vt:lpstr>
      <vt:lpstr>HelveticaNeue</vt:lpstr>
      <vt:lpstr>Helvetica Neue Light</vt:lpstr>
      <vt:lpstr>STIXGeneral</vt:lpstr>
      <vt:lpstr>Times New Roman</vt:lpstr>
      <vt:lpstr>Source Serif Pro</vt:lpstr>
      <vt:lpstr>Helvetica Neue</vt:lpstr>
      <vt:lpstr>Simple Light</vt:lpstr>
      <vt:lpstr>EP Presentation Theme - Simple</vt:lpstr>
      <vt:lpstr>1_EP Presentation Theme - Fancy</vt:lpstr>
      <vt:lpstr>2_EP Presentation Theme - Special</vt:lpstr>
      <vt:lpstr>1_EP Presentation Theme - Simple</vt:lpstr>
      <vt:lpstr>Reviewing the Foundations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Probability of Upcoming Word </vt:lpstr>
      <vt:lpstr>LMs as a Marginal Distribution</vt:lpstr>
      <vt:lpstr>LMs as Implicit Joint Distribution over Language </vt:lpstr>
      <vt:lpstr>Doing Things with Language Model </vt:lpstr>
      <vt:lpstr>Doing Things with Language Model </vt:lpstr>
      <vt:lpstr>Doing Things with Language Model (2)</vt:lpstr>
      <vt:lpstr>Doing Things with Language Model (3)</vt:lpstr>
      <vt:lpstr>Why Care About Language Modeling?</vt:lpstr>
      <vt:lpstr>You use Language Models every day! </vt:lpstr>
      <vt:lpstr>You use Language Models every day! </vt:lpstr>
      <vt:lpstr>Summary </vt:lpstr>
      <vt:lpstr>PowerPoint Presentation</vt:lpstr>
      <vt:lpstr>LMs as a Marginal Distribution</vt:lpstr>
      <vt:lpstr>PowerPoint Presentation</vt:lpstr>
      <vt:lpstr>PowerPoint Presentation</vt:lpstr>
      <vt:lpstr>PowerPoint Presentation</vt:lpstr>
      <vt:lpstr>Language Models: A History</vt:lpstr>
      <vt:lpstr>PowerPoint Presentation</vt:lpstr>
      <vt:lpstr>PowerPoint Presentation</vt:lpstr>
      <vt:lpstr>PowerPoint Presentation</vt:lpstr>
      <vt:lpstr>PowerPoint Presentation</vt:lpstr>
      <vt:lpstr>Understanding Sparsity: A Thought Experiment</vt:lpstr>
      <vt:lpstr>N-gram Language Models </vt:lpstr>
      <vt:lpstr>Generation from N-Gram Models</vt:lpstr>
      <vt:lpstr>Generation from N-Gram Models</vt:lpstr>
      <vt:lpstr>Generation from N-Gram Models</vt:lpstr>
      <vt:lpstr>Generation from N-Gram Models</vt:lpstr>
      <vt:lpstr>Generation from N-Gram Models</vt:lpstr>
      <vt:lpstr>N-Gram Models in Practice</vt:lpstr>
      <vt:lpstr>Pre-Computed N-Grams </vt:lpstr>
      <vt:lpstr>Pre-Computed N-Grams </vt:lpstr>
      <vt:lpstr>Pre-Computed N-Grams </vt:lpstr>
      <vt:lpstr>Pre-Computed N-Grams </vt:lpstr>
      <vt:lpstr>Limits of N-Grams LMs: Long-range Dependencies</vt:lpstr>
      <vt:lpstr>N-Gram Language Models, A Historical Highlight </vt:lpstr>
      <vt:lpstr>Summary </vt:lpstr>
      <vt:lpstr>PowerPoint Presentation</vt:lpstr>
      <vt:lpstr>Evaluating Language Models </vt:lpstr>
      <vt:lpstr>Evaluating Language Models </vt:lpstr>
      <vt:lpstr>Evaluating Language Models: Example</vt:lpstr>
      <vt:lpstr>Be Careful About Data Leakage! </vt:lpstr>
      <vt:lpstr>Evaluating Language Models: Intrinsic vs Extrinsic </vt:lpstr>
      <vt:lpstr>Evaluation Metric for Language Modeling: Perplexity</vt:lpstr>
      <vt:lpstr>Evaluation Metric for Language Modeling: Perplexity</vt:lpstr>
      <vt:lpstr>Evaluation Metric for Language Modeling: Perplexity</vt:lpstr>
      <vt:lpstr>Evaluation Metric for Language Modeling: Perplexity</vt:lpstr>
      <vt:lpstr>Evaluation Metric for Language Modeling: Perplexity</vt:lpstr>
      <vt:lpstr>Intuition-building Quizzes (1)</vt:lpstr>
      <vt:lpstr>Intuition-building Quizzes (2)</vt:lpstr>
      <vt:lpstr>Intuition-building Quizzes (3)</vt:lpstr>
      <vt:lpstr>Perplexity: Summary </vt:lpstr>
      <vt:lpstr>Lower perplexity == Better Model </vt:lpstr>
      <vt:lpstr>Lower perplexity == Better Model </vt:lpstr>
      <vt:lpstr>Lower perplexity == Better Model </vt:lpstr>
      <vt:lpstr>Summary</vt:lpstr>
      <vt:lpstr>PowerPoint Presentation</vt:lpstr>
      <vt:lpstr>LM as a Machine Learning Problem</vt:lpstr>
      <vt:lpstr>LM as a Machine Learning Problem</vt:lpstr>
      <vt:lpstr>LM as a Machine Learning Problem</vt:lpstr>
      <vt:lpstr>A Fixed-Window Neural LM</vt:lpstr>
      <vt:lpstr>A Fixed-Window Neural LM</vt:lpstr>
      <vt:lpstr>From Counting (N-Gram) to Neural Models</vt:lpstr>
      <vt:lpstr>Summary</vt:lpstr>
      <vt:lpstr>PowerPoint Presentation</vt:lpstr>
      <vt:lpstr>Self-Attention </vt:lpstr>
      <vt:lpstr>RNN vs Transformer</vt:lpstr>
      <vt:lpstr>Attention </vt:lpstr>
      <vt:lpstr>Defining Self-Attention</vt:lpstr>
      <vt:lpstr>Defining Self-Attention</vt:lpstr>
      <vt:lpstr>Defining Self-Attention</vt:lpstr>
      <vt:lpstr>PowerPoint Presentation</vt:lpstr>
      <vt:lpstr>PowerPoint Presentation</vt:lpstr>
      <vt:lpstr>PowerPoint Presentation</vt:lpstr>
      <vt:lpstr>PowerPoint Presentation</vt:lpstr>
      <vt:lpstr>PowerPoint Presentation</vt:lpstr>
      <vt:lpstr>PowerPoint Presentation</vt:lpstr>
      <vt:lpstr>Self-Attention</vt:lpstr>
      <vt:lpstr>Question</vt:lpstr>
      <vt:lpstr>Self-Attention: Back to Big Picture  </vt:lpstr>
      <vt:lpstr>Properties of Self-Attention </vt:lpstr>
      <vt:lpstr>Multi-Headed Self-Attention</vt:lpstr>
      <vt:lpstr>Multi-Headed Self-Attention</vt:lpstr>
      <vt:lpstr>Combine with FFN </vt:lpstr>
      <vt:lpstr>How Do We Prevent Vanishing Gradients?</vt:lpstr>
      <vt:lpstr>Putting it Together: Self-Attention Block</vt:lpstr>
      <vt:lpstr>Summary: Self-Attention Block  </vt:lpstr>
      <vt:lpstr>PowerPoint Presentation</vt:lpstr>
      <vt:lpstr>How Do We Make it Deep? </vt:lpstr>
      <vt:lpstr>From Representations to Prediction</vt:lpstr>
      <vt:lpstr>Transformer-based Language Modeling</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Attention mask</vt:lpstr>
      <vt:lpstr>Attention mask</vt:lpstr>
      <vt:lpstr>Attention mask</vt:lpstr>
      <vt:lpstr>Attention mask</vt:lpstr>
      <vt:lpstr>Attention mask</vt:lpstr>
      <vt:lpstr>Training a Transformer Language Model</vt:lpstr>
      <vt:lpstr>How to use the model to generate text?</vt:lpstr>
      <vt:lpstr>How to use the model to generate text?</vt:lpstr>
      <vt:lpstr>How to use the model to generate text?</vt:lpstr>
      <vt:lpstr>How to use the model to generate text?</vt:lpstr>
      <vt:lpstr>How to use the model to generate text?</vt:lpstr>
      <vt:lpstr>PowerPoint Presentation</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Summary </vt:lpstr>
      <vt:lpstr>PowerPoint Presentation</vt:lpstr>
      <vt:lpstr>PowerPoint Presentation</vt:lpstr>
      <vt:lpstr>PowerPoint Presentation</vt:lpstr>
      <vt:lpstr>PowerPoint Presentation</vt:lpstr>
      <vt:lpstr>Positional Embeddings: The Flavors</vt:lpstr>
      <vt:lpstr>PowerPoint Presentation</vt:lpstr>
      <vt:lpstr>Limits of Absolute Positional Encoding</vt:lpstr>
      <vt:lpstr>Relative Positional Encoding</vt:lpstr>
      <vt:lpstr>Relative Positional Encoding</vt:lpstr>
      <vt:lpstr>Relative Encoding via Multiplication: Rotary Positional Encoding (RoPE)</vt:lpstr>
      <vt:lpstr>Summary </vt:lpstr>
      <vt:lpstr>PowerPoint Presentation</vt:lpstr>
      <vt:lpstr>Transformer [Vaswani et al. 2017]</vt:lpstr>
      <vt:lpstr>Transformer [Vaswani et al. 2017]</vt:lpstr>
      <vt:lpstr>Transformer [Vaswani et al. 2017]</vt:lpstr>
      <vt:lpstr>Transformer [Vaswani et al. 2017]</vt:lpstr>
      <vt:lpstr>Transformer [Vaswani et al. 2017]</vt:lpstr>
      <vt:lpstr>Quiz: Enc-Dec Cost </vt:lpstr>
      <vt:lpstr>Quiz: Enc-Dec Cost </vt:lpstr>
      <vt:lpstr>Quiz: Enc-Dec Cost </vt:lpstr>
      <vt:lpstr>Quiz: Enc-Dec Cost </vt:lpstr>
      <vt:lpstr>Quiz: Enc-Dec Cost </vt:lpstr>
      <vt:lpstr>Quiz: Enc-Dec Cost </vt:lpstr>
      <vt:lpstr>After Transformer …</vt:lpstr>
      <vt:lpstr>Impact of Transformers </vt:lpstr>
      <vt:lpstr>PowerPoint Presentation</vt:lpstr>
      <vt:lpstr>PowerPoint Presentation</vt:lpstr>
      <vt:lpstr>GPT-2</vt:lpstr>
      <vt:lpstr>GPT-3: Just Scale </vt:lpstr>
      <vt:lpstr>GPT4</vt:lpstr>
      <vt:lpstr>Other Available [Decoder] LMs</vt:lpstr>
      <vt:lpstr>LMSys ChatArena</vt:lpstr>
      <vt:lpstr>PowerPoint Presentation</vt:lpstr>
      <vt:lpstr>Pre-training Transformer LMs</vt:lpstr>
      <vt:lpstr>Data Cleaning: Example from C4</vt:lpstr>
      <vt:lpstr>Pre-training Data: Experiment </vt:lpstr>
      <vt:lpstr>Pre-training Data Duplicates </vt:lpstr>
      <vt:lpstr>Deduplicating Data Improves LMs</vt:lpstr>
      <vt:lpstr>Convergence </vt:lpstr>
      <vt:lpstr>Summary </vt:lpstr>
      <vt:lpstr>PowerPoint Presentation</vt:lpstr>
      <vt:lpstr>PowerPoint Presentation</vt:lpstr>
      <vt:lpstr>Fine-Tuning for Tasks </vt:lpstr>
      <vt:lpstr>Fine-tuning Pre-trained Models</vt:lpstr>
      <vt:lpstr>Parameter-efficient Fine-tuning</vt:lpstr>
      <vt:lpstr>Parameter-efficient Fine-tuning</vt:lpstr>
      <vt:lpstr>LoRA: Low-Rank Adaptation </vt:lpstr>
      <vt:lpstr>Performance/compactness comparison</vt:lpstr>
      <vt:lpstr>Summary</vt:lpstr>
      <vt:lpstr>PowerPoint Presentation</vt:lpstr>
      <vt:lpstr>In-Context Learning</vt:lpstr>
      <vt:lpstr>In-Context learning Results</vt:lpstr>
      <vt:lpstr>ICL as a General-Purpose Few-Show Learning Mechanism</vt:lpstr>
      <vt:lpstr>In-Context Learning: Practically Useful</vt:lpstr>
      <vt:lpstr>In-Context Learning: Intellectually Intriguing</vt:lpstr>
      <vt:lpstr>PowerPoint Presentation</vt:lpstr>
      <vt:lpstr>LM Prompting: Choices of Encoding </vt:lpstr>
      <vt:lpstr>LM Prompting: Choices of Encoding </vt:lpstr>
      <vt:lpstr>LM Prompting: Choices of Encoding </vt:lpstr>
      <vt:lpstr>In-Context Learning: Sensitivity to Encoding </vt:lpstr>
      <vt:lpstr>What Causes These Variances?</vt:lpstr>
      <vt:lpstr>Majority Label Bias</vt:lpstr>
      <vt:lpstr>Majority Label Bias</vt:lpstr>
      <vt:lpstr>Recency Bias</vt:lpstr>
      <vt:lpstr>Recency Bias</vt:lpstr>
      <vt:lpstr>Common Token Bias</vt:lpstr>
      <vt:lpstr>Impact of Pretraining Term Frequencies</vt:lpstr>
      <vt:lpstr>Impact of Pretraining Term Frequencies</vt:lpstr>
      <vt:lpstr>Why Does ICL Emerge? </vt:lpstr>
      <vt:lpstr>PowerPoint Presentation</vt:lpstr>
      <vt:lpstr>Some Problems Involve Reasoning </vt:lpstr>
      <vt:lpstr>Vanilla ICL on Reasoning Problems</vt:lpstr>
      <vt:lpstr>PowerPoint Presentation</vt:lpstr>
      <vt:lpstr>PowerPoint Presentation</vt:lpstr>
      <vt:lpstr>PowerPoint Presentation</vt:lpstr>
      <vt:lpstr>CoT: Adding “thought” before “answer”</vt:lpstr>
      <vt:lpstr>CoT: Adding “thought” before “answer”</vt:lpstr>
      <vt:lpstr>CoT: Adding “thought” before “answer”</vt:lpstr>
      <vt:lpstr>Apply CoT to Any Task</vt:lpstr>
      <vt:lpstr>Multi-Step Prompting: Steps Don’t Have to Be Correct! </vt:lpstr>
      <vt:lpstr>Summary </vt:lpstr>
      <vt:lpstr>Prompt Engineering</vt:lpstr>
      <vt:lpstr>PowerPoint Presentation</vt:lpstr>
      <vt:lpstr>Transformer LMs and Long Inputs</vt:lpstr>
      <vt:lpstr>PowerPoint Presentation</vt:lpstr>
      <vt:lpstr>Sparse Attention Patterns</vt:lpstr>
      <vt:lpstr>Sparse Attention Patterns: Challenge</vt:lpstr>
      <vt:lpstr>Pre-speciﬁed Sparsity Patterns</vt:lpstr>
      <vt:lpstr>Pre-speciﬁed Sparsity Patterns</vt:lpstr>
      <vt:lpstr>A Notable Adoption: GPT-3 </vt:lpstr>
      <vt:lpstr>Summary </vt:lpstr>
      <vt:lpstr>PowerPoint Presentation</vt:lpstr>
      <vt:lpstr>Retrieval-based Language Models</vt:lpstr>
      <vt:lpstr>Why retrieval? </vt:lpstr>
      <vt:lpstr>Why retrieval? </vt:lpstr>
      <vt:lpstr>Anatomy of a Neural Retriever</vt:lpstr>
      <vt:lpstr>Anatomy of a Neural Retriever</vt:lpstr>
      <vt:lpstr>Similarity via Sentence Embeddings</vt:lpstr>
      <vt:lpstr>PowerPoint Presentation</vt:lpstr>
      <vt:lpstr>Finding Nearest Neighbors </vt:lpstr>
      <vt:lpstr>Approximate Finding Nearest Neighbors </vt:lpstr>
      <vt:lpstr>PowerPoint Presentation</vt:lpstr>
      <vt:lpstr>PowerPoint Presentation</vt:lpstr>
      <vt:lpstr>PowerPoint Presentation</vt:lpstr>
      <vt:lpstr>Retrieval-Augmented LM</vt:lpstr>
      <vt:lpstr>Summary</vt:lpstr>
      <vt:lpstr>PowerPoint Presentation</vt:lpstr>
      <vt:lpstr>Things that Generative LMs Can Do</vt:lpstr>
      <vt:lpstr>Language Modeling ≠ Following Human Instructions </vt:lpstr>
      <vt:lpstr>Language Modeling ≠ Following Human Instructions </vt:lpstr>
      <vt:lpstr>[Mis]Alignment in Language Models</vt:lpstr>
      <vt:lpstr>[Mis]Alignment in a Broad Sense </vt:lpstr>
      <vt:lpstr>Alignment Problem is Everywhere! </vt:lpstr>
      <vt:lpstr>PowerPoint Presentation</vt:lpstr>
      <vt:lpstr>Instruction-tuning </vt:lpstr>
      <vt:lpstr>Instruction-tuning </vt:lpstr>
      <vt:lpstr>PowerPoint Presentation</vt:lpstr>
      <vt:lpstr>Scaling Instruction-Tuning</vt:lpstr>
      <vt:lpstr>Scaling Instruction-Tuning</vt:lpstr>
      <vt:lpstr>Limits of Instruction-Tuning </vt:lpstr>
      <vt:lpstr>Limits of Instruction-Tuning </vt:lpstr>
      <vt:lpstr>PowerPoint Presentation</vt:lpstr>
      <vt:lpstr>Reinforcement Learning: Intuition</vt:lpstr>
      <vt:lpstr>Goal </vt:lpstr>
      <vt:lpstr>Feedback Mechanism </vt:lpstr>
      <vt:lpstr>Intuition</vt:lpstr>
      <vt:lpstr>Feedback UI</vt:lpstr>
      <vt:lpstr>Feedback UI</vt:lpstr>
      <vt:lpstr>Reinforcement Learning: Formalism</vt:lpstr>
      <vt:lpstr>Reinforcement Learning  from Human Feedback</vt:lpstr>
      <vt:lpstr>Reinforcement Learning  from Human Feedback</vt:lpstr>
      <vt:lpstr>Reinforcement Learning  from Human Feedback</vt:lpstr>
      <vt:lpstr>Step 1: Estimating the Reward R</vt:lpstr>
      <vt:lpstr>Step 1: Estimating the Reward R</vt:lpstr>
      <vt:lpstr>Step 1: Estimating the Reward R</vt:lpstr>
      <vt:lpstr>Step 1: Estimating the Reward R</vt:lpstr>
      <vt:lpstr>Step 1: Estimating the Reward R</vt:lpstr>
      <vt:lpstr>Scaling Reward Models </vt:lpstr>
      <vt:lpstr>Step 2: Optimizing the  Policy Function</vt:lpstr>
      <vt:lpstr>Step 2: Optimizing the  Policy Function</vt:lpstr>
      <vt:lpstr>Policy Gradient [Williams, 1992]</vt:lpstr>
      <vt:lpstr>Derivations (check it later in your own time!)  </vt:lpstr>
      <vt:lpstr>Policy Gradient [Williams, 1992]</vt:lpstr>
      <vt:lpstr>Putting it Together </vt:lpstr>
      <vt:lpstr>Putting it Together (2)</vt:lpstr>
      <vt:lpstr>Putting it Together (3)</vt:lpstr>
      <vt:lpstr>Putting it Together (4)</vt:lpstr>
      <vt:lpstr>One missing ingredient </vt:lpstr>
      <vt:lpstr>One missing ingredient </vt:lpstr>
      <vt:lpstr>Regularizing with Pre-trained Model </vt:lpstr>
      <vt:lpstr>RLHF: Putting it All Together [Stiennon et al. 2020]</vt:lpstr>
      <vt:lpstr>The overall recipe 👨‍🍳</vt:lpstr>
      <vt:lpstr>The overall recipe 👨‍🍳:  Yann’s Three-layered cake </vt:lpstr>
      <vt:lpstr>GPT3 vs. InstructGPT3 (RLHF-ed)</vt:lpstr>
      <vt:lpstr>GPT3 vs. InstructGPT3 (RLHF-ed)</vt:lpstr>
      <vt:lpstr>Summary Thus Far </vt:lpstr>
      <vt:lpstr>PowerPoint Presentation</vt:lpstr>
      <vt:lpstr>The Bigger Picture </vt:lpstr>
      <vt:lpstr>PowerPoint Presentation</vt:lpstr>
      <vt:lpstr>RL Failure: Reward Hacking</vt:lpstr>
      <vt:lpstr>Reward Over-optimization</vt:lpstr>
      <vt:lpstr>PowerPoint Presentation</vt:lpstr>
      <vt:lpstr>Simplifying RLHF:  Direct Policy Optimization (DPO)</vt:lpstr>
      <vt:lpstr>DPO Algorithm </vt:lpstr>
      <vt:lpstr>DPO Limitations </vt:lpstr>
      <vt:lpstr>PowerPoint Presentation</vt:lpstr>
      <vt:lpstr>RLHF/Instruction-tuning is Data Hungry </vt:lpstr>
      <vt:lpstr>Get humans to write ”seed” tasks ✍️ </vt:lpstr>
      <vt:lpstr>Put them your task bank 📦 </vt:lpstr>
      <vt:lpstr>Sample and get LLM to expand it</vt:lpstr>
      <vt:lpstr>Get LLM to answers the new tasks</vt:lpstr>
      <vt:lpstr>Filter tasks</vt:lpstr>
      <vt:lpstr>Close the loop </vt:lpstr>
      <vt:lpstr>Self-Instructing GPT3 (base version)</vt:lpstr>
      <vt:lpstr>Evaluation on User-Oriented Instructions</vt:lpstr>
      <vt:lpstr>Evaluation on User-Oriented Instructions</vt:lpstr>
      <vt:lpstr>Summary Thus Far </vt:lpstr>
      <vt:lpstr>Impact: Learning from AI Feedback</vt:lpstr>
      <vt:lpstr>Training LLMs with LLM Feedback:  The Bottleneck</vt:lpstr>
      <vt:lpstr>PowerPoint Presentation</vt:lpstr>
      <vt:lpstr>Model Size vs. Accuracy</vt:lpstr>
      <vt:lpstr>“More is Different”</vt:lpstr>
      <vt:lpstr>Scaling Laws</vt:lpstr>
      <vt:lpstr>Constraints of Real World </vt:lpstr>
      <vt:lpstr>Quantifying Computation Cost of Models </vt:lpstr>
      <vt:lpstr>FLOPS</vt:lpstr>
      <vt:lpstr>FLOPS: Matrix Multiplication</vt:lpstr>
      <vt:lpstr>PowerPoint Presentation</vt:lpstr>
      <vt:lpstr>Transformer FLOPs: The Quick Estimate</vt:lpstr>
      <vt:lpstr>Transformer FLOPs: The Quick Estimate</vt:lpstr>
      <vt:lpstr>Transformer FLOPs</vt:lpstr>
      <vt:lpstr>Estimating training time</vt:lpstr>
      <vt:lpstr>Estimating training time</vt:lpstr>
      <vt:lpstr>Estimating training time</vt:lpstr>
      <vt:lpstr>Factors We Did Not Consider</vt:lpstr>
      <vt:lpstr>Summary </vt:lpstr>
      <vt:lpstr>PowerPoint Presentation</vt:lpstr>
      <vt:lpstr>Optimal Scaling </vt:lpstr>
      <vt:lpstr>Scaling </vt:lpstr>
      <vt:lpstr>Scaling</vt:lpstr>
      <vt:lpstr>Scaling - Optimal Model Size</vt:lpstr>
      <vt:lpstr>Scaling Laws: Kaplan et al. </vt:lpstr>
      <vt:lpstr>However …</vt:lpstr>
      <vt:lpstr>Scaling Laws: Hoﬀmann et al. </vt:lpstr>
      <vt:lpstr>Recap</vt:lpstr>
      <vt:lpstr>A Word of Caution</vt:lpstr>
      <vt:lpstr>PowerPoint Presentation</vt:lpstr>
      <vt:lpstr>Is Scale All We Need? </vt:lpstr>
      <vt:lpstr>Argument: Not Enough Compute</vt:lpstr>
      <vt:lpstr>Rebutting “Not Enough Compute”</vt:lpstr>
      <vt:lpstr>Argument: Not Enough Data</vt:lpstr>
      <vt:lpstr>Rebutting “Not Enough Data” </vt:lpstr>
      <vt:lpstr>Rebutting “Not Enough Data” (2)</vt:lpstr>
      <vt:lpstr>Argument: Scale is Not all You Need Because of Tail Phenomena </vt:lpstr>
      <vt:lpstr>Argument: Scale is Not all You Need Because of Tail Phenomena </vt:lpstr>
      <vt:lpstr>Argument: Scale is Not all You Need Because of Tail Phenomena </vt:lpstr>
      <vt:lpstr>Argument: Scale is Not all You Need Because of Tail Phenomena </vt:lpstr>
      <vt:lpstr>Argument: Scale is Not all You Need Because of Tail Phenomena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48</cp:revision>
  <cp:lastPrinted>2024-01-23T19:31:21Z</cp:lastPrinted>
  <dcterms:modified xsi:type="dcterms:W3CDTF">2024-09-02T22:08:33Z</dcterms:modified>
</cp:coreProperties>
</file>